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comments/modernComment_2246_54A17EA.xml" ContentType="application/vnd.ms-powerpoint.comment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comments/modernComment_2248_4FA4BBD8.xml" ContentType="application/vnd.ms-powerpoint.comment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comments/modernComment_1441_B63361F9.xml" ContentType="application/vnd.ms-powerpoint.comment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comments/modernComment_1442_26D09F60.xml" ContentType="application/vnd.ms-powerpoint.comments+xml"/>
  <Override PartName="/ppt/tags/tag16.xml" ContentType="application/vnd.openxmlformats-officedocument.presentationml.tags+xml"/>
  <Override PartName="/ppt/notesSlides/notesSlide11.xml" ContentType="application/vnd.openxmlformats-officedocument.presentationml.notesSlide+xml"/>
  <Override PartName="/ppt/comments/modernComment_2230_D93A6B47.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7.xml" ContentType="application/vnd.openxmlformats-officedocument.presentationml.tags+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2234_FE25F045.xml" ContentType="application/vnd.ms-powerpoint.comment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20.xml" ContentType="application/vnd.openxmlformats-officedocument.presentationml.tags+xml"/>
  <Override PartName="/ppt/notesSlides/notesSlide17.xml" ContentType="application/vnd.openxmlformats-officedocument.presentationml.notesSlide+xml"/>
  <Override PartName="/ppt/comments/modernComment_1E2F_C013FE02.xml" ContentType="application/vnd.ms-powerpoint.comment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comments/modernComment_1E1B_6675FB95.xml" ContentType="application/vnd.ms-powerpoint.comments+xml"/>
  <Override PartName="/ppt/tags/tag22.xml" ContentType="application/vnd.openxmlformats-officedocument.presentationml.tags+xml"/>
  <Override PartName="/ppt/notesSlides/notesSlide20.xml" ContentType="application/vnd.openxmlformats-officedocument.presentationml.notesSlide+xml"/>
  <Override PartName="/ppt/comments/modernComment_2237_EB1DA4D3.xml" ContentType="application/vnd.ms-powerpoint.comment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ags/tag23.xml" ContentType="application/vnd.openxmlformats-officedocument.presentationml.tags+xml"/>
  <Override PartName="/ppt/notesSlides/notesSlide2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ags/tag24.xml" ContentType="application/vnd.openxmlformats-officedocument.presentationml.tags+xml"/>
  <Override PartName="/ppt/notesSlides/notesSlide22.xml" ContentType="application/vnd.openxmlformats-officedocument.presentationml.notesSlide+xml"/>
  <Override PartName="/ppt/comments/modernComment_2239_B8F4D23A.xml" ContentType="application/vnd.ms-powerpoint.comment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ags/tag25.xml" ContentType="application/vnd.openxmlformats-officedocument.presentationml.tags+xml"/>
  <Override PartName="/ppt/notesSlides/notesSlide23.xml" ContentType="application/vnd.openxmlformats-officedocument.presentationml.notesSlide+xml"/>
  <Override PartName="/ppt/comments/modernComment_223A_72AABB5A.xml" ContentType="application/vnd.ms-powerpoint.comment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ags/tag26.xml" ContentType="application/vnd.openxmlformats-officedocument.presentationml.tags+xml"/>
  <Override PartName="/ppt/notesSlides/notesSlide24.xml" ContentType="application/vnd.openxmlformats-officedocument.presentationml.notesSlide+xml"/>
  <Override PartName="/ppt/comments/modernComment_2222_49824376.xml" ContentType="application/vnd.ms-powerpoint.comments+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ags/tag28.xml" ContentType="application/vnd.openxmlformats-officedocument.presentationml.tags+xml"/>
  <Override PartName="/ppt/notesSlides/notesSlide27.xml" ContentType="application/vnd.openxmlformats-officedocument.presentationml.notesSlide+xml"/>
  <Override PartName="/ppt/comments/modernComment_DB3_6C517B0F.xml" ContentType="application/vnd.ms-powerpoint.comments+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ags/tag29.xml" ContentType="application/vnd.openxmlformats-officedocument.presentationml.tags+xml"/>
  <Override PartName="/ppt/notesSlides/notesSlide28.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ags/tag30.xml" ContentType="application/vnd.openxmlformats-officedocument.presentationml.tags+xml"/>
  <Override PartName="/ppt/notesSlides/notesSlide29.xml" ContentType="application/vnd.openxmlformats-officedocument.presentationml.notesSlide+xml"/>
  <Override PartName="/ppt/comments/modernComment_140D_1726AA34.xml" ContentType="application/vnd.ms-powerpoint.comments+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comments/modernComment_2240_43582341.xml" ContentType="application/vnd.ms-powerpoint.comments+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Ex1.xml" ContentType="application/vnd.ms-office.chartex+xml"/>
  <Override PartName="/ppt/charts/style31.xml" ContentType="application/vnd.ms-office.chartstyle+xml"/>
  <Override PartName="/ppt/charts/colors31.xml" ContentType="application/vnd.ms-office.chartcolorstyle+xml"/>
  <Override PartName="/ppt/theme/themeOverride5.xml" ContentType="application/vnd.openxmlformats-officedocument.themeOverride+xml"/>
  <Override PartName="/ppt/notesSlides/notesSlide37.xml" ContentType="application/vnd.openxmlformats-officedocument.presentationml.notesSlide+xml"/>
  <Override PartName="/ppt/charts/chartEx2.xml" ContentType="application/vnd.ms-office.chartex+xml"/>
  <Override PartName="/ppt/charts/style32.xml" ContentType="application/vnd.ms-office.chartstyle+xml"/>
  <Override PartName="/ppt/charts/colors32.xml" ContentType="application/vnd.ms-office.chartcolorstyle+xml"/>
  <Override PartName="/ppt/theme/themeOverride6.xml" ContentType="application/vnd.openxmlformats-officedocument.themeOverride+xml"/>
  <Override PartName="/ppt/charts/chartEx3.xml" ContentType="application/vnd.ms-office.chartex+xml"/>
  <Override PartName="/ppt/charts/style33.xml" ContentType="application/vnd.ms-office.chartstyle+xml"/>
  <Override PartName="/ppt/charts/colors33.xml" ContentType="application/vnd.ms-office.chartcolorstyle+xml"/>
  <Override PartName="/ppt/theme/themeOverride7.xml" ContentType="application/vnd.openxmlformats-officedocument.themeOverride+xml"/>
  <Override PartName="/ppt/notesSlides/notesSlide38.xml" ContentType="application/vnd.openxmlformats-officedocument.presentationml.notesSlide+xml"/>
  <Override PartName="/ppt/charts/chartEx4.xml" ContentType="application/vnd.ms-office.chartex+xml"/>
  <Override PartName="/ppt/charts/style34.xml" ContentType="application/vnd.ms-office.chartstyle+xml"/>
  <Override PartName="/ppt/charts/colors34.xml" ContentType="application/vnd.ms-office.chartcolorstyle+xml"/>
  <Override PartName="/ppt/theme/themeOverride8.xml" ContentType="application/vnd.openxmlformats-officedocument.themeOverride+xml"/>
  <Override PartName="/ppt/tags/tag34.xml" ContentType="application/vnd.openxmlformats-officedocument.presentationml.tags+xml"/>
  <Override PartName="/ppt/notesSlides/notesSlide39.xml" ContentType="application/vnd.openxmlformats-officedocument.presentationml.notesSlide+xml"/>
  <Override PartName="/ppt/comments/modernComment_2229_9AE13588.xml" ContentType="application/vnd.ms-powerpoint.comments+xml"/>
  <Override PartName="/ppt/tags/tag35.xml" ContentType="application/vnd.openxmlformats-officedocument.presentationml.tags+xml"/>
  <Override PartName="/ppt/notesSlides/notesSlide40.xml" ContentType="application/vnd.openxmlformats-officedocument.presentationml.notesSlide+xml"/>
  <Override PartName="/ppt/tags/tag36.xml" ContentType="application/vnd.openxmlformats-officedocument.presentationml.tags+xml"/>
  <Override PartName="/ppt/notesSlides/notesSlide41.xml" ContentType="application/vnd.openxmlformats-officedocument.presentationml.notesSlide+xml"/>
  <Override PartName="/ppt/tags/tag37.xml" ContentType="application/vnd.openxmlformats-officedocument.presentationml.tags+xml"/>
  <Override PartName="/ppt/notesSlides/notesSlide42.xml" ContentType="application/vnd.openxmlformats-officedocument.presentationml.notesSlide+xml"/>
  <Override PartName="/ppt/tags/tag38.xml" ContentType="application/vnd.openxmlformats-officedocument.presentationml.tags+xml"/>
  <Override PartName="/ppt/notesSlides/notesSlide43.xml" ContentType="application/vnd.openxmlformats-officedocument.presentationml.notesSlide+xml"/>
  <Override PartName="/ppt/charts/chart31.xml" ContentType="application/vnd.openxmlformats-officedocument.drawingml.chart+xml"/>
  <Override PartName="/ppt/charts/style35.xml" ContentType="application/vnd.ms-office.chartstyle+xml"/>
  <Override PartName="/ppt/charts/colors35.xml" ContentType="application/vnd.ms-office.chartcolorstyle+xml"/>
  <Override PartName="/ppt/drawings/drawing1.xml" ContentType="application/vnd.openxmlformats-officedocument.drawingml.chartshapes+xml"/>
  <Override PartName="/ppt/tags/tag39.xml" ContentType="application/vnd.openxmlformats-officedocument.presentationml.tags+xml"/>
  <Override PartName="/ppt/notesSlides/notesSlide44.xml" ContentType="application/vnd.openxmlformats-officedocument.presentationml.notesSlide+xml"/>
  <Override PartName="/ppt/comments/modernComment_145A_565F78DE.xml" ContentType="application/vnd.ms-powerpoint.comments+xml"/>
  <Override PartName="/ppt/tags/tag40.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Ex5.xml" ContentType="application/vnd.ms-office.chartex+xml"/>
  <Override PartName="/ppt/charts/style36.xml" ContentType="application/vnd.ms-office.chartstyle+xml"/>
  <Override PartName="/ppt/charts/colors36.xml" ContentType="application/vnd.ms-office.chartcolorstyle+xml"/>
  <Override PartName="/ppt/tags/tag41.xml" ContentType="application/vnd.openxmlformats-officedocument.presentationml.tags+xml"/>
  <Override PartName="/ppt/notesSlides/notesSlide47.xml" ContentType="application/vnd.openxmlformats-officedocument.presentationml.notesSlide+xml"/>
  <Override PartName="/ppt/charts/chart32.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3.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9.xml" ContentType="application/vnd.openxmlformats-officedocument.themeOverride+xml"/>
  <Override PartName="/ppt/tags/tag42.xml" ContentType="application/vnd.openxmlformats-officedocument.presentationml.tags+xml"/>
  <Override PartName="/ppt/notesSlides/notesSlide48.xml" ContentType="application/vnd.openxmlformats-officedocument.presentationml.notesSlide+xml"/>
  <Override PartName="/ppt/tags/tag43.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4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760_D9493366.xml" ContentType="application/vnd.ms-powerpoint.comments+xml"/>
  <Override PartName="/ppt/charts/chart34.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10.xml" ContentType="application/vnd.openxmlformats-officedocument.themeOverride+xml"/>
  <Override PartName="/ppt/charts/chart35.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11.xml" ContentType="application/vnd.openxmlformats-officedocument.themeOverride+xml"/>
  <Override PartName="/ppt/tags/tag45.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6.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36.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12.xml" ContentType="application/vnd.openxmlformats-officedocument.themeOverride+xml"/>
  <Override PartName="/ppt/tags/tag4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37.xml" ContentType="application/vnd.openxmlformats-officedocument.drawingml.chart+xml"/>
  <Override PartName="/ppt/theme/themeOverride13.xml" ContentType="application/vnd.openxmlformats-officedocument.themeOverride+xml"/>
  <Override PartName="/ppt/charts/chart38.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14.xml" ContentType="application/vnd.openxmlformats-officedocument.themeOverride+xml"/>
  <Override PartName="/ppt/notesSlides/notesSlide60.xml" ContentType="application/vnd.openxmlformats-officedocument.presentationml.notesSlide+xml"/>
  <Override PartName="/ppt/charts/chart39.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15.xml" ContentType="application/vnd.openxmlformats-officedocument.themeOverride+xml"/>
  <Override PartName="/ppt/charts/chart40.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16.xml" ContentType="application/vnd.openxmlformats-officedocument.themeOverride+xml"/>
  <Override PartName="/ppt/charts/chart41.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17.xml" ContentType="application/vnd.openxmlformats-officedocument.themeOverride+xml"/>
  <Override PartName="/ppt/charts/chart42.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18.xml" ContentType="application/vnd.openxmlformats-officedocument.themeOverride+xml"/>
  <Override PartName="/ppt/tags/tag48.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43.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19.xml" ContentType="application/vnd.openxmlformats-officedocument.themeOverride+xml"/>
  <Override PartName="/ppt/charts/chart44.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20.xml" ContentType="application/vnd.openxmlformats-officedocument.themeOverride+xml"/>
  <Override PartName="/ppt/notesSlides/notesSlide63.xml" ContentType="application/vnd.openxmlformats-officedocument.presentationml.notesSlide+xml"/>
  <Override PartName="/ppt/charts/chart45.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21.xml" ContentType="application/vnd.openxmlformats-officedocument.themeOverride+xml"/>
  <Override PartName="/ppt/charts/chart46.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22.xml" ContentType="application/vnd.openxmlformats-officedocument.themeOverride+xml"/>
  <Override PartName="/ppt/notesSlides/notesSlide64.xml" ContentType="application/vnd.openxmlformats-officedocument.presentationml.notesSlide+xml"/>
  <Override PartName="/ppt/charts/chart47.xml" ContentType="application/vnd.openxmlformats-officedocument.drawingml.chart+xml"/>
  <Override PartName="/ppt/theme/themeOverride23.xml" ContentType="application/vnd.openxmlformats-officedocument.themeOverride+xml"/>
  <Override PartName="/ppt/charts/chart48.xml" ContentType="application/vnd.openxmlformats-officedocument.drawingml.chart+xml"/>
  <Override PartName="/ppt/theme/themeOverride24.xml" ContentType="application/vnd.openxmlformats-officedocument.themeOverride+xml"/>
  <Override PartName="/ppt/notesSlides/notesSlide65.xml" ContentType="application/vnd.openxmlformats-officedocument.presentationml.notesSlide+xml"/>
  <Override PartName="/ppt/tags/tag49.xml" ContentType="application/vnd.openxmlformats-officedocument.presentationml.tags+xml"/>
  <Override PartName="/ppt/notesSlides/notesSlide66.xml" ContentType="application/vnd.openxmlformats-officedocument.presentationml.notesSlide+xml"/>
  <Override PartName="/ppt/charts/chartEx6.xml" ContentType="application/vnd.ms-office.chartex+xml"/>
  <Override PartName="/ppt/charts/style51.xml" ContentType="application/vnd.ms-office.chartstyle+xml"/>
  <Override PartName="/ppt/charts/colors51.xml" ContentType="application/vnd.ms-office.chartcolorstyle+xml"/>
  <Override PartName="/ppt/tags/tag50.xml" ContentType="application/vnd.openxmlformats-officedocument.presentationml.tags+xml"/>
  <Override PartName="/ppt/notesSlides/notesSlide67.xml" ContentType="application/vnd.openxmlformats-officedocument.presentationml.notesSlide+xml"/>
  <Override PartName="/ppt/charts/chart49.xml" ContentType="application/vnd.openxmlformats-officedocument.drawingml.chart+xml"/>
  <Override PartName="/ppt/theme/themeOverride25.xml" ContentType="application/vnd.openxmlformats-officedocument.themeOverride+xml"/>
  <Override PartName="/ppt/charts/chart50.xml" ContentType="application/vnd.openxmlformats-officedocument.drawingml.chart+xml"/>
  <Override PartName="/ppt/theme/themeOverride26.xml" ContentType="application/vnd.openxmlformats-officedocument.themeOverride+xml"/>
  <Override PartName="/ppt/tags/tag51.xml" ContentType="application/vnd.openxmlformats-officedocument.presentationml.tags+xml"/>
  <Override PartName="/ppt/notesSlides/notesSlide68.xml" ContentType="application/vnd.openxmlformats-officedocument.presentationml.notesSlide+xml"/>
  <Override PartName="/ppt/charts/chart51.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27.xml" ContentType="application/vnd.openxmlformats-officedocument.themeOverride+xml"/>
  <Override PartName="/ppt/charts/chart52.xml" ContentType="application/vnd.openxmlformats-officedocument.drawingml.chart+xml"/>
  <Override PartName="/ppt/charts/style53.xml" ContentType="application/vnd.ms-office.chartstyle+xml"/>
  <Override PartName="/ppt/charts/colors53.xml" ContentType="application/vnd.ms-office.chartcolorstyle+xml"/>
  <Override PartName="/ppt/theme/themeOverride28.xml" ContentType="application/vnd.openxmlformats-officedocument.themeOverride+xml"/>
  <Override PartName="/ppt/tags/tag52.xml" ContentType="application/vnd.openxmlformats-officedocument.presentationml.tags+xml"/>
  <Override PartName="/ppt/charts/chart53.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29.xml" ContentType="application/vnd.openxmlformats-officedocument.themeOverride+xml"/>
  <Override PartName="/ppt/notesSlides/notesSlide69.xml" ContentType="application/vnd.openxmlformats-officedocument.presentationml.notesSlide+xml"/>
  <Override PartName="/ppt/tags/tag53.xml" ContentType="application/vnd.openxmlformats-officedocument.presentationml.tags+xml"/>
  <Override PartName="/ppt/notesSlides/notesSlide70.xml" ContentType="application/vnd.openxmlformats-officedocument.presentationml.notesSlide+xml"/>
  <Override PartName="/ppt/charts/chart54.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30.xml" ContentType="application/vnd.openxmlformats-officedocument.themeOverride+xml"/>
  <Override PartName="/ppt/charts/chart55.xml" ContentType="application/vnd.openxmlformats-officedocument.drawingml.chart+xml"/>
  <Override PartName="/ppt/theme/themeOverride31.xml" ContentType="application/vnd.openxmlformats-officedocument.themeOverride+xml"/>
  <Override PartName="/ppt/charts/chart56.xml" ContentType="application/vnd.openxmlformats-officedocument.drawingml.chart+xml"/>
  <Override PartName="/ppt/theme/themeOverride32.xml" ContentType="application/vnd.openxmlformats-officedocument.themeOverride+xml"/>
  <Override PartName="/ppt/tags/tag54.xml" ContentType="application/vnd.openxmlformats-officedocument.presentationml.tags+xml"/>
  <Override PartName="/ppt/charts/chart57.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33.xml" ContentType="application/vnd.openxmlformats-officedocument.themeOverride+xml"/>
  <Override PartName="/ppt/tags/tag55.xml" ContentType="application/vnd.openxmlformats-officedocument.presentationml.tags+xml"/>
  <Override PartName="/ppt/charts/chart58.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34.xml" ContentType="application/vnd.openxmlformats-officedocument.themeOverride+xml"/>
  <Override PartName="/ppt/tags/tag56.xml" ContentType="application/vnd.openxmlformats-officedocument.presentationml.tags+xml"/>
  <Override PartName="/ppt/notesSlides/notesSlide71.xml" ContentType="application/vnd.openxmlformats-officedocument.presentationml.notesSlide+xml"/>
  <Override PartName="/ppt/tags/tag57.xml" ContentType="application/vnd.openxmlformats-officedocument.presentationml.tags+xml"/>
  <Override PartName="/ppt/notesSlides/notesSlide72.xml" ContentType="application/vnd.openxmlformats-officedocument.presentationml.notesSlide+xml"/>
  <Override PartName="/ppt/charts/chart59.xml" ContentType="application/vnd.openxmlformats-officedocument.drawingml.chart+xml"/>
  <Override PartName="/ppt/theme/themeOverride35.xml" ContentType="application/vnd.openxmlformats-officedocument.themeOverride+xml"/>
  <Override PartName="/ppt/charts/chart60.xml" ContentType="application/vnd.openxmlformats-officedocument.drawingml.chart+xml"/>
  <Override PartName="/ppt/theme/themeOverride36.xml" ContentType="application/vnd.openxmlformats-officedocument.themeOverride+xml"/>
  <Override PartName="/ppt/charts/chart61.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37.xml" ContentType="application/vnd.openxmlformats-officedocument.themeOverride+xml"/>
  <Override PartName="/ppt/tags/tag58.xml" ContentType="application/vnd.openxmlformats-officedocument.presentationml.tags+xml"/>
  <Override PartName="/ppt/charts/chart62.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38.xml" ContentType="application/vnd.openxmlformats-officedocument.themeOverride+xml"/>
  <Override PartName="/ppt/tags/tag59.xml" ContentType="application/vnd.openxmlformats-officedocument.presentationml.tags+xml"/>
  <Override PartName="/ppt/notesSlides/notesSlide73.xml" ContentType="application/vnd.openxmlformats-officedocument.presentationml.notesSlide+xml"/>
  <Override PartName="/ppt/tags/tag60.xml" ContentType="application/vnd.openxmlformats-officedocument.presentationml.tags+xml"/>
  <Override PartName="/ppt/charts/chart63.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39.xml" ContentType="application/vnd.openxmlformats-officedocument.themeOverr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omments/modernComment_1E0C_AB18D469.xml" ContentType="application/vnd.ms-powerpoint.comments+xml"/>
  <Override PartName="/ppt/tags/tag61.xml" ContentType="application/vnd.openxmlformats-officedocument.presentationml.tags+xml"/>
  <Override PartName="/ppt/notesSlides/notesSlide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 id="2147483787" r:id="rId5"/>
  </p:sldMasterIdLst>
  <p:notesMasterIdLst>
    <p:notesMasterId r:id="rId101"/>
  </p:notesMasterIdLst>
  <p:handoutMasterIdLst>
    <p:handoutMasterId r:id="rId102"/>
  </p:handoutMasterIdLst>
  <p:sldIdLst>
    <p:sldId id="1803" r:id="rId6"/>
    <p:sldId id="257" r:id="rId7"/>
    <p:sldId id="8774" r:id="rId8"/>
    <p:sldId id="7723" r:id="rId9"/>
    <p:sldId id="8776" r:id="rId10"/>
    <p:sldId id="8275" r:id="rId11"/>
    <p:sldId id="5184" r:id="rId12"/>
    <p:sldId id="5185" r:id="rId13"/>
    <p:sldId id="5224" r:id="rId14"/>
    <p:sldId id="5186" r:id="rId15"/>
    <p:sldId id="8752" r:id="rId16"/>
    <p:sldId id="8772" r:id="rId17"/>
    <p:sldId id="8775" r:id="rId18"/>
    <p:sldId id="8748" r:id="rId19"/>
    <p:sldId id="5175" r:id="rId20"/>
    <p:sldId id="5211" r:id="rId21"/>
    <p:sldId id="8754" r:id="rId22"/>
    <p:sldId id="8756" r:id="rId23"/>
    <p:sldId id="8739" r:id="rId24"/>
    <p:sldId id="8757" r:id="rId25"/>
    <p:sldId id="7727" r:id="rId26"/>
    <p:sldId id="8758" r:id="rId27"/>
    <p:sldId id="7707" r:id="rId28"/>
    <p:sldId id="8759" r:id="rId29"/>
    <p:sldId id="8760" r:id="rId30"/>
    <p:sldId id="8761" r:id="rId31"/>
    <p:sldId id="8762" r:id="rId32"/>
    <p:sldId id="8738" r:id="rId33"/>
    <p:sldId id="8763" r:id="rId34"/>
    <p:sldId id="8778" r:id="rId35"/>
    <p:sldId id="3507" r:id="rId36"/>
    <p:sldId id="8730" r:id="rId37"/>
    <p:sldId id="5133" r:id="rId38"/>
    <p:sldId id="8767" r:id="rId39"/>
    <p:sldId id="8768" r:id="rId40"/>
    <p:sldId id="8769" r:id="rId41"/>
    <p:sldId id="8770" r:id="rId42"/>
    <p:sldId id="8771" r:id="rId43"/>
    <p:sldId id="5176" r:id="rId44"/>
    <p:sldId id="5204" r:id="rId45"/>
    <p:sldId id="7717" r:id="rId46"/>
    <p:sldId id="4004" r:id="rId47"/>
    <p:sldId id="4017" r:id="rId48"/>
    <p:sldId id="5187" r:id="rId49"/>
    <p:sldId id="8745" r:id="rId50"/>
    <p:sldId id="5051" r:id="rId51"/>
    <p:sldId id="8743" r:id="rId52"/>
    <p:sldId id="8722" r:id="rId53"/>
    <p:sldId id="5209" r:id="rId54"/>
    <p:sldId id="5210" r:id="rId55"/>
    <p:sldId id="5207" r:id="rId56"/>
    <p:sldId id="7693" r:id="rId57"/>
    <p:sldId id="1887" r:id="rId58"/>
    <p:sldId id="8746" r:id="rId59"/>
    <p:sldId id="7690" r:id="rId60"/>
    <p:sldId id="8744" r:id="rId61"/>
    <p:sldId id="8777" r:id="rId62"/>
    <p:sldId id="1888" r:id="rId63"/>
    <p:sldId id="8742" r:id="rId64"/>
    <p:sldId id="5167" r:id="rId65"/>
    <p:sldId id="5169" r:id="rId66"/>
    <p:sldId id="5201" r:id="rId67"/>
    <p:sldId id="5168" r:id="rId68"/>
    <p:sldId id="5177" r:id="rId69"/>
    <p:sldId id="8709" r:id="rId70"/>
    <p:sldId id="8706" r:id="rId71"/>
    <p:sldId id="8714" r:id="rId72"/>
    <p:sldId id="7677" r:id="rId73"/>
    <p:sldId id="8715" r:id="rId74"/>
    <p:sldId id="8751" r:id="rId75"/>
    <p:sldId id="7679" r:id="rId76"/>
    <p:sldId id="8679" r:id="rId77"/>
    <p:sldId id="8707" r:id="rId78"/>
    <p:sldId id="7678" r:id="rId79"/>
    <p:sldId id="8773" r:id="rId80"/>
    <p:sldId id="8703" r:id="rId81"/>
    <p:sldId id="8681" r:id="rId82"/>
    <p:sldId id="4022" r:id="rId83"/>
    <p:sldId id="5058" r:id="rId84"/>
    <p:sldId id="7691" r:id="rId85"/>
    <p:sldId id="5047" r:id="rId86"/>
    <p:sldId id="8779" r:id="rId87"/>
    <p:sldId id="8780" r:id="rId88"/>
    <p:sldId id="8781" r:id="rId89"/>
    <p:sldId id="8719" r:id="rId90"/>
    <p:sldId id="8783" r:id="rId91"/>
    <p:sldId id="8784" r:id="rId92"/>
    <p:sldId id="8786" r:id="rId93"/>
    <p:sldId id="8785" r:id="rId94"/>
    <p:sldId id="5059" r:id="rId95"/>
    <p:sldId id="1898" r:id="rId96"/>
    <p:sldId id="1899" r:id="rId97"/>
    <p:sldId id="7692" r:id="rId98"/>
    <p:sldId id="5208" r:id="rId99"/>
    <p:sldId id="7724" r:id="rId100"/>
  </p:sldIdLst>
  <p:sldSz cx="12192000" cy="6858000"/>
  <p:notesSz cx="6858000" cy="9144000"/>
  <p:custDataLst>
    <p:tags r:id="rId10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C4D3593-C469-441E-A15E-AD9E243B4A43}">
          <p14:sldIdLst>
            <p14:sldId id="1803"/>
            <p14:sldId id="257"/>
            <p14:sldId id="8774"/>
            <p14:sldId id="7723"/>
            <p14:sldId id="8776"/>
            <p14:sldId id="8275"/>
            <p14:sldId id="5184"/>
            <p14:sldId id="5185"/>
            <p14:sldId id="5224"/>
            <p14:sldId id="5186"/>
            <p14:sldId id="8752"/>
            <p14:sldId id="8772"/>
            <p14:sldId id="8775"/>
            <p14:sldId id="8748"/>
          </p14:sldIdLst>
        </p14:section>
        <p14:section name="AM Operational Review" id="{E847B75C-FA11-4394-A740-DFB7A40E7BA2}">
          <p14:sldIdLst>
            <p14:sldId id="5175"/>
            <p14:sldId id="5211"/>
            <p14:sldId id="8754"/>
            <p14:sldId id="8756"/>
            <p14:sldId id="8739"/>
            <p14:sldId id="8757"/>
            <p14:sldId id="7727"/>
            <p14:sldId id="8758"/>
            <p14:sldId id="7707"/>
            <p14:sldId id="8759"/>
            <p14:sldId id="8760"/>
            <p14:sldId id="8761"/>
            <p14:sldId id="8762"/>
            <p14:sldId id="8738"/>
            <p14:sldId id="8763"/>
            <p14:sldId id="8778"/>
            <p14:sldId id="3507"/>
            <p14:sldId id="8730"/>
            <p14:sldId id="5133"/>
            <p14:sldId id="8767"/>
            <p14:sldId id="8768"/>
            <p14:sldId id="8769"/>
            <p14:sldId id="8770"/>
            <p14:sldId id="8771"/>
          </p14:sldIdLst>
        </p14:section>
        <p14:section name="Financial Overview" id="{CFA42B23-42D0-4040-8AEA-53F3C2E1A87F}">
          <p14:sldIdLst>
            <p14:sldId id="5176"/>
            <p14:sldId id="5204"/>
            <p14:sldId id="7717"/>
            <p14:sldId id="4004"/>
            <p14:sldId id="4017"/>
            <p14:sldId id="5187"/>
            <p14:sldId id="8745"/>
            <p14:sldId id="5051"/>
            <p14:sldId id="8743"/>
            <p14:sldId id="8722"/>
            <p14:sldId id="5209"/>
            <p14:sldId id="5210"/>
            <p14:sldId id="5207"/>
            <p14:sldId id="7693"/>
            <p14:sldId id="1887"/>
            <p14:sldId id="8746"/>
            <p14:sldId id="7690"/>
            <p14:sldId id="8744"/>
            <p14:sldId id="8777"/>
            <p14:sldId id="1888"/>
            <p14:sldId id="8742"/>
            <p14:sldId id="5167"/>
            <p14:sldId id="5169"/>
            <p14:sldId id="5201"/>
            <p14:sldId id="5168"/>
          </p14:sldIdLst>
        </p14:section>
        <p14:section name="REIT Compliance" id="{851E1438-1BBB-4CA7-AA8A-1BC1DC779B80}">
          <p14:sldIdLst/>
        </p14:section>
        <p14:section name="Valuations" id="{B5BC59C2-2E68-4AC2-8F68-0A5379545FFB}">
          <p14:sldIdLst/>
        </p14:section>
        <p14:section name="Fund Forecast" id="{ADE1EC06-C71A-4935-900D-EB6B41B4C764}">
          <p14:sldIdLst>
            <p14:sldId id="5177"/>
            <p14:sldId id="8709"/>
            <p14:sldId id="8706"/>
            <p14:sldId id="8714"/>
            <p14:sldId id="7677"/>
            <p14:sldId id="8715"/>
            <p14:sldId id="8751"/>
            <p14:sldId id="7679"/>
            <p14:sldId id="8679"/>
            <p14:sldId id="8707"/>
            <p14:sldId id="7678"/>
            <p14:sldId id="8773"/>
            <p14:sldId id="8703"/>
            <p14:sldId id="8681"/>
            <p14:sldId id="4022"/>
          </p14:sldIdLst>
        </p14:section>
        <p14:section name="Appendix" id="{DDA8FC8B-2A1B-4B89-919A-72B5669DCFBE}">
          <p14:sldIdLst>
            <p14:sldId id="5058"/>
          </p14:sldIdLst>
        </p14:section>
        <p14:section name="NYL FPR" id="{5C12F55F-AF5F-48CD-9932-707BAA5ADF78}">
          <p14:sldIdLst>
            <p14:sldId id="7691"/>
            <p14:sldId id="5047"/>
            <p14:sldId id="8779"/>
            <p14:sldId id="8780"/>
            <p14:sldId id="8781"/>
            <p14:sldId id="8719"/>
            <p14:sldId id="8783"/>
            <p14:sldId id="8784"/>
            <p14:sldId id="8786"/>
            <p14:sldId id="8785"/>
          </p14:sldIdLst>
        </p14:section>
        <p14:section name="Definitions" id="{0D76F9C0-FF04-4C6A-9830-95B6F6F87AFE}">
          <p14:sldIdLst>
            <p14:sldId id="5059"/>
            <p14:sldId id="1898"/>
            <p14:sldId id="1899"/>
            <p14:sldId id="7692"/>
            <p14:sldId id="5208"/>
            <p14:sldId id="77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76C203-1E1B-A2DF-3749-9550690914D4}" name="Mark Decesare" initials="MD" userId="S::mark.decesare@faropoint.com::bb19f7e4-ade8-4d87-82c6-6d0c8e2e276f" providerId="AD"/>
  <p188:author id="{BF203506-CA05-3E8D-35D7-3318B7D3F9B5}" name="Fernando Olivero" initials="FO" userId="S::fernando@faropoint.com::d5aed4ae-259c-4c09-ac16-89b88673a53a" providerId="AD"/>
  <p188:author id="{E1EF6C1A-1A5C-71E1-56D7-D5537EB6EF86}" name="Tzvi Feifel" initials="TF" userId="S::tzvi.feifel@faropoint.com::a0890307-2a33-4c6b-a4a4-ffea09a4249c" providerId="AD"/>
  <p188:author id="{C04E421D-8B3D-692B-33C9-8748AD9AC6A8}" name="Idan Ron" initials="IR" userId="S::idan.ron@faropoint.com::1d85f3f7-d188-4813-8bb3-4bc9108b59ba" providerId="AD"/>
  <p188:author id="{53936337-1B5B-CDAD-97C0-9FC6FC850A5C}" name="Eliran Pechter" initials="EP" userId="S::Eliran@faropoint.com::54322bfa-e856-4da7-83f1-9e379a139c55" providerId="AD"/>
  <p188:author id="{DB133E62-4327-428E-286E-8D224594D636}" name="Dor Zamir" initials="DZ" userId="S::dzamir@faropoint.com::9443f409-e417-45ec-8e13-2dccc3db51ed" providerId="AD"/>
  <p188:author id="{3BE96F70-F990-5047-A197-7BE6B0B14F58}" name="Michael Tang" initials="MT" userId="S::mtang@faropoint.com::21a0a339-3fde-453f-9ae3-85bd4895307e" providerId="AD"/>
  <p188:author id="{A949107C-2A22-2B91-6A9F-30D709F9D6C6}" name="Tina Triece" initials="TT" userId="S::tina@faropoint.com::a66c2103-7d01-48b4-8bf1-fc8318aeefbf" providerId="AD"/>
  <p188:author id="{C8ABA67F-7F7D-75E6-F1BB-763716C674B6}" name="Andy Gordon" initials="AG" userId="S::andy.gordon@faropoint.com::a6796490-cac1-4601-9057-7fa7dfaf0956" providerId="AD"/>
  <p188:author id="{DC8FF880-BB11-CD98-9AF0-457854C3F0A0}" name="Roi Marks" initials="RM" userId="S::Roi@faropoint.com::997a8e45-d053-4cc0-85a9-1102f2d9e6ac" providerId="AD"/>
  <p188:author id="{C9141D81-090D-DFD6-DB7B-1AE072C801C8}" name="Vandana Vishnubhotla" initials="VV" userId="S::Vandana@faropoint.com::ae8fc49f-e7ea-4c5c-b30b-cca43794c671" providerId="AD"/>
  <p188:author id="{D1717886-64C6-EDA3-6DF0-B227E733F856}" name="Jordan Nathan" initials="JN" userId="S::jordan@faropoint.com::0b692856-d899-4333-86e6-39d6aaa95a46" providerId="AD"/>
  <p188:author id="{861DDA90-006A-FEAE-16F8-5CEF3B942A75}" name="Vandana Vishnubhotla" initials="VV" userId="S::vandana@faropoint.com::ae8fc49f-e7ea-4c5c-b30b-cca43794c671" providerId="AD"/>
  <p188:author id="{963E19BE-F142-9E8B-5952-DA143589CCA8}" name="Gidon Boolkin" initials="GB" userId="S::gidon.boolkin@faropoint.com::85d7a110-3297-4ded-a049-18cf92088228" providerId="AD"/>
  <p188:author id="{088639C3-831E-7460-9DB3-02917F3D3809}" name="Matt Keegan" initials="MK" userId="S::matt.keegan@faropoint.com::5f4cd929-44f2-4a90-8f01-c611edb49735" providerId="AD"/>
  <p188:author id="{F3AC78C4-D122-EB0E-9D31-4AA630434E0F}" name="Nikolaus Jacobson" initials="NJ" userId="S::nikolaus.jacobson@faropoint.com::09fadcc0-fdde-4b8c-91d0-ff1d6a7bd805" providerId="AD"/>
  <p188:author id="{CA985DCD-F83C-072F-7D2C-401B099A2874}" name="Spencer Kay" initials="SK" userId="S::spencer.kay@faropoint.com::a0410e19-6aa8-407b-bcea-0af0d8896698" providerId="AD"/>
  <p188:author id="{399E8FCE-9403-8092-E08B-B1AC4AD71768}" name="Ohad Porat" initials="OP" userId="S::ohad@faropoint.co.il::fc25c49c-2b54-47be-ae0f-f3cc832d665d" providerId="AD"/>
  <p188:author id="{D408F5DB-C3AE-414F-9D46-64F495B9466C}" name="Kevin Kanter" initials="" userId="S::kevin.kanter@faropoint.com::93c1e8f1-d31c-47c4-855b-b326d12722bf" providerId="AD"/>
  <p188:author id="{98C92FE5-303B-56AD-69EA-9714AC9D3473}" name="Doreta Biba" initials="DB" userId="S::doreta.biba@faropoint.com::2bb9751f-b1b2-41b4-964f-24f2d54fe6f7" providerId="AD"/>
  <p188:author id="{7AB25DF1-C79E-BE43-BC56-0D079C2B62EB}" name="Brian Pedersen" initials="BP" userId="S::brian.pedersen@faropoint.com::47998f62-3f91-48c3-a750-7094ba9805c4" providerId="AD"/>
  <p188:author id="{F74801FB-508E-7B2B-8AC7-EB2C08C5A06B}" name="Sarah Bonner" initials="SB" userId="S::sarah.bonner@faropoint.com::216934f7-a920-4edf-93e2-8704baea8772" providerId="AD"/>
  <p188:author id="{E86B34FE-2000-3AC7-2E7C-19D8C3E50A8D}" name="Roi Marks" initials="RM" userId="S::roi@faropoint.com::997a8e45-d053-4cc0-85a9-1102f2d9e6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700"/>
    <a:srgbClr val="125072"/>
    <a:srgbClr val="B6C2D0"/>
    <a:srgbClr val="869FB7"/>
    <a:srgbClr val="E4F2FA"/>
    <a:srgbClr val="175F87"/>
    <a:srgbClr val="C9A6E4"/>
    <a:srgbClr val="0037A4"/>
    <a:srgbClr val="002060"/>
    <a:srgbClr val="152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3FEDCB-95B3-4F3E-9D71-3000EBB230F4}" v="4" dt="2025-07-31T01:30:12.5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tableStyles" Target="tableStyle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tags" Target="tags/tag1.xml"/><Relationship Id="rId108" Type="http://schemas.microsoft.com/office/2016/11/relationships/changesInfo" Target="changesInfos/changesInfo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microsoft.com/office/2015/10/relationships/revisionInfo" Target="revisionInfo.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microsoft.com/office/2018/10/relationships/authors" Target="author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Keegan" userId="5f4cd929-44f2-4a90-8f01-c611edb49735" providerId="ADAL" clId="{B67772FB-A137-4C3F-A1A1-2DD91379B112}"/>
    <pc:docChg chg="undo redo custSel addSld delSld modSld sldOrd modSection">
      <pc:chgData name="Matt Keegan" userId="5f4cd929-44f2-4a90-8f01-c611edb49735" providerId="ADAL" clId="{B67772FB-A137-4C3F-A1A1-2DD91379B112}" dt="2025-07-25T14:32:16.650" v="322" actId="20577"/>
      <pc:docMkLst>
        <pc:docMk/>
      </pc:docMkLst>
      <pc:sldChg chg="add">
        <pc:chgData name="Matt Keegan" userId="5f4cd929-44f2-4a90-8f01-c611edb49735" providerId="ADAL" clId="{B67772FB-A137-4C3F-A1A1-2DD91379B112}" dt="2025-07-25T03:40:16.628" v="272"/>
        <pc:sldMkLst>
          <pc:docMk/>
          <pc:sldMk cId="1817279247" sldId="3507"/>
        </pc:sldMkLst>
      </pc:sldChg>
      <pc:sldChg chg="add">
        <pc:chgData name="Matt Keegan" userId="5f4cd929-44f2-4a90-8f01-c611edb49735" providerId="ADAL" clId="{B67772FB-A137-4C3F-A1A1-2DD91379B112}" dt="2025-07-25T03:40:16.628" v="272"/>
        <pc:sldMkLst>
          <pc:docMk/>
          <pc:sldMk cId="388409908" sldId="5133"/>
        </pc:sldMkLst>
      </pc:sldChg>
      <pc:sldChg chg="modSp add del mod">
        <pc:chgData name="Matt Keegan" userId="5f4cd929-44f2-4a90-8f01-c611edb49735" providerId="ADAL" clId="{B67772FB-A137-4C3F-A1A1-2DD91379B112}" dt="2025-07-25T14:32:16.650" v="322" actId="20577"/>
        <pc:sldMkLst>
          <pc:docMk/>
          <pc:sldMk cId="1719008149" sldId="7707"/>
        </pc:sldMkLst>
        <pc:graphicFrameChg chg="mod modGraphic">
          <ac:chgData name="Matt Keegan" userId="5f4cd929-44f2-4a90-8f01-c611edb49735" providerId="ADAL" clId="{B67772FB-A137-4C3F-A1A1-2DD91379B112}" dt="2025-07-25T14:32:16.650" v="322" actId="20577"/>
          <ac:graphicFrameMkLst>
            <pc:docMk/>
            <pc:sldMk cId="1719008149" sldId="7707"/>
            <ac:graphicFrameMk id="3" creationId="{C5110335-8E7A-3916-7F0F-0D8A0CA35478}"/>
          </ac:graphicFrameMkLst>
        </pc:graphicFrameChg>
      </pc:sldChg>
      <pc:sldChg chg="del">
        <pc:chgData name="Matt Keegan" userId="5f4cd929-44f2-4a90-8f01-c611edb49735" providerId="ADAL" clId="{B67772FB-A137-4C3F-A1A1-2DD91379B112}" dt="2025-07-25T03:40:21.470" v="273" actId="47"/>
        <pc:sldMkLst>
          <pc:docMk/>
          <pc:sldMk cId="3327509364" sldId="7728"/>
        </pc:sldMkLst>
      </pc:sldChg>
      <pc:sldChg chg="del">
        <pc:chgData name="Matt Keegan" userId="5f4cd929-44f2-4a90-8f01-c611edb49735" providerId="ADAL" clId="{B67772FB-A137-4C3F-A1A1-2DD91379B112}" dt="2025-07-25T03:40:23.862" v="275" actId="47"/>
        <pc:sldMkLst>
          <pc:docMk/>
          <pc:sldMk cId="3795301356" sldId="7729"/>
        </pc:sldMkLst>
      </pc:sldChg>
      <pc:sldChg chg="add">
        <pc:chgData name="Matt Keegan" userId="5f4cd929-44f2-4a90-8f01-c611edb49735" providerId="ADAL" clId="{B67772FB-A137-4C3F-A1A1-2DD91379B112}" dt="2025-07-25T03:40:16.628" v="272"/>
        <pc:sldMkLst>
          <pc:docMk/>
          <pc:sldMk cId="2718204693" sldId="8730"/>
        </pc:sldMkLst>
      </pc:sldChg>
      <pc:sldChg chg="addSp delSp modSp mod ord">
        <pc:chgData name="Matt Keegan" userId="5f4cd929-44f2-4a90-8f01-c611edb49735" providerId="ADAL" clId="{B67772FB-A137-4C3F-A1A1-2DD91379B112}" dt="2025-07-25T03:28:51.745" v="253" actId="27918"/>
        <pc:sldMkLst>
          <pc:docMk/>
          <pc:sldMk cId="3944588499" sldId="8759"/>
        </pc:sldMkLst>
        <pc:graphicFrameChg chg="mod">
          <ac:chgData name="Matt Keegan" userId="5f4cd929-44f2-4a90-8f01-c611edb49735" providerId="ADAL" clId="{B67772FB-A137-4C3F-A1A1-2DD91379B112}" dt="2025-07-25T03:27:41.915" v="246"/>
          <ac:graphicFrameMkLst>
            <pc:docMk/>
            <pc:sldMk cId="3944588499" sldId="8759"/>
            <ac:graphicFrameMk id="12" creationId="{BB6A7BBE-F884-0168-1F91-DDEE96341C99}"/>
          </ac:graphicFrameMkLst>
        </pc:graphicFrameChg>
        <pc:picChg chg="add mod">
          <ac:chgData name="Matt Keegan" userId="5f4cd929-44f2-4a90-8f01-c611edb49735" providerId="ADAL" clId="{B67772FB-A137-4C3F-A1A1-2DD91379B112}" dt="2025-07-25T03:25:24.153" v="235" actId="1076"/>
          <ac:picMkLst>
            <pc:docMk/>
            <pc:sldMk cId="3944588499" sldId="8759"/>
            <ac:picMk id="5" creationId="{F68AB3D3-FC22-ACE6-D9A7-D15B64A7A810}"/>
          </ac:picMkLst>
        </pc:picChg>
      </pc:sldChg>
      <pc:sldChg chg="mod">
        <pc:chgData name="Matt Keegan" userId="5f4cd929-44f2-4a90-8f01-c611edb49735" providerId="ADAL" clId="{B67772FB-A137-4C3F-A1A1-2DD91379B112}" dt="2025-07-24T14:32:29.865" v="26" actId="27918"/>
        <pc:sldMkLst>
          <pc:docMk/>
          <pc:sldMk cId="2168620091" sldId="8760"/>
        </pc:sldMkLst>
      </pc:sldChg>
      <pc:sldChg chg="addSp delSp modSp mod">
        <pc:chgData name="Matt Keegan" userId="5f4cd929-44f2-4a90-8f01-c611edb49735" providerId="ADAL" clId="{B67772FB-A137-4C3F-A1A1-2DD91379B112}" dt="2025-07-25T03:32:54.961" v="267" actId="27918"/>
        <pc:sldMkLst>
          <pc:docMk/>
          <pc:sldMk cId="3103052346" sldId="8761"/>
        </pc:sldMkLst>
        <pc:picChg chg="add mod">
          <ac:chgData name="Matt Keegan" userId="5f4cd929-44f2-4a90-8f01-c611edb49735" providerId="ADAL" clId="{B67772FB-A137-4C3F-A1A1-2DD91379B112}" dt="2025-07-25T03:31:15.696" v="262" actId="14100"/>
          <ac:picMkLst>
            <pc:docMk/>
            <pc:sldMk cId="3103052346" sldId="8761"/>
            <ac:picMk id="12" creationId="{D0D5373A-3DE7-214A-D139-0B3D435A1D71}"/>
          </ac:picMkLst>
        </pc:picChg>
      </pc:sldChg>
      <pc:sldChg chg="modSp mod">
        <pc:chgData name="Matt Keegan" userId="5f4cd929-44f2-4a90-8f01-c611edb49735" providerId="ADAL" clId="{B67772FB-A137-4C3F-A1A1-2DD91379B112}" dt="2025-07-25T03:37:35.329" v="271" actId="27918"/>
        <pc:sldMkLst>
          <pc:docMk/>
          <pc:sldMk cId="1923791706" sldId="8762"/>
        </pc:sldMkLst>
        <pc:graphicFrameChg chg="mod">
          <ac:chgData name="Matt Keegan" userId="5f4cd929-44f2-4a90-8f01-c611edb49735" providerId="ADAL" clId="{B67772FB-A137-4C3F-A1A1-2DD91379B112}" dt="2025-07-24T23:30:55.439" v="65" actId="1035"/>
          <ac:graphicFrameMkLst>
            <pc:docMk/>
            <pc:sldMk cId="1923791706" sldId="8762"/>
            <ac:graphicFrameMk id="11" creationId="{4DD2D460-ED3F-7853-1D0F-2201BF94D9CE}"/>
          </ac:graphicFrameMkLst>
        </pc:graphicFrameChg>
      </pc:sldChg>
      <pc:sldChg chg="del">
        <pc:chgData name="Matt Keegan" userId="5f4cd929-44f2-4a90-8f01-c611edb49735" providerId="ADAL" clId="{B67772FB-A137-4C3F-A1A1-2DD91379B112}" dt="2025-07-25T03:40:23.187" v="274" actId="47"/>
        <pc:sldMkLst>
          <pc:docMk/>
          <pc:sldMk cId="3336622854" sldId="8764"/>
        </pc:sldMkLst>
      </pc:sldChg>
      <pc:sldChg chg="del">
        <pc:chgData name="Matt Keegan" userId="5f4cd929-44f2-4a90-8f01-c611edb49735" providerId="ADAL" clId="{B67772FB-A137-4C3F-A1A1-2DD91379B112}" dt="2025-07-25T03:40:24.743" v="276" actId="47"/>
        <pc:sldMkLst>
          <pc:docMk/>
          <pc:sldMk cId="1678149254" sldId="8766"/>
        </pc:sldMkLst>
      </pc:sldChg>
      <pc:sldChg chg="add">
        <pc:chgData name="Matt Keegan" userId="5f4cd929-44f2-4a90-8f01-c611edb49735" providerId="ADAL" clId="{B67772FB-A137-4C3F-A1A1-2DD91379B112}" dt="2025-07-25T03:40:16.628" v="272"/>
        <pc:sldMkLst>
          <pc:docMk/>
          <pc:sldMk cId="938453388" sldId="8778"/>
        </pc:sldMkLst>
      </pc:sldChg>
      <pc:sldChg chg="add del">
        <pc:chgData name="Matt Keegan" userId="5f4cd929-44f2-4a90-8f01-c611edb49735" providerId="ADAL" clId="{B67772FB-A137-4C3F-A1A1-2DD91379B112}" dt="2025-07-24T23:36:45.232" v="115" actId="47"/>
        <pc:sldMkLst>
          <pc:docMk/>
          <pc:sldMk cId="2374334857" sldId="8778"/>
        </pc:sldMkLst>
      </pc:sldChg>
      <pc:sldChg chg="addSp delSp modSp add del mod">
        <pc:chgData name="Matt Keegan" userId="5f4cd929-44f2-4a90-8f01-c611edb49735" providerId="ADAL" clId="{B67772FB-A137-4C3F-A1A1-2DD91379B112}" dt="2025-07-25T03:11:43.843" v="181" actId="47"/>
        <pc:sldMkLst>
          <pc:docMk/>
          <pc:sldMk cId="3805794527" sldId="8778"/>
        </pc:sldMkLst>
      </pc:sldChg>
      <pc:sldChg chg="add del">
        <pc:chgData name="Matt Keegan" userId="5f4cd929-44f2-4a90-8f01-c611edb49735" providerId="ADAL" clId="{B67772FB-A137-4C3F-A1A1-2DD91379B112}" dt="2025-07-24T23:36:43.390" v="114" actId="47"/>
        <pc:sldMkLst>
          <pc:docMk/>
          <pc:sldMk cId="2302090745" sldId="8779"/>
        </pc:sldMkLst>
      </pc:sldChg>
    </pc:docChg>
  </pc:docChgLst>
  <pc:docChgLst>
    <pc:chgData name="Andy Gordon" userId="a6796490-cac1-4601-9057-7fa7dfaf0956" providerId="ADAL" clId="{9D3FEDCB-95B3-4F3E-9D71-3000EBB230F4}"/>
    <pc:docChg chg="undo redo custSel addSld delSld modSld sldOrd modSection">
      <pc:chgData name="Andy Gordon" userId="a6796490-cac1-4601-9057-7fa7dfaf0956" providerId="ADAL" clId="{9D3FEDCB-95B3-4F3E-9D71-3000EBB230F4}" dt="2025-07-31T01:30:12.542" v="5724" actId="20577"/>
      <pc:docMkLst>
        <pc:docMk/>
      </pc:docMkLst>
      <pc:sldChg chg="del mod modShow">
        <pc:chgData name="Andy Gordon" userId="a6796490-cac1-4601-9057-7fa7dfaf0956" providerId="ADAL" clId="{9D3FEDCB-95B3-4F3E-9D71-3000EBB230F4}" dt="2025-07-24T04:20:06.733" v="3579" actId="2696"/>
        <pc:sldMkLst>
          <pc:docMk/>
          <pc:sldMk cId="1652550997" sldId="276"/>
        </pc:sldMkLst>
      </pc:sldChg>
      <pc:sldChg chg="del">
        <pc:chgData name="Andy Gordon" userId="a6796490-cac1-4601-9057-7fa7dfaf0956" providerId="ADAL" clId="{9D3FEDCB-95B3-4F3E-9D71-3000EBB230F4}" dt="2025-07-23T04:07:37.445" v="320" actId="2696"/>
        <pc:sldMkLst>
          <pc:docMk/>
          <pc:sldMk cId="3272689415" sldId="4253"/>
        </pc:sldMkLst>
      </pc:sldChg>
      <pc:sldChg chg="del">
        <pc:chgData name="Andy Gordon" userId="a6796490-cac1-4601-9057-7fa7dfaf0956" providerId="ADAL" clId="{9D3FEDCB-95B3-4F3E-9D71-3000EBB230F4}" dt="2025-07-23T04:07:37.445" v="320" actId="2696"/>
        <pc:sldMkLst>
          <pc:docMk/>
          <pc:sldMk cId="1260589149" sldId="5171"/>
        </pc:sldMkLst>
      </pc:sldChg>
      <pc:sldChg chg="add del">
        <pc:chgData name="Andy Gordon" userId="a6796490-cac1-4601-9057-7fa7dfaf0956" providerId="ADAL" clId="{9D3FEDCB-95B3-4F3E-9D71-3000EBB230F4}" dt="2025-07-23T03:50:58.947" v="1" actId="2696"/>
        <pc:sldMkLst>
          <pc:docMk/>
          <pc:sldMk cId="620558054" sldId="5195"/>
        </pc:sldMkLst>
      </pc:sldChg>
      <pc:sldChg chg="addSp delSp modSp mod">
        <pc:chgData name="Andy Gordon" userId="a6796490-cac1-4601-9057-7fa7dfaf0956" providerId="ADAL" clId="{9D3FEDCB-95B3-4F3E-9D71-3000EBB230F4}" dt="2025-07-24T07:44:47.077" v="5715" actId="27918"/>
        <pc:sldMkLst>
          <pc:docMk/>
          <pc:sldMk cId="301497473" sldId="7677"/>
        </pc:sldMkLst>
        <pc:spChg chg="mod">
          <ac:chgData name="Andy Gordon" userId="a6796490-cac1-4601-9057-7fa7dfaf0956" providerId="ADAL" clId="{9D3FEDCB-95B3-4F3E-9D71-3000EBB230F4}" dt="2025-07-24T07:01:27.156" v="4771"/>
          <ac:spMkLst>
            <pc:docMk/>
            <pc:sldMk cId="301497473" sldId="7677"/>
            <ac:spMk id="2" creationId="{43BA4515-0D3A-A694-4827-A6C34804BD1B}"/>
          </ac:spMkLst>
        </pc:spChg>
        <pc:spChg chg="mod">
          <ac:chgData name="Andy Gordon" userId="a6796490-cac1-4601-9057-7fa7dfaf0956" providerId="ADAL" clId="{9D3FEDCB-95B3-4F3E-9D71-3000EBB230F4}" dt="2025-07-24T07:09:01.469" v="4848" actId="20577"/>
          <ac:spMkLst>
            <pc:docMk/>
            <pc:sldMk cId="301497473" sldId="7677"/>
            <ac:spMk id="19" creationId="{98FAA4C0-51D5-444A-0378-D4AA2E090948}"/>
          </ac:spMkLst>
        </pc:spChg>
        <pc:graphicFrameChg chg="add mod">
          <ac:chgData name="Andy Gordon" userId="a6796490-cac1-4601-9057-7fa7dfaf0956" providerId="ADAL" clId="{9D3FEDCB-95B3-4F3E-9D71-3000EBB230F4}" dt="2025-07-24T07:05:14.234" v="4787"/>
          <ac:graphicFrameMkLst>
            <pc:docMk/>
            <pc:sldMk cId="301497473" sldId="7677"/>
            <ac:graphicFrameMk id="3" creationId="{47D8F09A-E9CE-2139-54CA-A78E4AEA9702}"/>
          </ac:graphicFrameMkLst>
        </pc:graphicFrameChg>
        <pc:graphicFrameChg chg="add mod">
          <ac:chgData name="Andy Gordon" userId="a6796490-cac1-4601-9057-7fa7dfaf0956" providerId="ADAL" clId="{9D3FEDCB-95B3-4F3E-9D71-3000EBB230F4}" dt="2025-07-24T07:05:40.323" v="4794" actId="14100"/>
          <ac:graphicFrameMkLst>
            <pc:docMk/>
            <pc:sldMk cId="301497473" sldId="7677"/>
            <ac:graphicFrameMk id="5" creationId="{9CBB1419-89D3-4D8D-BAC4-A0BCE0BFC588}"/>
          </ac:graphicFrameMkLst>
        </pc:graphicFrameChg>
        <pc:graphicFrameChg chg="add mod">
          <ac:chgData name="Andy Gordon" userId="a6796490-cac1-4601-9057-7fa7dfaf0956" providerId="ADAL" clId="{9D3FEDCB-95B3-4F3E-9D71-3000EBB230F4}" dt="2025-07-24T07:06:46" v="4810" actId="1076"/>
          <ac:graphicFrameMkLst>
            <pc:docMk/>
            <pc:sldMk cId="301497473" sldId="7677"/>
            <ac:graphicFrameMk id="9" creationId="{4F5D36F7-77D6-198E-D0EF-9D90A957B689}"/>
          </ac:graphicFrameMkLst>
        </pc:graphicFrameChg>
        <pc:graphicFrameChg chg="add mod">
          <ac:chgData name="Andy Gordon" userId="a6796490-cac1-4601-9057-7fa7dfaf0956" providerId="ADAL" clId="{9D3FEDCB-95B3-4F3E-9D71-3000EBB230F4}" dt="2025-07-24T07:07:18.003" v="4818" actId="14100"/>
          <ac:graphicFrameMkLst>
            <pc:docMk/>
            <pc:sldMk cId="301497473" sldId="7677"/>
            <ac:graphicFrameMk id="11" creationId="{D194E2DF-6905-5BCD-AA51-0E104076B88B}"/>
          </ac:graphicFrameMkLst>
        </pc:graphicFrameChg>
      </pc:sldChg>
      <pc:sldChg chg="addSp delSp modSp mod">
        <pc:chgData name="Andy Gordon" userId="a6796490-cac1-4601-9057-7fa7dfaf0956" providerId="ADAL" clId="{9D3FEDCB-95B3-4F3E-9D71-3000EBB230F4}" dt="2025-07-24T06:50:39.928" v="4697" actId="1076"/>
        <pc:sldMkLst>
          <pc:docMk/>
          <pc:sldMk cId="2741082392" sldId="7678"/>
        </pc:sldMkLst>
        <pc:spChg chg="mod">
          <ac:chgData name="Andy Gordon" userId="a6796490-cac1-4601-9057-7fa7dfaf0956" providerId="ADAL" clId="{9D3FEDCB-95B3-4F3E-9D71-3000EBB230F4}" dt="2025-07-24T06:50:35.843" v="4696" actId="1076"/>
          <ac:spMkLst>
            <pc:docMk/>
            <pc:sldMk cId="2741082392" sldId="7678"/>
            <ac:spMk id="7" creationId="{CD3C38FA-F4D7-288C-1501-19E1E842B428}"/>
          </ac:spMkLst>
        </pc:spChg>
        <pc:spChg chg="mod">
          <ac:chgData name="Andy Gordon" userId="a6796490-cac1-4601-9057-7fa7dfaf0956" providerId="ADAL" clId="{9D3FEDCB-95B3-4F3E-9D71-3000EBB230F4}" dt="2025-07-24T06:50:31.611" v="4695" actId="1076"/>
          <ac:spMkLst>
            <pc:docMk/>
            <pc:sldMk cId="2741082392" sldId="7678"/>
            <ac:spMk id="8" creationId="{4D222EB2-E64E-FF2B-B855-C4C1AB0BBA04}"/>
          </ac:spMkLst>
        </pc:spChg>
        <pc:spChg chg="mod">
          <ac:chgData name="Andy Gordon" userId="a6796490-cac1-4601-9057-7fa7dfaf0956" providerId="ADAL" clId="{9D3FEDCB-95B3-4F3E-9D71-3000EBB230F4}" dt="2025-07-24T06:50:12.602" v="4691" actId="20577"/>
          <ac:spMkLst>
            <pc:docMk/>
            <pc:sldMk cId="2741082392" sldId="7678"/>
            <ac:spMk id="19" creationId="{98FAA4C0-51D5-444A-0378-D4AA2E090948}"/>
          </ac:spMkLst>
        </pc:spChg>
        <pc:picChg chg="add mod">
          <ac:chgData name="Andy Gordon" userId="a6796490-cac1-4601-9057-7fa7dfaf0956" providerId="ADAL" clId="{9D3FEDCB-95B3-4F3E-9D71-3000EBB230F4}" dt="2025-07-24T04:53:27.062" v="3787" actId="1076"/>
          <ac:picMkLst>
            <pc:docMk/>
            <pc:sldMk cId="2741082392" sldId="7678"/>
            <ac:picMk id="5" creationId="{81EB431E-8BAB-0895-6AA1-9FB44FF61469}"/>
          </ac:picMkLst>
        </pc:picChg>
        <pc:picChg chg="add mod">
          <ac:chgData name="Andy Gordon" userId="a6796490-cac1-4601-9057-7fa7dfaf0956" providerId="ADAL" clId="{9D3FEDCB-95B3-4F3E-9D71-3000EBB230F4}" dt="2025-07-24T06:50:39.928" v="4697" actId="1076"/>
          <ac:picMkLst>
            <pc:docMk/>
            <pc:sldMk cId="2741082392" sldId="7678"/>
            <ac:picMk id="6" creationId="{58FA4155-B75A-5C35-C38B-18294ADCB0A0}"/>
          </ac:picMkLst>
        </pc:picChg>
      </pc:sldChg>
      <pc:sldChg chg="addSp delSp modSp mod">
        <pc:chgData name="Andy Gordon" userId="a6796490-cac1-4601-9057-7fa7dfaf0956" providerId="ADAL" clId="{9D3FEDCB-95B3-4F3E-9D71-3000EBB230F4}" dt="2025-07-24T07:44:24.110" v="5706" actId="27918"/>
        <pc:sldMkLst>
          <pc:docMk/>
          <pc:sldMk cId="2785825710" sldId="7679"/>
        </pc:sldMkLst>
        <pc:spChg chg="mod">
          <ac:chgData name="Andy Gordon" userId="a6796490-cac1-4601-9057-7fa7dfaf0956" providerId="ADAL" clId="{9D3FEDCB-95B3-4F3E-9D71-3000EBB230F4}" dt="2025-07-24T07:01:16.396" v="4770" actId="20577"/>
          <ac:spMkLst>
            <pc:docMk/>
            <pc:sldMk cId="2785825710" sldId="7679"/>
            <ac:spMk id="2" creationId="{43BA4515-0D3A-A694-4827-A6C34804BD1B}"/>
          </ac:spMkLst>
        </pc:spChg>
        <pc:spChg chg="mod">
          <ac:chgData name="Andy Gordon" userId="a6796490-cac1-4601-9057-7fa7dfaf0956" providerId="ADAL" clId="{9D3FEDCB-95B3-4F3E-9D71-3000EBB230F4}" dt="2025-07-24T04:28:52.504" v="3672" actId="20577"/>
          <ac:spMkLst>
            <pc:docMk/>
            <pc:sldMk cId="2785825710" sldId="7679"/>
            <ac:spMk id="4" creationId="{0A63D63F-24D0-7DA4-5520-59D03ED6CC1B}"/>
          </ac:spMkLst>
        </pc:spChg>
        <pc:spChg chg="mod">
          <ac:chgData name="Andy Gordon" userId="a6796490-cac1-4601-9057-7fa7dfaf0956" providerId="ADAL" clId="{9D3FEDCB-95B3-4F3E-9D71-3000EBB230F4}" dt="2025-07-24T07:29:44.341" v="5647" actId="13926"/>
          <ac:spMkLst>
            <pc:docMk/>
            <pc:sldMk cId="2785825710" sldId="7679"/>
            <ac:spMk id="19" creationId="{98FAA4C0-51D5-444A-0378-D4AA2E090948}"/>
          </ac:spMkLst>
        </pc:spChg>
        <pc:graphicFrameChg chg="add mod">
          <ac:chgData name="Andy Gordon" userId="a6796490-cac1-4601-9057-7fa7dfaf0956" providerId="ADAL" clId="{9D3FEDCB-95B3-4F3E-9D71-3000EBB230F4}" dt="2025-07-24T04:28:39.553" v="3665" actId="14100"/>
          <ac:graphicFrameMkLst>
            <pc:docMk/>
            <pc:sldMk cId="2785825710" sldId="7679"/>
            <ac:graphicFrameMk id="6" creationId="{6E3CB32C-DCC4-0668-B577-FE1DE31E475A}"/>
          </ac:graphicFrameMkLst>
        </pc:graphicFrameChg>
        <pc:graphicFrameChg chg="add mod">
          <ac:chgData name="Andy Gordon" userId="a6796490-cac1-4601-9057-7fa7dfaf0956" providerId="ADAL" clId="{9D3FEDCB-95B3-4F3E-9D71-3000EBB230F4}" dt="2025-07-24T04:29:40.425" v="3684" actId="14100"/>
          <ac:graphicFrameMkLst>
            <pc:docMk/>
            <pc:sldMk cId="2785825710" sldId="7679"/>
            <ac:graphicFrameMk id="8" creationId="{12D44704-CF73-5741-0657-B999788EEF4E}"/>
          </ac:graphicFrameMkLst>
        </pc:graphicFrameChg>
      </pc:sldChg>
      <pc:sldChg chg="modSp mod">
        <pc:chgData name="Andy Gordon" userId="a6796490-cac1-4601-9057-7fa7dfaf0956" providerId="ADAL" clId="{9D3FEDCB-95B3-4F3E-9D71-3000EBB230F4}" dt="2025-07-23T23:07:34.368" v="2875" actId="20577"/>
        <pc:sldMkLst>
          <pc:docMk/>
          <pc:sldMk cId="1481171787" sldId="7723"/>
        </pc:sldMkLst>
        <pc:graphicFrameChg chg="modGraphic">
          <ac:chgData name="Andy Gordon" userId="a6796490-cac1-4601-9057-7fa7dfaf0956" providerId="ADAL" clId="{9D3FEDCB-95B3-4F3E-9D71-3000EBB230F4}" dt="2025-07-23T23:07:34.368" v="2875" actId="20577"/>
          <ac:graphicFrameMkLst>
            <pc:docMk/>
            <pc:sldMk cId="1481171787" sldId="7723"/>
            <ac:graphicFrameMk id="13" creationId="{D0C5CB5C-C5A2-5DAF-283E-F5E172EC3B8D}"/>
          </ac:graphicFrameMkLst>
        </pc:graphicFrameChg>
      </pc:sldChg>
      <pc:sldChg chg="addSp delSp modSp mod">
        <pc:chgData name="Andy Gordon" userId="a6796490-cac1-4601-9057-7fa7dfaf0956" providerId="ADAL" clId="{9D3FEDCB-95B3-4F3E-9D71-3000EBB230F4}" dt="2025-07-24T07:44:29.215" v="5708" actId="27918"/>
        <pc:sldMkLst>
          <pc:docMk/>
          <pc:sldMk cId="3166937467" sldId="8679"/>
        </pc:sldMkLst>
        <pc:spChg chg="mod">
          <ac:chgData name="Andy Gordon" userId="a6796490-cac1-4601-9057-7fa7dfaf0956" providerId="ADAL" clId="{9D3FEDCB-95B3-4F3E-9D71-3000EBB230F4}" dt="2025-07-24T04:38:17.786" v="3743" actId="13926"/>
          <ac:spMkLst>
            <pc:docMk/>
            <pc:sldMk cId="3166937467" sldId="8679"/>
            <ac:spMk id="19" creationId="{B20DB035-6B77-3355-5AF0-BE71870F31C8}"/>
          </ac:spMkLst>
        </pc:spChg>
        <pc:graphicFrameChg chg="add mod">
          <ac:chgData name="Andy Gordon" userId="a6796490-cac1-4601-9057-7fa7dfaf0956" providerId="ADAL" clId="{9D3FEDCB-95B3-4F3E-9D71-3000EBB230F4}" dt="2025-07-24T06:58:07.093" v="4755"/>
          <ac:graphicFrameMkLst>
            <pc:docMk/>
            <pc:sldMk cId="3166937467" sldId="8679"/>
            <ac:graphicFrameMk id="4" creationId="{9B16FE35-5A72-4CB8-B690-BB2B590AE287}"/>
          </ac:graphicFrameMkLst>
        </pc:graphicFrameChg>
        <pc:graphicFrameChg chg="add mod">
          <ac:chgData name="Andy Gordon" userId="a6796490-cac1-4601-9057-7fa7dfaf0956" providerId="ADAL" clId="{9D3FEDCB-95B3-4F3E-9D71-3000EBB230F4}" dt="2025-07-24T06:55:47.493" v="4736"/>
          <ac:graphicFrameMkLst>
            <pc:docMk/>
            <pc:sldMk cId="3166937467" sldId="8679"/>
            <ac:graphicFrameMk id="5" creationId="{E68E0A7B-F385-450B-A0FD-E2F5BE32629C}"/>
          </ac:graphicFrameMkLst>
        </pc:graphicFrameChg>
      </pc:sldChg>
      <pc:sldChg chg="addSp delSp modSp mod modNotesTx">
        <pc:chgData name="Andy Gordon" userId="a6796490-cac1-4601-9057-7fa7dfaf0956" providerId="ADAL" clId="{9D3FEDCB-95B3-4F3E-9D71-3000EBB230F4}" dt="2025-07-24T07:44:47.568" v="5719" actId="27918"/>
        <pc:sldMkLst>
          <pc:docMk/>
          <pc:sldMk cId="716772546" sldId="8681"/>
        </pc:sldMkLst>
        <pc:spChg chg="mod">
          <ac:chgData name="Andy Gordon" userId="a6796490-cac1-4601-9057-7fa7dfaf0956" providerId="ADAL" clId="{9D3FEDCB-95B3-4F3E-9D71-3000EBB230F4}" dt="2025-07-24T06:37:08.743" v="4351" actId="20577"/>
          <ac:spMkLst>
            <pc:docMk/>
            <pc:sldMk cId="716772546" sldId="8681"/>
            <ac:spMk id="19" creationId="{82E05F66-EF3A-E6DA-33D4-2B7BAB896A86}"/>
          </ac:spMkLst>
        </pc:spChg>
        <pc:graphicFrameChg chg="add mod">
          <ac:chgData name="Andy Gordon" userId="a6796490-cac1-4601-9057-7fa7dfaf0956" providerId="ADAL" clId="{9D3FEDCB-95B3-4F3E-9D71-3000EBB230F4}" dt="2025-07-24T06:27:34.276" v="4076" actId="20577"/>
          <ac:graphicFrameMkLst>
            <pc:docMk/>
            <pc:sldMk cId="716772546" sldId="8681"/>
            <ac:graphicFrameMk id="4" creationId="{F0F3AD93-68E8-A1EC-4989-FE82A67CD66B}"/>
          </ac:graphicFrameMkLst>
        </pc:graphicFrameChg>
        <pc:graphicFrameChg chg="add mod">
          <ac:chgData name="Andy Gordon" userId="a6796490-cac1-4601-9057-7fa7dfaf0956" providerId="ADAL" clId="{9D3FEDCB-95B3-4F3E-9D71-3000EBB230F4}" dt="2025-07-24T06:27:58.074" v="4083"/>
          <ac:graphicFrameMkLst>
            <pc:docMk/>
            <pc:sldMk cId="716772546" sldId="8681"/>
            <ac:graphicFrameMk id="7" creationId="{F0F3AD93-68E8-A1EC-4989-FE82A67CD66B}"/>
          </ac:graphicFrameMkLst>
        </pc:graphicFrameChg>
      </pc:sldChg>
      <pc:sldChg chg="mod modShow">
        <pc:chgData name="Andy Gordon" userId="a6796490-cac1-4601-9057-7fa7dfaf0956" providerId="ADAL" clId="{9D3FEDCB-95B3-4F3E-9D71-3000EBB230F4}" dt="2025-07-23T04:01:29.895" v="143" actId="729"/>
        <pc:sldMkLst>
          <pc:docMk/>
          <pc:sldMk cId="2324206245" sldId="8688"/>
        </pc:sldMkLst>
      </pc:sldChg>
      <pc:sldChg chg="del">
        <pc:chgData name="Andy Gordon" userId="a6796490-cac1-4601-9057-7fa7dfaf0956" providerId="ADAL" clId="{9D3FEDCB-95B3-4F3E-9D71-3000EBB230F4}" dt="2025-07-23T04:07:37.445" v="320" actId="2696"/>
        <pc:sldMkLst>
          <pc:docMk/>
          <pc:sldMk cId="3317420656" sldId="8689"/>
        </pc:sldMkLst>
      </pc:sldChg>
      <pc:sldChg chg="addSp delSp modSp mod modNotesTx">
        <pc:chgData name="Andy Gordon" userId="a6796490-cac1-4601-9057-7fa7dfaf0956" providerId="ADAL" clId="{9D3FEDCB-95B3-4F3E-9D71-3000EBB230F4}" dt="2025-07-24T07:44:47.418" v="5717" actId="27918"/>
        <pc:sldMkLst>
          <pc:docMk/>
          <pc:sldMk cId="139937740" sldId="8703"/>
        </pc:sldMkLst>
        <pc:spChg chg="add mod">
          <ac:chgData name="Andy Gordon" userId="a6796490-cac1-4601-9057-7fa7dfaf0956" providerId="ADAL" clId="{9D3FEDCB-95B3-4F3E-9D71-3000EBB230F4}" dt="2025-07-24T06:44:20.416" v="4532" actId="20577"/>
          <ac:spMkLst>
            <pc:docMk/>
            <pc:sldMk cId="139937740" sldId="8703"/>
            <ac:spMk id="9" creationId="{63406D43-DB41-454D-659F-F1B1F67CE7EE}"/>
          </ac:spMkLst>
        </pc:spChg>
        <pc:spChg chg="mod">
          <ac:chgData name="Andy Gordon" userId="a6796490-cac1-4601-9057-7fa7dfaf0956" providerId="ADAL" clId="{9D3FEDCB-95B3-4F3E-9D71-3000EBB230F4}" dt="2025-07-24T06:44:42.908" v="4536" actId="20577"/>
          <ac:spMkLst>
            <pc:docMk/>
            <pc:sldMk cId="139937740" sldId="8703"/>
            <ac:spMk id="19" creationId="{057CBEFE-41DC-195D-C655-FE84D7383A53}"/>
          </ac:spMkLst>
        </pc:spChg>
        <pc:graphicFrameChg chg="add mod">
          <ac:chgData name="Andy Gordon" userId="a6796490-cac1-4601-9057-7fa7dfaf0956" providerId="ADAL" clId="{9D3FEDCB-95B3-4F3E-9D71-3000EBB230F4}" dt="2025-07-24T06:24:26.049" v="4042"/>
          <ac:graphicFrameMkLst>
            <pc:docMk/>
            <pc:sldMk cId="139937740" sldId="8703"/>
            <ac:graphicFrameMk id="4" creationId="{9CE7CC1B-29E9-4E28-89DA-D315BCBD4238}"/>
          </ac:graphicFrameMkLst>
        </pc:graphicFrameChg>
        <pc:graphicFrameChg chg="add mod">
          <ac:chgData name="Andy Gordon" userId="a6796490-cac1-4601-9057-7fa7dfaf0956" providerId="ADAL" clId="{9D3FEDCB-95B3-4F3E-9D71-3000EBB230F4}" dt="2025-07-24T06:22:20.043" v="4039"/>
          <ac:graphicFrameMkLst>
            <pc:docMk/>
            <pc:sldMk cId="139937740" sldId="8703"/>
            <ac:graphicFrameMk id="8" creationId="{610F6F96-9583-4ACC-9F6E-8011BDE0BAD1}"/>
          </ac:graphicFrameMkLst>
        </pc:graphicFrameChg>
      </pc:sldChg>
      <pc:sldChg chg="addSp delSp modSp mod">
        <pc:chgData name="Andy Gordon" userId="a6796490-cac1-4601-9057-7fa7dfaf0956" providerId="ADAL" clId="{9D3FEDCB-95B3-4F3E-9D71-3000EBB230F4}" dt="2025-07-24T07:15:12.615" v="5050" actId="20577"/>
        <pc:sldMkLst>
          <pc:docMk/>
          <pc:sldMk cId="408281937" sldId="8706"/>
        </pc:sldMkLst>
        <pc:spChg chg="mod">
          <ac:chgData name="Andy Gordon" userId="a6796490-cac1-4601-9057-7fa7dfaf0956" providerId="ADAL" clId="{9D3FEDCB-95B3-4F3E-9D71-3000EBB230F4}" dt="2025-07-23T22:07:08.950" v="1937" actId="20577"/>
          <ac:spMkLst>
            <pc:docMk/>
            <pc:sldMk cId="408281937" sldId="8706"/>
            <ac:spMk id="9" creationId="{EE3FAB13-E477-49D2-2D88-F5893E0DE096}"/>
          </ac:spMkLst>
        </pc:spChg>
        <pc:spChg chg="add mod">
          <ac:chgData name="Andy Gordon" userId="a6796490-cac1-4601-9057-7fa7dfaf0956" providerId="ADAL" clId="{9D3FEDCB-95B3-4F3E-9D71-3000EBB230F4}" dt="2025-07-23T21:59:43.654" v="1867" actId="14100"/>
          <ac:spMkLst>
            <pc:docMk/>
            <pc:sldMk cId="408281937" sldId="8706"/>
            <ac:spMk id="11" creationId="{752AEA3D-7B87-858D-0090-CE7F4B02F8C3}"/>
          </ac:spMkLst>
        </pc:spChg>
        <pc:spChg chg="mod">
          <ac:chgData name="Andy Gordon" userId="a6796490-cac1-4601-9057-7fa7dfaf0956" providerId="ADAL" clId="{9D3FEDCB-95B3-4F3E-9D71-3000EBB230F4}" dt="2025-07-24T07:15:12.615" v="5050" actId="20577"/>
          <ac:spMkLst>
            <pc:docMk/>
            <pc:sldMk cId="408281937" sldId="8706"/>
            <ac:spMk id="19" creationId="{BF864D34-C1A9-CD86-0862-2B5F0649FBC8}"/>
          </ac:spMkLst>
        </pc:spChg>
        <pc:graphicFrameChg chg="mod modGraphic">
          <ac:chgData name="Andy Gordon" userId="a6796490-cac1-4601-9057-7fa7dfaf0956" providerId="ADAL" clId="{9D3FEDCB-95B3-4F3E-9D71-3000EBB230F4}" dt="2025-07-23T22:08:15.842" v="1960" actId="20577"/>
          <ac:graphicFrameMkLst>
            <pc:docMk/>
            <pc:sldMk cId="408281937" sldId="8706"/>
            <ac:graphicFrameMk id="3" creationId="{7B909794-285E-30C4-E33F-6FA9891DDEE6}"/>
          </ac:graphicFrameMkLst>
        </pc:graphicFrameChg>
        <pc:graphicFrameChg chg="mod modGraphic">
          <ac:chgData name="Andy Gordon" userId="a6796490-cac1-4601-9057-7fa7dfaf0956" providerId="ADAL" clId="{9D3FEDCB-95B3-4F3E-9D71-3000EBB230F4}" dt="2025-07-23T22:08:12.465" v="1958" actId="20577"/>
          <ac:graphicFrameMkLst>
            <pc:docMk/>
            <pc:sldMk cId="408281937" sldId="8706"/>
            <ac:graphicFrameMk id="5" creationId="{AD3481BA-4A19-6F54-FFA5-F7B8717BEDF1}"/>
          </ac:graphicFrameMkLst>
        </pc:graphicFrameChg>
      </pc:sldChg>
      <pc:sldChg chg="addSp delSp modSp mod">
        <pc:chgData name="Andy Gordon" userId="a6796490-cac1-4601-9057-7fa7dfaf0956" providerId="ADAL" clId="{9D3FEDCB-95B3-4F3E-9D71-3000EBB230F4}" dt="2025-07-24T07:44:30.798" v="5710" actId="27918"/>
        <pc:sldMkLst>
          <pc:docMk/>
          <pc:sldMk cId="2614696158" sldId="8707"/>
        </pc:sldMkLst>
        <pc:spChg chg="mod">
          <ac:chgData name="Andy Gordon" userId="a6796490-cac1-4601-9057-7fa7dfaf0956" providerId="ADAL" clId="{9D3FEDCB-95B3-4F3E-9D71-3000EBB230F4}" dt="2025-07-24T04:44:58.262" v="3783" actId="13926"/>
          <ac:spMkLst>
            <pc:docMk/>
            <pc:sldMk cId="2614696158" sldId="8707"/>
            <ac:spMk id="19" creationId="{CFEEB5DB-684D-10AC-EAEF-B51925E4508C}"/>
          </ac:spMkLst>
        </pc:spChg>
        <pc:graphicFrameChg chg="add mod">
          <ac:chgData name="Andy Gordon" userId="a6796490-cac1-4601-9057-7fa7dfaf0956" providerId="ADAL" clId="{9D3FEDCB-95B3-4F3E-9D71-3000EBB230F4}" dt="2025-07-24T04:43:27.579" v="3767" actId="14100"/>
          <ac:graphicFrameMkLst>
            <pc:docMk/>
            <pc:sldMk cId="2614696158" sldId="8707"/>
            <ac:graphicFrameMk id="6" creationId="{C269076C-3D10-48D6-88D9-6E7E6F77F48D}"/>
          </ac:graphicFrameMkLst>
        </pc:graphicFrameChg>
        <pc:graphicFrameChg chg="add mod">
          <ac:chgData name="Andy Gordon" userId="a6796490-cac1-4601-9057-7fa7dfaf0956" providerId="ADAL" clId="{9D3FEDCB-95B3-4F3E-9D71-3000EBB230F4}" dt="2025-07-24T06:51:41.748" v="4703"/>
          <ac:graphicFrameMkLst>
            <pc:docMk/>
            <pc:sldMk cId="2614696158" sldId="8707"/>
            <ac:graphicFrameMk id="8" creationId="{BA51B884-EFC5-4010-A35E-4C43C38D0344}"/>
          </ac:graphicFrameMkLst>
        </pc:graphicFrameChg>
      </pc:sldChg>
      <pc:sldChg chg="addSp delSp modSp mod modShow">
        <pc:chgData name="Andy Gordon" userId="a6796490-cac1-4601-9057-7fa7dfaf0956" providerId="ADAL" clId="{9D3FEDCB-95B3-4F3E-9D71-3000EBB230F4}" dt="2025-07-24T07:24:18.383" v="5548" actId="20577"/>
        <pc:sldMkLst>
          <pc:docMk/>
          <pc:sldMk cId="2376322065" sldId="8709"/>
        </pc:sldMkLst>
        <pc:spChg chg="mod">
          <ac:chgData name="Andy Gordon" userId="a6796490-cac1-4601-9057-7fa7dfaf0956" providerId="ADAL" clId="{9D3FEDCB-95B3-4F3E-9D71-3000EBB230F4}" dt="2025-07-24T07:23:55.737" v="5541" actId="14100"/>
          <ac:spMkLst>
            <pc:docMk/>
            <pc:sldMk cId="2376322065" sldId="8709"/>
            <ac:spMk id="10" creationId="{B5BE9456-EA14-C6E4-D71F-D17E0F3B94A2}"/>
          </ac:spMkLst>
        </pc:spChg>
        <pc:spChg chg="add mod">
          <ac:chgData name="Andy Gordon" userId="a6796490-cac1-4601-9057-7fa7dfaf0956" providerId="ADAL" clId="{9D3FEDCB-95B3-4F3E-9D71-3000EBB230F4}" dt="2025-07-24T04:14:35.566" v="3496" actId="1076"/>
          <ac:spMkLst>
            <pc:docMk/>
            <pc:sldMk cId="2376322065" sldId="8709"/>
            <ac:spMk id="12" creationId="{8CA8241B-EE2A-04C4-DFDC-F1FF702A2088}"/>
          </ac:spMkLst>
        </pc:spChg>
        <pc:spChg chg="add mod">
          <ac:chgData name="Andy Gordon" userId="a6796490-cac1-4601-9057-7fa7dfaf0956" providerId="ADAL" clId="{9D3FEDCB-95B3-4F3E-9D71-3000EBB230F4}" dt="2025-07-24T04:14:35.566" v="3496" actId="1076"/>
          <ac:spMkLst>
            <pc:docMk/>
            <pc:sldMk cId="2376322065" sldId="8709"/>
            <ac:spMk id="13" creationId="{DC3F9F0C-718D-E69B-BFC3-AED6D6D63048}"/>
          </ac:spMkLst>
        </pc:spChg>
        <pc:spChg chg="add mod">
          <ac:chgData name="Andy Gordon" userId="a6796490-cac1-4601-9057-7fa7dfaf0956" providerId="ADAL" clId="{9D3FEDCB-95B3-4F3E-9D71-3000EBB230F4}" dt="2025-07-24T04:14:35.566" v="3496" actId="1076"/>
          <ac:spMkLst>
            <pc:docMk/>
            <pc:sldMk cId="2376322065" sldId="8709"/>
            <ac:spMk id="16" creationId="{7C8F6A99-3A6C-4108-159A-076253CE65B3}"/>
          </ac:spMkLst>
        </pc:spChg>
        <pc:spChg chg="mod">
          <ac:chgData name="Andy Gordon" userId="a6796490-cac1-4601-9057-7fa7dfaf0956" providerId="ADAL" clId="{9D3FEDCB-95B3-4F3E-9D71-3000EBB230F4}" dt="2025-07-24T07:24:18.383" v="5548" actId="20577"/>
          <ac:spMkLst>
            <pc:docMk/>
            <pc:sldMk cId="2376322065" sldId="8709"/>
            <ac:spMk id="19" creationId="{B50A7700-A1A8-3373-EC3A-39F89B7E7726}"/>
          </ac:spMkLst>
        </pc:spChg>
        <pc:spChg chg="add mod">
          <ac:chgData name="Andy Gordon" userId="a6796490-cac1-4601-9057-7fa7dfaf0956" providerId="ADAL" clId="{9D3FEDCB-95B3-4F3E-9D71-3000EBB230F4}" dt="2025-07-24T04:14:35.566" v="3496" actId="1076"/>
          <ac:spMkLst>
            <pc:docMk/>
            <pc:sldMk cId="2376322065" sldId="8709"/>
            <ac:spMk id="20" creationId="{E183CBDC-7BC8-7801-A35D-0C8DED76334E}"/>
          </ac:spMkLst>
        </pc:spChg>
        <pc:spChg chg="add mod">
          <ac:chgData name="Andy Gordon" userId="a6796490-cac1-4601-9057-7fa7dfaf0956" providerId="ADAL" clId="{9D3FEDCB-95B3-4F3E-9D71-3000EBB230F4}" dt="2025-07-24T04:14:35.566" v="3496" actId="1076"/>
          <ac:spMkLst>
            <pc:docMk/>
            <pc:sldMk cId="2376322065" sldId="8709"/>
            <ac:spMk id="21" creationId="{F0DF8F32-BCB7-D083-CC5E-C06E550906B4}"/>
          </ac:spMkLst>
        </pc:spChg>
        <pc:spChg chg="add mod">
          <ac:chgData name="Andy Gordon" userId="a6796490-cac1-4601-9057-7fa7dfaf0956" providerId="ADAL" clId="{9D3FEDCB-95B3-4F3E-9D71-3000EBB230F4}" dt="2025-07-24T04:14:35.566" v="3496" actId="1076"/>
          <ac:spMkLst>
            <pc:docMk/>
            <pc:sldMk cId="2376322065" sldId="8709"/>
            <ac:spMk id="22" creationId="{E50863C6-6CF0-8600-173B-281A7011EC10}"/>
          </ac:spMkLst>
        </pc:spChg>
        <pc:grpChg chg="mod">
          <ac:chgData name="Andy Gordon" userId="a6796490-cac1-4601-9057-7fa7dfaf0956" providerId="ADAL" clId="{9D3FEDCB-95B3-4F3E-9D71-3000EBB230F4}" dt="2025-07-24T07:23:58.812" v="5542" actId="1076"/>
          <ac:grpSpMkLst>
            <pc:docMk/>
            <pc:sldMk cId="2376322065" sldId="8709"/>
            <ac:grpSpMk id="14" creationId="{0CC45130-E6DC-80C5-B7F9-0D7D5A0C4813}"/>
          </ac:grpSpMkLst>
        </pc:grpChg>
        <pc:graphicFrameChg chg="add mod">
          <ac:chgData name="Andy Gordon" userId="a6796490-cac1-4601-9057-7fa7dfaf0956" providerId="ADAL" clId="{9D3FEDCB-95B3-4F3E-9D71-3000EBB230F4}" dt="2025-07-24T04:14:35.566" v="3496" actId="1076"/>
          <ac:graphicFrameMkLst>
            <pc:docMk/>
            <pc:sldMk cId="2376322065" sldId="8709"/>
            <ac:graphicFrameMk id="4" creationId="{C9E71EA9-2117-DC75-ADE9-F45BA2F66E63}"/>
          </ac:graphicFrameMkLst>
        </pc:graphicFrameChg>
      </pc:sldChg>
      <pc:sldChg chg="addSp delSp modSp del mod">
        <pc:chgData name="Andy Gordon" userId="a6796490-cac1-4601-9057-7fa7dfaf0956" providerId="ADAL" clId="{9D3FEDCB-95B3-4F3E-9D71-3000EBB230F4}" dt="2025-07-23T22:46:09.063" v="2820" actId="2696"/>
        <pc:sldMkLst>
          <pc:docMk/>
          <pc:sldMk cId="3026570181" sldId="8710"/>
        </pc:sldMkLst>
      </pc:sldChg>
      <pc:sldChg chg="del mod modShow">
        <pc:chgData name="Andy Gordon" userId="a6796490-cac1-4601-9057-7fa7dfaf0956" providerId="ADAL" clId="{9D3FEDCB-95B3-4F3E-9D71-3000EBB230F4}" dt="2025-07-23T16:52:43.994" v="382" actId="2696"/>
        <pc:sldMkLst>
          <pc:docMk/>
          <pc:sldMk cId="2069817883" sldId="8711"/>
        </pc:sldMkLst>
      </pc:sldChg>
      <pc:sldChg chg="mod modShow">
        <pc:chgData name="Andy Gordon" userId="a6796490-cac1-4601-9057-7fa7dfaf0956" providerId="ADAL" clId="{9D3FEDCB-95B3-4F3E-9D71-3000EBB230F4}" dt="2025-07-23T03:59:16.988" v="118" actId="729"/>
        <pc:sldMkLst>
          <pc:docMk/>
          <pc:sldMk cId="4209013386" sldId="8712"/>
        </pc:sldMkLst>
      </pc:sldChg>
      <pc:sldChg chg="mod modShow">
        <pc:chgData name="Andy Gordon" userId="a6796490-cac1-4601-9057-7fa7dfaf0956" providerId="ADAL" clId="{9D3FEDCB-95B3-4F3E-9D71-3000EBB230F4}" dt="2025-07-23T04:00:28.091" v="123" actId="729"/>
        <pc:sldMkLst>
          <pc:docMk/>
          <pc:sldMk cId="4042942224" sldId="8713"/>
        </pc:sldMkLst>
      </pc:sldChg>
      <pc:sldChg chg="addSp delSp modSp mod">
        <pc:chgData name="Andy Gordon" userId="a6796490-cac1-4601-9057-7fa7dfaf0956" providerId="ADAL" clId="{9D3FEDCB-95B3-4F3E-9D71-3000EBB230F4}" dt="2025-07-24T07:44:46.899" v="5712" actId="27918"/>
        <pc:sldMkLst>
          <pc:docMk/>
          <pc:sldMk cId="761826106" sldId="8714"/>
        </pc:sldMkLst>
        <pc:spChg chg="mod">
          <ac:chgData name="Andy Gordon" userId="a6796490-cac1-4601-9057-7fa7dfaf0956" providerId="ADAL" clId="{9D3FEDCB-95B3-4F3E-9D71-3000EBB230F4}" dt="2025-07-24T07:14:48.437" v="5048" actId="13926"/>
          <ac:spMkLst>
            <pc:docMk/>
            <pc:sldMk cId="761826106" sldId="8714"/>
            <ac:spMk id="19" creationId="{C24B32A4-2B74-72AB-63E1-7B547DE1A61E}"/>
          </ac:spMkLst>
        </pc:spChg>
        <pc:grpChg chg="mod">
          <ac:chgData name="Andy Gordon" userId="a6796490-cac1-4601-9057-7fa7dfaf0956" providerId="ADAL" clId="{9D3FEDCB-95B3-4F3E-9D71-3000EBB230F4}" dt="2025-07-23T04:01:33.699" v="145" actId="1076"/>
          <ac:grpSpMkLst>
            <pc:docMk/>
            <pc:sldMk cId="761826106" sldId="8714"/>
            <ac:grpSpMk id="14" creationId="{B6266A15-ED90-D77E-902B-6DF25AA40356}"/>
          </ac:grpSpMkLst>
        </pc:grpChg>
        <pc:graphicFrameChg chg="add mod">
          <ac:chgData name="Andy Gordon" userId="a6796490-cac1-4601-9057-7fa7dfaf0956" providerId="ADAL" clId="{9D3FEDCB-95B3-4F3E-9D71-3000EBB230F4}" dt="2025-07-24T07:11:03.244" v="4861" actId="20577"/>
          <ac:graphicFrameMkLst>
            <pc:docMk/>
            <pc:sldMk cId="761826106" sldId="8714"/>
            <ac:graphicFrameMk id="12" creationId="{236C57EC-A47A-4CCB-9584-C6357F8E9A21}"/>
          </ac:graphicFrameMkLst>
        </pc:graphicFrameChg>
        <pc:graphicFrameChg chg="add mod ord">
          <ac:chgData name="Andy Gordon" userId="a6796490-cac1-4601-9057-7fa7dfaf0956" providerId="ADAL" clId="{9D3FEDCB-95B3-4F3E-9D71-3000EBB230F4}" dt="2025-07-24T07:10:18.363" v="4850"/>
          <ac:graphicFrameMkLst>
            <pc:docMk/>
            <pc:sldMk cId="761826106" sldId="8714"/>
            <ac:graphicFrameMk id="16" creationId="{236C57EC-A47A-4CCB-9584-C6357F8E9A21}"/>
          </ac:graphicFrameMkLst>
        </pc:graphicFrameChg>
      </pc:sldChg>
      <pc:sldChg chg="addSp delSp modSp mod">
        <pc:chgData name="Andy Gordon" userId="a6796490-cac1-4601-9057-7fa7dfaf0956" providerId="ADAL" clId="{9D3FEDCB-95B3-4F3E-9D71-3000EBB230F4}" dt="2025-07-24T07:44:14.966" v="5704" actId="13926"/>
        <pc:sldMkLst>
          <pc:docMk/>
          <pc:sldMk cId="1737047361" sldId="8715"/>
        </pc:sldMkLst>
        <pc:spChg chg="add mod">
          <ac:chgData name="Andy Gordon" userId="a6796490-cac1-4601-9057-7fa7dfaf0956" providerId="ADAL" clId="{9D3FEDCB-95B3-4F3E-9D71-3000EBB230F4}" dt="2025-07-23T04:03:13.547" v="253" actId="20577"/>
          <ac:spMkLst>
            <pc:docMk/>
            <pc:sldMk cId="1737047361" sldId="8715"/>
            <ac:spMk id="2" creationId="{09ADA70F-B93C-E037-51F9-499265A8A5C6}"/>
          </ac:spMkLst>
        </pc:spChg>
        <pc:spChg chg="mod">
          <ac:chgData name="Andy Gordon" userId="a6796490-cac1-4601-9057-7fa7dfaf0956" providerId="ADAL" clId="{9D3FEDCB-95B3-4F3E-9D71-3000EBB230F4}" dt="2025-07-23T22:24:29.273" v="2810" actId="20577"/>
          <ac:spMkLst>
            <pc:docMk/>
            <pc:sldMk cId="1737047361" sldId="8715"/>
            <ac:spMk id="22" creationId="{2FA89690-0892-5BDB-D6CB-E83C41996284}"/>
          </ac:spMkLst>
        </pc:spChg>
        <pc:graphicFrameChg chg="mod modGraphic">
          <ac:chgData name="Andy Gordon" userId="a6796490-cac1-4601-9057-7fa7dfaf0956" providerId="ADAL" clId="{9D3FEDCB-95B3-4F3E-9D71-3000EBB230F4}" dt="2025-07-24T07:44:14.966" v="5704" actId="13926"/>
          <ac:graphicFrameMkLst>
            <pc:docMk/>
            <pc:sldMk cId="1737047361" sldId="8715"/>
            <ac:graphicFrameMk id="10" creationId="{109647A0-C098-03D0-0ECD-BE89C8409ABE}"/>
          </ac:graphicFrameMkLst>
        </pc:graphicFrameChg>
        <pc:picChg chg="add mod">
          <ac:chgData name="Andy Gordon" userId="a6796490-cac1-4601-9057-7fa7dfaf0956" providerId="ADAL" clId="{9D3FEDCB-95B3-4F3E-9D71-3000EBB230F4}" dt="2025-07-23T20:46:31.248" v="1227" actId="1035"/>
          <ac:picMkLst>
            <pc:docMk/>
            <pc:sldMk cId="1737047361" sldId="8715"/>
            <ac:picMk id="6" creationId="{7EB08663-01D6-9098-473C-21B2F0325D58}"/>
          </ac:picMkLst>
        </pc:picChg>
        <pc:picChg chg="add mod">
          <ac:chgData name="Andy Gordon" userId="a6796490-cac1-4601-9057-7fa7dfaf0956" providerId="ADAL" clId="{9D3FEDCB-95B3-4F3E-9D71-3000EBB230F4}" dt="2025-07-23T20:46:01.132" v="1212" actId="1076"/>
          <ac:picMkLst>
            <pc:docMk/>
            <pc:sldMk cId="1737047361" sldId="8715"/>
            <ac:picMk id="7" creationId="{3FF24978-505E-FE4D-17CF-87412ABB4ED6}"/>
          </ac:picMkLst>
        </pc:picChg>
        <pc:picChg chg="mod">
          <ac:chgData name="Andy Gordon" userId="a6796490-cac1-4601-9057-7fa7dfaf0956" providerId="ADAL" clId="{9D3FEDCB-95B3-4F3E-9D71-3000EBB230F4}" dt="2025-07-23T20:43:47.836" v="1186" actId="1076"/>
          <ac:picMkLst>
            <pc:docMk/>
            <pc:sldMk cId="1737047361" sldId="8715"/>
            <ac:picMk id="15" creationId="{7FE17609-D1A5-C3DF-E4C1-33F1772FB47F}"/>
          </ac:picMkLst>
        </pc:picChg>
        <pc:picChg chg="mod">
          <ac:chgData name="Andy Gordon" userId="a6796490-cac1-4601-9057-7fa7dfaf0956" providerId="ADAL" clId="{9D3FEDCB-95B3-4F3E-9D71-3000EBB230F4}" dt="2025-07-23T20:43:47.836" v="1186" actId="1076"/>
          <ac:picMkLst>
            <pc:docMk/>
            <pc:sldMk cId="1737047361" sldId="8715"/>
            <ac:picMk id="30" creationId="{042C265C-C4E2-F5FA-1A00-A84EBAC6BBB6}"/>
          </ac:picMkLst>
        </pc:picChg>
        <pc:picChg chg="mod">
          <ac:chgData name="Andy Gordon" userId="a6796490-cac1-4601-9057-7fa7dfaf0956" providerId="ADAL" clId="{9D3FEDCB-95B3-4F3E-9D71-3000EBB230F4}" dt="2025-07-23T20:43:47.836" v="1186" actId="1076"/>
          <ac:picMkLst>
            <pc:docMk/>
            <pc:sldMk cId="1737047361" sldId="8715"/>
            <ac:picMk id="31" creationId="{F2A1D93E-15C3-10C4-C897-144FC7C2CEC7}"/>
          </ac:picMkLst>
        </pc:picChg>
        <pc:picChg chg="mod">
          <ac:chgData name="Andy Gordon" userId="a6796490-cac1-4601-9057-7fa7dfaf0956" providerId="ADAL" clId="{9D3FEDCB-95B3-4F3E-9D71-3000EBB230F4}" dt="2025-07-23T20:44:02.197" v="1189" actId="1076"/>
          <ac:picMkLst>
            <pc:docMk/>
            <pc:sldMk cId="1737047361" sldId="8715"/>
            <ac:picMk id="32" creationId="{806EB4B1-117C-0648-B2C5-F15278ED17EE}"/>
          </ac:picMkLst>
        </pc:picChg>
        <pc:picChg chg="mod">
          <ac:chgData name="Andy Gordon" userId="a6796490-cac1-4601-9057-7fa7dfaf0956" providerId="ADAL" clId="{9D3FEDCB-95B3-4F3E-9D71-3000EBB230F4}" dt="2025-07-23T20:43:58.480" v="1188" actId="1076"/>
          <ac:picMkLst>
            <pc:docMk/>
            <pc:sldMk cId="1737047361" sldId="8715"/>
            <ac:picMk id="34" creationId="{F922E2A9-8911-BB37-0457-8E8EBAF657C4}"/>
          </ac:picMkLst>
        </pc:picChg>
        <pc:picChg chg="mod">
          <ac:chgData name="Andy Gordon" userId="a6796490-cac1-4601-9057-7fa7dfaf0956" providerId="ADAL" clId="{9D3FEDCB-95B3-4F3E-9D71-3000EBB230F4}" dt="2025-07-23T20:44:05.054" v="1190" actId="1076"/>
          <ac:picMkLst>
            <pc:docMk/>
            <pc:sldMk cId="1737047361" sldId="8715"/>
            <ac:picMk id="35" creationId="{E6BA07EC-1D1E-EE51-7C1C-A4D93B637C72}"/>
          </ac:picMkLst>
        </pc:picChg>
      </pc:sldChg>
      <pc:sldChg chg="del">
        <pc:chgData name="Andy Gordon" userId="a6796490-cac1-4601-9057-7fa7dfaf0956" providerId="ADAL" clId="{9D3FEDCB-95B3-4F3E-9D71-3000EBB230F4}" dt="2025-07-23T04:07:39.967" v="321" actId="2696"/>
        <pc:sldMkLst>
          <pc:docMk/>
          <pc:sldMk cId="4122928313" sldId="8716"/>
        </pc:sldMkLst>
      </pc:sldChg>
      <pc:sldChg chg="del">
        <pc:chgData name="Andy Gordon" userId="a6796490-cac1-4601-9057-7fa7dfaf0956" providerId="ADAL" clId="{9D3FEDCB-95B3-4F3E-9D71-3000EBB230F4}" dt="2025-07-23T04:07:37.445" v="320" actId="2696"/>
        <pc:sldMkLst>
          <pc:docMk/>
          <pc:sldMk cId="2841430946" sldId="8717"/>
        </pc:sldMkLst>
      </pc:sldChg>
      <pc:sldChg chg="del">
        <pc:chgData name="Andy Gordon" userId="a6796490-cac1-4601-9057-7fa7dfaf0956" providerId="ADAL" clId="{9D3FEDCB-95B3-4F3E-9D71-3000EBB230F4}" dt="2025-07-23T04:07:37.445" v="320" actId="2696"/>
        <pc:sldMkLst>
          <pc:docMk/>
          <pc:sldMk cId="3613990055" sldId="8718"/>
        </pc:sldMkLst>
      </pc:sldChg>
      <pc:sldChg chg="del mod modShow">
        <pc:chgData name="Andy Gordon" userId="a6796490-cac1-4601-9057-7fa7dfaf0956" providerId="ADAL" clId="{9D3FEDCB-95B3-4F3E-9D71-3000EBB230F4}" dt="2025-07-23T16:52:41.477" v="381" actId="2696"/>
        <pc:sldMkLst>
          <pc:docMk/>
          <pc:sldMk cId="1783814632" sldId="8720"/>
        </pc:sldMkLst>
      </pc:sldChg>
      <pc:sldChg chg="addSp delSp modSp add mod modShow">
        <pc:chgData name="Andy Gordon" userId="a6796490-cac1-4601-9057-7fa7dfaf0956" providerId="ADAL" clId="{9D3FEDCB-95B3-4F3E-9D71-3000EBB230F4}" dt="2025-07-23T16:50:08.756" v="371" actId="729"/>
        <pc:sldMkLst>
          <pc:docMk/>
          <pc:sldMk cId="4004583811" sldId="8747"/>
        </pc:sldMkLst>
      </pc:sldChg>
      <pc:sldChg chg="addSp delSp modSp add mod modShow">
        <pc:chgData name="Andy Gordon" userId="a6796490-cac1-4601-9057-7fa7dfaf0956" providerId="ADAL" clId="{9D3FEDCB-95B3-4F3E-9D71-3000EBB230F4}" dt="2025-07-24T07:36:44.081" v="5692" actId="729"/>
        <pc:sldMkLst>
          <pc:docMk/>
          <pc:sldMk cId="3451964558" sldId="8748"/>
        </pc:sldMkLst>
        <pc:spChg chg="mod">
          <ac:chgData name="Andy Gordon" userId="a6796490-cac1-4601-9057-7fa7dfaf0956" providerId="ADAL" clId="{9D3FEDCB-95B3-4F3E-9D71-3000EBB230F4}" dt="2025-07-23T16:09:15.185" v="369" actId="20577"/>
          <ac:spMkLst>
            <pc:docMk/>
            <pc:sldMk cId="3451964558" sldId="8748"/>
            <ac:spMk id="6" creationId="{89F31856-1C8D-B5D3-5B51-2D4E3438AE7D}"/>
          </ac:spMkLst>
        </pc:spChg>
        <pc:graphicFrameChg chg="mod modGraphic">
          <ac:chgData name="Andy Gordon" userId="a6796490-cac1-4601-9057-7fa7dfaf0956" providerId="ADAL" clId="{9D3FEDCB-95B3-4F3E-9D71-3000EBB230F4}" dt="2025-07-24T07:36:30.194" v="5691" actId="20577"/>
          <ac:graphicFrameMkLst>
            <pc:docMk/>
            <pc:sldMk cId="3451964558" sldId="8748"/>
            <ac:graphicFrameMk id="7" creationId="{60B2A158-4A21-F370-2FB5-677B8E44F6D4}"/>
          </ac:graphicFrameMkLst>
        </pc:graphicFrameChg>
      </pc:sldChg>
      <pc:sldChg chg="add del">
        <pc:chgData name="Andy Gordon" userId="a6796490-cac1-4601-9057-7fa7dfaf0956" providerId="ADAL" clId="{9D3FEDCB-95B3-4F3E-9D71-3000EBB230F4}" dt="2025-07-24T07:36:48.619" v="5701" actId="2696"/>
        <pc:sldMkLst>
          <pc:docMk/>
          <pc:sldMk cId="185579408" sldId="8749"/>
        </pc:sldMkLst>
      </pc:sldChg>
      <pc:sldChg chg="addSp delSp modSp add del mod">
        <pc:chgData name="Andy Gordon" userId="a6796490-cac1-4601-9057-7fa7dfaf0956" providerId="ADAL" clId="{9D3FEDCB-95B3-4F3E-9D71-3000EBB230F4}" dt="2025-07-23T15:21:23.996" v="344" actId="2696"/>
        <pc:sldMkLst>
          <pc:docMk/>
          <pc:sldMk cId="3340172569" sldId="8750"/>
        </pc:sldMkLst>
      </pc:sldChg>
      <pc:sldChg chg="modSp add mod ord">
        <pc:chgData name="Andy Gordon" userId="a6796490-cac1-4601-9057-7fa7dfaf0956" providerId="ADAL" clId="{9D3FEDCB-95B3-4F3E-9D71-3000EBB230F4}" dt="2025-07-23T17:00:36.743" v="492" actId="1037"/>
        <pc:sldMkLst>
          <pc:docMk/>
          <pc:sldMk cId="2919380591" sldId="8751"/>
        </pc:sldMkLst>
        <pc:spChg chg="mod">
          <ac:chgData name="Andy Gordon" userId="a6796490-cac1-4601-9057-7fa7dfaf0956" providerId="ADAL" clId="{9D3FEDCB-95B3-4F3E-9D71-3000EBB230F4}" dt="2025-07-23T17:00:36.743" v="492" actId="1037"/>
          <ac:spMkLst>
            <pc:docMk/>
            <pc:sldMk cId="2919380591" sldId="8751"/>
            <ac:spMk id="127" creationId="{0B80922F-7E4A-0229-F045-D8572F892F7F}"/>
          </ac:spMkLst>
        </pc:spChg>
        <pc:spChg chg="mod">
          <ac:chgData name="Andy Gordon" userId="a6796490-cac1-4601-9057-7fa7dfaf0956" providerId="ADAL" clId="{9D3FEDCB-95B3-4F3E-9D71-3000EBB230F4}" dt="2025-07-23T17:00:36.743" v="492" actId="1037"/>
          <ac:spMkLst>
            <pc:docMk/>
            <pc:sldMk cId="2919380591" sldId="8751"/>
            <ac:spMk id="128" creationId="{3DD1ACF6-1498-8725-EDAD-B7AC8E9287B7}"/>
          </ac:spMkLst>
        </pc:spChg>
        <pc:spChg chg="mod">
          <ac:chgData name="Andy Gordon" userId="a6796490-cac1-4601-9057-7fa7dfaf0956" providerId="ADAL" clId="{9D3FEDCB-95B3-4F3E-9D71-3000EBB230F4}" dt="2025-07-23T17:00:36.743" v="492" actId="1037"/>
          <ac:spMkLst>
            <pc:docMk/>
            <pc:sldMk cId="2919380591" sldId="8751"/>
            <ac:spMk id="129" creationId="{A0495692-C656-B412-6581-9853BFAAB2C4}"/>
          </ac:spMkLst>
        </pc:spChg>
        <pc:spChg chg="mod">
          <ac:chgData name="Andy Gordon" userId="a6796490-cac1-4601-9057-7fa7dfaf0956" providerId="ADAL" clId="{9D3FEDCB-95B3-4F3E-9D71-3000EBB230F4}" dt="2025-07-23T17:00:27.360" v="487" actId="1037"/>
          <ac:spMkLst>
            <pc:docMk/>
            <pc:sldMk cId="2919380591" sldId="8751"/>
            <ac:spMk id="175" creationId="{D2F69666-D224-C6E3-6842-1206DAF93962}"/>
          </ac:spMkLst>
        </pc:spChg>
        <pc:spChg chg="mod">
          <ac:chgData name="Andy Gordon" userId="a6796490-cac1-4601-9057-7fa7dfaf0956" providerId="ADAL" clId="{9D3FEDCB-95B3-4F3E-9D71-3000EBB230F4}" dt="2025-07-23T17:00:27.360" v="487" actId="1037"/>
          <ac:spMkLst>
            <pc:docMk/>
            <pc:sldMk cId="2919380591" sldId="8751"/>
            <ac:spMk id="176" creationId="{ABB8E6C0-B4C1-6E14-FF12-973372012BCA}"/>
          </ac:spMkLst>
        </pc:spChg>
        <pc:cxnChg chg="mod">
          <ac:chgData name="Andy Gordon" userId="a6796490-cac1-4601-9057-7fa7dfaf0956" providerId="ADAL" clId="{9D3FEDCB-95B3-4F3E-9D71-3000EBB230F4}" dt="2025-07-23T17:00:27.360" v="487" actId="1037"/>
          <ac:cxnSpMkLst>
            <pc:docMk/>
            <pc:sldMk cId="2919380591" sldId="8751"/>
            <ac:cxnSpMk id="173" creationId="{B1585F7D-65B0-F4B6-842D-43FCB3465862}"/>
          </ac:cxnSpMkLst>
        </pc:cxnChg>
      </pc:sldChg>
      <pc:sldChg chg="delSp modSp mod">
        <pc:chgData name="Andy Gordon" userId="a6796490-cac1-4601-9057-7fa7dfaf0956" providerId="ADAL" clId="{9D3FEDCB-95B3-4F3E-9D71-3000EBB230F4}" dt="2025-07-31T01:30:12.542" v="5724" actId="20577"/>
        <pc:sldMkLst>
          <pc:docMk/>
          <pc:sldMk cId="3644484423" sldId="8752"/>
        </pc:sldMkLst>
        <pc:spChg chg="mod">
          <ac:chgData name="Andy Gordon" userId="a6796490-cac1-4601-9057-7fa7dfaf0956" providerId="ADAL" clId="{9D3FEDCB-95B3-4F3E-9D71-3000EBB230F4}" dt="2025-07-31T01:30:12.542" v="5724" actId="20577"/>
          <ac:spMkLst>
            <pc:docMk/>
            <pc:sldMk cId="3644484423" sldId="8752"/>
            <ac:spMk id="6" creationId="{E5BE117F-ACBE-6831-8798-3883F854770C}"/>
          </ac:spMkLst>
        </pc:spChg>
        <pc:spChg chg="mod">
          <ac:chgData name="Andy Gordon" userId="a6796490-cac1-4601-9057-7fa7dfaf0956" providerId="ADAL" clId="{9D3FEDCB-95B3-4F3E-9D71-3000EBB230F4}" dt="2025-07-23T16:50:20.683" v="380" actId="20577"/>
          <ac:spMkLst>
            <pc:docMk/>
            <pc:sldMk cId="3644484423" sldId="8752"/>
            <ac:spMk id="41" creationId="{63FED793-20F8-78FE-475B-768E75BCA6BE}"/>
          </ac:spMkLst>
        </pc:spChg>
        <pc:spChg chg="mod">
          <ac:chgData name="Andy Gordon" userId="a6796490-cac1-4601-9057-7fa7dfaf0956" providerId="ADAL" clId="{9D3FEDCB-95B3-4F3E-9D71-3000EBB230F4}" dt="2025-07-23T16:58:11.127" v="462" actId="20577"/>
          <ac:spMkLst>
            <pc:docMk/>
            <pc:sldMk cId="3644484423" sldId="8752"/>
            <ac:spMk id="42" creationId="{0145C08F-6841-C899-278F-713926E6FEA7}"/>
          </ac:spMkLst>
        </pc:spChg>
        <pc:graphicFrameChg chg="modGraphic">
          <ac:chgData name="Andy Gordon" userId="a6796490-cac1-4601-9057-7fa7dfaf0956" providerId="ADAL" clId="{9D3FEDCB-95B3-4F3E-9D71-3000EBB230F4}" dt="2025-07-24T04:08:27.455" v="3468" actId="13926"/>
          <ac:graphicFrameMkLst>
            <pc:docMk/>
            <pc:sldMk cId="3644484423" sldId="8752"/>
            <ac:graphicFrameMk id="11" creationId="{78CB3453-0ED6-CDE8-091A-CF335A5B9394}"/>
          </ac:graphicFrameMkLst>
        </pc:graphicFrameChg>
      </pc:sldChg>
      <pc:sldChg chg="add del mod modShow">
        <pc:chgData name="Andy Gordon" userId="a6796490-cac1-4601-9057-7fa7dfaf0956" providerId="ADAL" clId="{9D3FEDCB-95B3-4F3E-9D71-3000EBB230F4}" dt="2025-07-23T22:45:28.924" v="2819" actId="2696"/>
        <pc:sldMkLst>
          <pc:docMk/>
          <pc:sldMk cId="4123736839" sldId="8753"/>
        </pc:sldMkLst>
      </pc:sldChg>
      <pc:sldChg chg="addSp delSp modSp add mod">
        <pc:chgData name="Andy Gordon" userId="a6796490-cac1-4601-9057-7fa7dfaf0956" providerId="ADAL" clId="{9D3FEDCB-95B3-4F3E-9D71-3000EBB230F4}" dt="2025-07-24T06:20:24.956" v="4009" actId="27918"/>
        <pc:sldMkLst>
          <pc:docMk/>
          <pc:sldMk cId="374003386" sldId="8772"/>
        </pc:sldMkLst>
        <pc:spChg chg="mod">
          <ac:chgData name="Andy Gordon" userId="a6796490-cac1-4601-9057-7fa7dfaf0956" providerId="ADAL" clId="{9D3FEDCB-95B3-4F3E-9D71-3000EBB230F4}" dt="2025-07-24T03:47:46.217" v="3448" actId="122"/>
          <ac:spMkLst>
            <pc:docMk/>
            <pc:sldMk cId="374003386" sldId="8772"/>
            <ac:spMk id="2" creationId="{74D284EB-64B3-4B2C-D86C-DC0CD8C18A85}"/>
          </ac:spMkLst>
        </pc:spChg>
        <pc:spChg chg="add mod">
          <ac:chgData name="Andy Gordon" userId="a6796490-cac1-4601-9057-7fa7dfaf0956" providerId="ADAL" clId="{9D3FEDCB-95B3-4F3E-9D71-3000EBB230F4}" dt="2025-07-24T03:43:08.589" v="3213" actId="1076"/>
          <ac:spMkLst>
            <pc:docMk/>
            <pc:sldMk cId="374003386" sldId="8772"/>
            <ac:spMk id="4" creationId="{25131DF1-844D-8711-624B-17F47B1031FF}"/>
          </ac:spMkLst>
        </pc:spChg>
        <pc:spChg chg="add mod">
          <ac:chgData name="Andy Gordon" userId="a6796490-cac1-4601-9057-7fa7dfaf0956" providerId="ADAL" clId="{9D3FEDCB-95B3-4F3E-9D71-3000EBB230F4}" dt="2025-07-24T03:43:03.355" v="3212" actId="1076"/>
          <ac:spMkLst>
            <pc:docMk/>
            <pc:sldMk cId="374003386" sldId="8772"/>
            <ac:spMk id="5" creationId="{1F6C0621-90A6-916A-C31F-7D55E1BF70C3}"/>
          </ac:spMkLst>
        </pc:spChg>
        <pc:spChg chg="add mod">
          <ac:chgData name="Andy Gordon" userId="a6796490-cac1-4601-9057-7fa7dfaf0956" providerId="ADAL" clId="{9D3FEDCB-95B3-4F3E-9D71-3000EBB230F4}" dt="2025-07-24T03:42:45.858" v="3211" actId="1076"/>
          <ac:spMkLst>
            <pc:docMk/>
            <pc:sldMk cId="374003386" sldId="8772"/>
            <ac:spMk id="7" creationId="{F94CFBDA-6470-1DB3-892F-B153CC9AE938}"/>
          </ac:spMkLst>
        </pc:spChg>
        <pc:spChg chg="mod">
          <ac:chgData name="Andy Gordon" userId="a6796490-cac1-4601-9057-7fa7dfaf0956" providerId="ADAL" clId="{9D3FEDCB-95B3-4F3E-9D71-3000EBB230F4}" dt="2025-07-24T03:27:58.593" v="2902" actId="20577"/>
          <ac:spMkLst>
            <pc:docMk/>
            <pc:sldMk cId="374003386" sldId="8772"/>
            <ac:spMk id="10" creationId="{253570A3-95CC-278C-F2BC-2B48A15525DB}"/>
          </ac:spMkLst>
        </pc:spChg>
        <pc:spChg chg="mod">
          <ac:chgData name="Andy Gordon" userId="a6796490-cac1-4601-9057-7fa7dfaf0956" providerId="ADAL" clId="{9D3FEDCB-95B3-4F3E-9D71-3000EBB230F4}" dt="2025-07-24T04:10:10.988" v="3472" actId="20577"/>
          <ac:spMkLst>
            <pc:docMk/>
            <pc:sldMk cId="374003386" sldId="8772"/>
            <ac:spMk id="11" creationId="{1743BCE8-BB8A-83E9-873F-A3206D5FFE51}"/>
          </ac:spMkLst>
        </pc:spChg>
        <pc:spChg chg="mod">
          <ac:chgData name="Andy Gordon" userId="a6796490-cac1-4601-9057-7fa7dfaf0956" providerId="ADAL" clId="{9D3FEDCB-95B3-4F3E-9D71-3000EBB230F4}" dt="2025-07-23T20:31:39.032" v="1027" actId="1076"/>
          <ac:spMkLst>
            <pc:docMk/>
            <pc:sldMk cId="374003386" sldId="8772"/>
            <ac:spMk id="12" creationId="{1C456DBF-B6E1-0701-18D3-DE103B7A80C1}"/>
          </ac:spMkLst>
        </pc:spChg>
        <pc:spChg chg="mod">
          <ac:chgData name="Andy Gordon" userId="a6796490-cac1-4601-9057-7fa7dfaf0956" providerId="ADAL" clId="{9D3FEDCB-95B3-4F3E-9D71-3000EBB230F4}" dt="2025-07-24T03:42:39.998" v="3210" actId="20577"/>
          <ac:spMkLst>
            <pc:docMk/>
            <pc:sldMk cId="374003386" sldId="8772"/>
            <ac:spMk id="22" creationId="{06495A00-BD4B-C88E-EE8B-3A760EC079F6}"/>
          </ac:spMkLst>
        </pc:spChg>
        <pc:graphicFrameChg chg="add mod ord">
          <ac:chgData name="Andy Gordon" userId="a6796490-cac1-4601-9057-7fa7dfaf0956" providerId="ADAL" clId="{9D3FEDCB-95B3-4F3E-9D71-3000EBB230F4}" dt="2025-07-24T04:13:23.052" v="3482" actId="207"/>
          <ac:graphicFrameMkLst>
            <pc:docMk/>
            <pc:sldMk cId="374003386" sldId="8772"/>
            <ac:graphicFrameMk id="3" creationId="{7EDDB957-6AD6-405A-92C9-9146D1AC3E9F}"/>
          </ac:graphicFrameMkLst>
        </pc:graphicFrameChg>
      </pc:sldChg>
      <pc:sldChg chg="addSp delSp modSp mod modNotesTx">
        <pc:chgData name="Andy Gordon" userId="a6796490-cac1-4601-9057-7fa7dfaf0956" providerId="ADAL" clId="{9D3FEDCB-95B3-4F3E-9D71-3000EBB230F4}" dt="2025-07-24T07:33:50.347" v="5655" actId="13926"/>
        <pc:sldMkLst>
          <pc:docMk/>
          <pc:sldMk cId="94690679" sldId="8773"/>
        </pc:sldMkLst>
        <pc:spChg chg="mod">
          <ac:chgData name="Andy Gordon" userId="a6796490-cac1-4601-9057-7fa7dfaf0956" providerId="ADAL" clId="{9D3FEDCB-95B3-4F3E-9D71-3000EBB230F4}" dt="2025-07-24T07:33:50.347" v="5655" actId="13926"/>
          <ac:spMkLst>
            <pc:docMk/>
            <pc:sldMk cId="94690679" sldId="8773"/>
            <ac:spMk id="19" creationId="{27005197-C58F-7093-6B56-18C0F9B92AD6}"/>
          </ac:spMkLst>
        </pc:spChg>
        <pc:graphicFrameChg chg="add mod modGraphic">
          <ac:chgData name="Andy Gordon" userId="a6796490-cac1-4601-9057-7fa7dfaf0956" providerId="ADAL" clId="{9D3FEDCB-95B3-4F3E-9D71-3000EBB230F4}" dt="2025-07-24T06:59:58.727" v="4767" actId="1076"/>
          <ac:graphicFrameMkLst>
            <pc:docMk/>
            <pc:sldMk cId="94690679" sldId="8773"/>
            <ac:graphicFrameMk id="4" creationId="{66E49293-B16F-B57A-439B-A790D373A7CA}"/>
          </ac:graphicFrameMkLst>
        </pc:graphicFrameChg>
      </pc:sldChg>
      <pc:sldChg chg="add del ord">
        <pc:chgData name="Andy Gordon" userId="a6796490-cac1-4601-9057-7fa7dfaf0956" providerId="ADAL" clId="{9D3FEDCB-95B3-4F3E-9D71-3000EBB230F4}" dt="2025-07-24T04:14:52.193" v="3497" actId="2696"/>
        <pc:sldMkLst>
          <pc:docMk/>
          <pc:sldMk cId="324753353" sldId="8775"/>
        </pc:sldMkLst>
      </pc:sldChg>
      <pc:sldChg chg="modSp add mod">
        <pc:chgData name="Andy Gordon" userId="a6796490-cac1-4601-9057-7fa7dfaf0956" providerId="ADAL" clId="{9D3FEDCB-95B3-4F3E-9D71-3000EBB230F4}" dt="2025-07-30T21:11:43.443" v="5723" actId="1076"/>
        <pc:sldMkLst>
          <pc:docMk/>
          <pc:sldMk cId="3951342091" sldId="8775"/>
        </pc:sldMkLst>
        <pc:spChg chg="mod">
          <ac:chgData name="Andy Gordon" userId="a6796490-cac1-4601-9057-7fa7dfaf0956" providerId="ADAL" clId="{9D3FEDCB-95B3-4F3E-9D71-3000EBB230F4}" dt="2025-07-30T21:11:43.443" v="5723" actId="1076"/>
          <ac:spMkLst>
            <pc:docMk/>
            <pc:sldMk cId="3951342091" sldId="8775"/>
            <ac:spMk id="22" creationId="{FA1FC6BC-446C-B77C-98F3-4BA067BCC646}"/>
          </ac:spMkLst>
        </pc:spChg>
      </pc:sldChg>
    </pc:docChg>
  </pc:docChgLst>
  <pc:docChgLst>
    <pc:chgData name="Shahar Koifman" userId="3818e38a-c93f-45cb-831b-0f8a5f2a9d92" providerId="ADAL" clId="{82AA7D6E-9D11-C547-8801-9DA9768973A0}"/>
    <pc:docChg chg="undo custSel addSld modSld">
      <pc:chgData name="Shahar Koifman" userId="3818e38a-c93f-45cb-831b-0f8a5f2a9d92" providerId="ADAL" clId="{82AA7D6E-9D11-C547-8801-9DA9768973A0}" dt="2025-07-27T16:48:28.827" v="315" actId="14100"/>
      <pc:docMkLst>
        <pc:docMk/>
      </pc:docMkLst>
      <pc:sldChg chg="add">
        <pc:chgData name="Shahar Koifman" userId="3818e38a-c93f-45cb-831b-0f8a5f2a9d92" providerId="ADAL" clId="{82AA7D6E-9D11-C547-8801-9DA9768973A0}" dt="2025-07-26T16:01:05.952" v="229"/>
        <pc:sldMkLst>
          <pc:docMk/>
          <pc:sldMk cId="1233273718" sldId="8738"/>
        </pc:sldMkLst>
      </pc:sldChg>
      <pc:sldChg chg="addSp delSp modSp mod setBg">
        <pc:chgData name="Shahar Koifman" userId="3818e38a-c93f-45cb-831b-0f8a5f2a9d92" providerId="ADAL" clId="{82AA7D6E-9D11-C547-8801-9DA9768973A0}" dt="2025-07-27T16:48:28.827" v="315" actId="14100"/>
        <pc:sldMkLst>
          <pc:docMk/>
          <pc:sldMk cId="2168620091" sldId="8760"/>
        </pc:sldMkLst>
        <pc:spChg chg="add mod">
          <ac:chgData name="Shahar Koifman" userId="3818e38a-c93f-45cb-831b-0f8a5f2a9d92" providerId="ADAL" clId="{82AA7D6E-9D11-C547-8801-9DA9768973A0}" dt="2025-07-27T16:48:28.827" v="315" actId="14100"/>
          <ac:spMkLst>
            <pc:docMk/>
            <pc:sldMk cId="2168620091" sldId="8760"/>
            <ac:spMk id="9" creationId="{78DFCF7C-2E6A-A429-20B1-723A8FB72C1B}"/>
          </ac:spMkLst>
        </pc:spChg>
        <pc:graphicFrameChg chg="mod">
          <ac:chgData name="Shahar Koifman" userId="3818e38a-c93f-45cb-831b-0f8a5f2a9d92" providerId="ADAL" clId="{82AA7D6E-9D11-C547-8801-9DA9768973A0}" dt="2025-07-27T16:28:30.124" v="254" actId="208"/>
          <ac:graphicFrameMkLst>
            <pc:docMk/>
            <pc:sldMk cId="2168620091" sldId="8760"/>
            <ac:graphicFrameMk id="13" creationId="{8D213F3D-150D-18F8-EEAB-E5C1D8443B4B}"/>
          </ac:graphicFrameMkLst>
        </pc:graphicFrameChg>
        <pc:graphicFrameChg chg="add mod">
          <ac:chgData name="Shahar Koifman" userId="3818e38a-c93f-45cb-831b-0f8a5f2a9d92" providerId="ADAL" clId="{82AA7D6E-9D11-C547-8801-9DA9768973A0}" dt="2025-07-27T16:48:22.530" v="312" actId="20577"/>
          <ac:graphicFrameMkLst>
            <pc:docMk/>
            <pc:sldMk cId="2168620091" sldId="8760"/>
            <ac:graphicFrameMk id="16" creationId="{3C8A310D-98A0-2D73-B51C-8DF12D210B8F}"/>
          </ac:graphicFrameMkLst>
        </pc:graphicFrameChg>
      </pc:sldChg>
      <pc:sldChg chg="addSp delSp modSp mod">
        <pc:chgData name="Shahar Koifman" userId="3818e38a-c93f-45cb-831b-0f8a5f2a9d92" providerId="ADAL" clId="{82AA7D6E-9D11-C547-8801-9DA9768973A0}" dt="2025-07-26T15:59:00.631" v="228" actId="14100"/>
        <pc:sldMkLst>
          <pc:docMk/>
          <pc:sldMk cId="3103052346" sldId="8761"/>
        </pc:sldMkLst>
        <pc:graphicFrameChg chg="add mod">
          <ac:chgData name="Shahar Koifman" userId="3818e38a-c93f-45cb-831b-0f8a5f2a9d92" providerId="ADAL" clId="{82AA7D6E-9D11-C547-8801-9DA9768973A0}" dt="2025-07-26T15:59:00.631" v="228" actId="14100"/>
          <ac:graphicFrameMkLst>
            <pc:docMk/>
            <pc:sldMk cId="3103052346" sldId="8761"/>
            <ac:graphicFrameMk id="3" creationId="{3050D712-E4A9-DF49-BC7F-EFE1203ADF56}"/>
          </ac:graphicFrameMkLst>
        </pc:graphicFrameChg>
      </pc:sldChg>
    </pc:docChg>
  </pc:docChgLst>
  <pc:docChgLst>
    <pc:chgData name="Jordan Nathan" userId="0b692856-d899-4333-86e6-39d6aaa95a46" providerId="ADAL" clId="{9A46E229-49B6-4712-8D16-E421C094468D}"/>
    <pc:docChg chg="custSel addSld delSld modSld modSection">
      <pc:chgData name="Jordan Nathan" userId="0b692856-d899-4333-86e6-39d6aaa95a46" providerId="ADAL" clId="{9A46E229-49B6-4712-8D16-E421C094468D}" dt="2025-07-29T12:16:45.135" v="1191" actId="20577"/>
      <pc:docMkLst>
        <pc:docMk/>
      </pc:docMkLst>
      <pc:sldChg chg="add del">
        <pc:chgData name="Jordan Nathan" userId="0b692856-d899-4333-86e6-39d6aaa95a46" providerId="ADAL" clId="{9A46E229-49B6-4712-8D16-E421C094468D}" dt="2025-07-25T15:27:59.277" v="508"/>
        <pc:sldMkLst>
          <pc:docMk/>
          <pc:sldMk cId="1817279247" sldId="3507"/>
        </pc:sldMkLst>
      </pc:sldChg>
      <pc:sldChg chg="add del">
        <pc:chgData name="Jordan Nathan" userId="0b692856-d899-4333-86e6-39d6aaa95a46" providerId="ADAL" clId="{9A46E229-49B6-4712-8D16-E421C094468D}" dt="2025-07-25T15:27:59.277" v="508"/>
        <pc:sldMkLst>
          <pc:docMk/>
          <pc:sldMk cId="388409908" sldId="5133"/>
        </pc:sldMkLst>
      </pc:sldChg>
      <pc:sldChg chg="modSp mod">
        <pc:chgData name="Jordan Nathan" userId="0b692856-d899-4333-86e6-39d6aaa95a46" providerId="ADAL" clId="{9A46E229-49B6-4712-8D16-E421C094468D}" dt="2025-07-24T12:42:40.969" v="308" actId="20577"/>
        <pc:sldMkLst>
          <pc:docMk/>
          <pc:sldMk cId="567904193" sldId="5184"/>
        </pc:sldMkLst>
        <pc:spChg chg="mod">
          <ac:chgData name="Jordan Nathan" userId="0b692856-d899-4333-86e6-39d6aaa95a46" providerId="ADAL" clId="{9A46E229-49B6-4712-8D16-E421C094468D}" dt="2025-07-24T12:42:40.969" v="308" actId="20577"/>
          <ac:spMkLst>
            <pc:docMk/>
            <pc:sldMk cId="567904193" sldId="5184"/>
            <ac:spMk id="3" creationId="{5C1FFE57-5FFF-7BC3-B2DF-E6192236955C}"/>
          </ac:spMkLst>
        </pc:spChg>
        <pc:spChg chg="mod">
          <ac:chgData name="Jordan Nathan" userId="0b692856-d899-4333-86e6-39d6aaa95a46" providerId="ADAL" clId="{9A46E229-49B6-4712-8D16-E421C094468D}" dt="2025-07-24T12:42:30.761" v="274" actId="20577"/>
          <ac:spMkLst>
            <pc:docMk/>
            <pc:sldMk cId="567904193" sldId="5184"/>
            <ac:spMk id="4" creationId="{C777A1F3-D167-7452-BE3B-137A17CBD437}"/>
          </ac:spMkLst>
        </pc:spChg>
      </pc:sldChg>
      <pc:sldChg chg="delSp mod">
        <pc:chgData name="Jordan Nathan" userId="0b692856-d899-4333-86e6-39d6aaa95a46" providerId="ADAL" clId="{9A46E229-49B6-4712-8D16-E421C094468D}" dt="2025-07-24T12:45:17.841" v="316" actId="478"/>
        <pc:sldMkLst>
          <pc:docMk/>
          <pc:sldMk cId="1726815394" sldId="5211"/>
        </pc:sldMkLst>
      </pc:sldChg>
      <pc:sldChg chg="modSp mod">
        <pc:chgData name="Jordan Nathan" userId="0b692856-d899-4333-86e6-39d6aaa95a46" providerId="ADAL" clId="{9A46E229-49B6-4712-8D16-E421C094468D}" dt="2025-07-24T12:46:47.269" v="324" actId="1076"/>
        <pc:sldMkLst>
          <pc:docMk/>
          <pc:sldMk cId="1719008149" sldId="7707"/>
        </pc:sldMkLst>
        <pc:spChg chg="mod">
          <ac:chgData name="Jordan Nathan" userId="0b692856-d899-4333-86e6-39d6aaa95a46" providerId="ADAL" clId="{9A46E229-49B6-4712-8D16-E421C094468D}" dt="2025-07-24T12:46:47.269" v="324" actId="1076"/>
          <ac:spMkLst>
            <pc:docMk/>
            <pc:sldMk cId="1719008149" sldId="7707"/>
            <ac:spMk id="5" creationId="{61A6D93C-DDC0-21C3-FA54-6A9372549D8D}"/>
          </ac:spMkLst>
        </pc:spChg>
        <pc:graphicFrameChg chg="mod">
          <ac:chgData name="Jordan Nathan" userId="0b692856-d899-4333-86e6-39d6aaa95a46" providerId="ADAL" clId="{9A46E229-49B6-4712-8D16-E421C094468D}" dt="2025-07-24T12:46:38.343" v="323" actId="1076"/>
          <ac:graphicFrameMkLst>
            <pc:docMk/>
            <pc:sldMk cId="1719008149" sldId="7707"/>
            <ac:graphicFrameMk id="3" creationId="{C5110335-8E7A-3916-7F0F-0D8A0CA35478}"/>
          </ac:graphicFrameMkLst>
        </pc:graphicFrameChg>
      </pc:sldChg>
      <pc:sldChg chg="modSp mod">
        <pc:chgData name="Jordan Nathan" userId="0b692856-d899-4333-86e6-39d6aaa95a46" providerId="ADAL" clId="{9A46E229-49B6-4712-8D16-E421C094468D}" dt="2025-07-24T20:06:29.581" v="369" actId="13926"/>
        <pc:sldMkLst>
          <pc:docMk/>
          <pc:sldMk cId="3222535682" sldId="7727"/>
        </pc:sldMkLst>
        <pc:spChg chg="mod">
          <ac:chgData name="Jordan Nathan" userId="0b692856-d899-4333-86e6-39d6aaa95a46" providerId="ADAL" clId="{9A46E229-49B6-4712-8D16-E421C094468D}" dt="2025-07-24T20:06:29.581" v="369" actId="13926"/>
          <ac:spMkLst>
            <pc:docMk/>
            <pc:sldMk cId="3222535682" sldId="7727"/>
            <ac:spMk id="6" creationId="{008567C1-B38D-CCFE-DEA7-40CC16925F25}"/>
          </ac:spMkLst>
        </pc:spChg>
      </pc:sldChg>
      <pc:sldChg chg="delSp mod">
        <pc:chgData name="Jordan Nathan" userId="0b692856-d899-4333-86e6-39d6aaa95a46" providerId="ADAL" clId="{9A46E229-49B6-4712-8D16-E421C094468D}" dt="2025-07-24T12:48:21.731" v="362" actId="478"/>
        <pc:sldMkLst>
          <pc:docMk/>
          <pc:sldMk cId="3795301356" sldId="7729"/>
        </pc:sldMkLst>
      </pc:sldChg>
      <pc:sldChg chg="del">
        <pc:chgData name="Jordan Nathan" userId="0b692856-d899-4333-86e6-39d6aaa95a46" providerId="ADAL" clId="{9A46E229-49B6-4712-8D16-E421C094468D}" dt="2025-07-25T15:27:56.450" v="507" actId="47"/>
        <pc:sldMkLst>
          <pc:docMk/>
          <pc:sldMk cId="2718204693" sldId="8730"/>
        </pc:sldMkLst>
      </pc:sldChg>
      <pc:sldChg chg="add">
        <pc:chgData name="Jordan Nathan" userId="0b692856-d899-4333-86e6-39d6aaa95a46" providerId="ADAL" clId="{9A46E229-49B6-4712-8D16-E421C094468D}" dt="2025-07-25T15:27:59.277" v="508"/>
        <pc:sldMkLst>
          <pc:docMk/>
          <pc:sldMk cId="3795301356" sldId="8730"/>
        </pc:sldMkLst>
      </pc:sldChg>
      <pc:sldChg chg="modSp add mod">
        <pc:chgData name="Jordan Nathan" userId="0b692856-d899-4333-86e6-39d6aaa95a46" providerId="ADAL" clId="{9A46E229-49B6-4712-8D16-E421C094468D}" dt="2025-07-29T12:16:45.135" v="1191" actId="20577"/>
        <pc:sldMkLst>
          <pc:docMk/>
          <pc:sldMk cId="2585615634" sldId="8739"/>
        </pc:sldMkLst>
        <pc:spChg chg="mod">
          <ac:chgData name="Jordan Nathan" userId="0b692856-d899-4333-86e6-39d6aaa95a46" providerId="ADAL" clId="{9A46E229-49B6-4712-8D16-E421C094468D}" dt="2025-07-29T12:16:45.135" v="1191" actId="20577"/>
          <ac:spMkLst>
            <pc:docMk/>
            <pc:sldMk cId="2585615634" sldId="8739"/>
            <ac:spMk id="14" creationId="{896D00CD-E4C1-5DEA-7023-DD2617F06701}"/>
          </ac:spMkLst>
        </pc:spChg>
        <pc:graphicFrameChg chg="mod modGraphic">
          <ac:chgData name="Jordan Nathan" userId="0b692856-d899-4333-86e6-39d6aaa95a46" providerId="ADAL" clId="{9A46E229-49B6-4712-8D16-E421C094468D}" dt="2025-07-27T10:15:15.942" v="1087" actId="20577"/>
          <ac:graphicFrameMkLst>
            <pc:docMk/>
            <pc:sldMk cId="2585615634" sldId="8739"/>
            <ac:graphicFrameMk id="3" creationId="{6C2FD0E8-276D-2442-1BFB-CE601843F2F7}"/>
          </ac:graphicFrameMkLst>
        </pc:graphicFrameChg>
      </pc:sldChg>
      <pc:sldChg chg="delSp modSp mod">
        <pc:chgData name="Jordan Nathan" userId="0b692856-d899-4333-86e6-39d6aaa95a46" providerId="ADAL" clId="{9A46E229-49B6-4712-8D16-E421C094468D}" dt="2025-07-24T12:45:13.462" v="315" actId="478"/>
        <pc:sldMkLst>
          <pc:docMk/>
          <pc:sldMk cId="1611992187" sldId="8754"/>
        </pc:sldMkLst>
        <pc:graphicFrameChg chg="modGraphic">
          <ac:chgData name="Jordan Nathan" userId="0b692856-d899-4333-86e6-39d6aaa95a46" providerId="ADAL" clId="{9A46E229-49B6-4712-8D16-E421C094468D}" dt="2025-07-24T12:44:48.454" v="314" actId="20577"/>
          <ac:graphicFrameMkLst>
            <pc:docMk/>
            <pc:sldMk cId="1611992187" sldId="8754"/>
            <ac:graphicFrameMk id="12" creationId="{EDACB352-E464-E20E-F8D5-B306CB5B4B8C}"/>
          </ac:graphicFrameMkLst>
        </pc:graphicFrameChg>
      </pc:sldChg>
      <pc:sldChg chg="delSp modSp mod">
        <pc:chgData name="Jordan Nathan" userId="0b692856-d899-4333-86e6-39d6aaa95a46" providerId="ADAL" clId="{9A46E229-49B6-4712-8D16-E421C094468D}" dt="2025-07-29T12:14:18.717" v="1097" actId="20577"/>
        <pc:sldMkLst>
          <pc:docMk/>
          <pc:sldMk cId="4263899205" sldId="8756"/>
        </pc:sldMkLst>
        <pc:graphicFrameChg chg="mod modGraphic">
          <ac:chgData name="Jordan Nathan" userId="0b692856-d899-4333-86e6-39d6aaa95a46" providerId="ADAL" clId="{9A46E229-49B6-4712-8D16-E421C094468D}" dt="2025-07-29T12:14:18.717" v="1097" actId="20577"/>
          <ac:graphicFrameMkLst>
            <pc:docMk/>
            <pc:sldMk cId="4263899205" sldId="8756"/>
            <ac:graphicFrameMk id="4" creationId="{AF988489-34D8-AF8B-361B-1042C63229A8}"/>
          </ac:graphicFrameMkLst>
        </pc:graphicFrameChg>
      </pc:sldChg>
      <pc:sldChg chg="delSp mod">
        <pc:chgData name="Jordan Nathan" userId="0b692856-d899-4333-86e6-39d6aaa95a46" providerId="ADAL" clId="{9A46E229-49B6-4712-8D16-E421C094468D}" dt="2025-07-24T12:45:33.306" v="318" actId="478"/>
        <pc:sldMkLst>
          <pc:docMk/>
          <pc:sldMk cId="2608537408" sldId="8757"/>
        </pc:sldMkLst>
      </pc:sldChg>
      <pc:sldChg chg="modSp mod">
        <pc:chgData name="Jordan Nathan" userId="0b692856-d899-4333-86e6-39d6aaa95a46" providerId="ADAL" clId="{9A46E229-49B6-4712-8D16-E421C094468D}" dt="2025-07-25T15:22:59.679" v="412" actId="13926"/>
        <pc:sldMkLst>
          <pc:docMk/>
          <pc:sldMk cId="3944588499" sldId="8759"/>
        </pc:sldMkLst>
        <pc:spChg chg="mod">
          <ac:chgData name="Jordan Nathan" userId="0b692856-d899-4333-86e6-39d6aaa95a46" providerId="ADAL" clId="{9A46E229-49B6-4712-8D16-E421C094468D}" dt="2025-07-25T15:22:59.679" v="412" actId="13926"/>
          <ac:spMkLst>
            <pc:docMk/>
            <pc:sldMk cId="3944588499" sldId="8759"/>
            <ac:spMk id="8" creationId="{925461F8-4CBA-EDCF-1501-BE6580CF2EC6}"/>
          </ac:spMkLst>
        </pc:spChg>
        <pc:picChg chg="mod">
          <ac:chgData name="Jordan Nathan" userId="0b692856-d899-4333-86e6-39d6aaa95a46" providerId="ADAL" clId="{9A46E229-49B6-4712-8D16-E421C094468D}" dt="2025-07-25T10:08:30.970" v="371" actId="1076"/>
          <ac:picMkLst>
            <pc:docMk/>
            <pc:sldMk cId="3944588499" sldId="8759"/>
            <ac:picMk id="5" creationId="{F68AB3D3-FC22-ACE6-D9A7-D15B64A7A810}"/>
          </ac:picMkLst>
        </pc:picChg>
      </pc:sldChg>
      <pc:sldChg chg="delSp mod">
        <pc:chgData name="Jordan Nathan" userId="0b692856-d899-4333-86e6-39d6aaa95a46" providerId="ADAL" clId="{9A46E229-49B6-4712-8D16-E421C094468D}" dt="2025-07-24T16:14:23.132" v="368" actId="478"/>
        <pc:sldMkLst>
          <pc:docMk/>
          <pc:sldMk cId="2168620091" sldId="8760"/>
        </pc:sldMkLst>
      </pc:sldChg>
      <pc:sldChg chg="delSp modSp mod">
        <pc:chgData name="Jordan Nathan" userId="0b692856-d899-4333-86e6-39d6aaa95a46" providerId="ADAL" clId="{9A46E229-49B6-4712-8D16-E421C094468D}" dt="2025-07-25T15:25:18.161" v="416" actId="20577"/>
        <pc:sldMkLst>
          <pc:docMk/>
          <pc:sldMk cId="3103052346" sldId="8761"/>
        </pc:sldMkLst>
        <pc:spChg chg="mod">
          <ac:chgData name="Jordan Nathan" userId="0b692856-d899-4333-86e6-39d6aaa95a46" providerId="ADAL" clId="{9A46E229-49B6-4712-8D16-E421C094468D}" dt="2025-07-25T15:25:18.161" v="416" actId="20577"/>
          <ac:spMkLst>
            <pc:docMk/>
            <pc:sldMk cId="3103052346" sldId="8761"/>
            <ac:spMk id="5" creationId="{227DBDAE-ABD5-822A-8F84-D34A2459F28E}"/>
          </ac:spMkLst>
        </pc:spChg>
        <pc:spChg chg="mod">
          <ac:chgData name="Jordan Nathan" userId="0b692856-d899-4333-86e6-39d6aaa95a46" providerId="ADAL" clId="{9A46E229-49B6-4712-8D16-E421C094468D}" dt="2025-07-25T15:23:59.912" v="413" actId="1076"/>
          <ac:spMkLst>
            <pc:docMk/>
            <pc:sldMk cId="3103052346" sldId="8761"/>
            <ac:spMk id="6" creationId="{85B38C66-20E8-1692-1D1B-F157A68CF893}"/>
          </ac:spMkLst>
        </pc:spChg>
      </pc:sldChg>
      <pc:sldChg chg="modSp mod">
        <pc:chgData name="Jordan Nathan" userId="0b692856-d899-4333-86e6-39d6aaa95a46" providerId="ADAL" clId="{9A46E229-49B6-4712-8D16-E421C094468D}" dt="2025-07-25T15:26:19.523" v="506" actId="20577"/>
        <pc:sldMkLst>
          <pc:docMk/>
          <pc:sldMk cId="1923791706" sldId="8762"/>
        </pc:sldMkLst>
        <pc:spChg chg="mod">
          <ac:chgData name="Jordan Nathan" userId="0b692856-d899-4333-86e6-39d6aaa95a46" providerId="ADAL" clId="{9A46E229-49B6-4712-8D16-E421C094468D}" dt="2025-07-25T15:26:19.523" v="506" actId="20577"/>
          <ac:spMkLst>
            <pc:docMk/>
            <pc:sldMk cId="1923791706" sldId="8762"/>
            <ac:spMk id="10" creationId="{D400F8E9-8923-F394-B6C6-5B44AD3099DF}"/>
          </ac:spMkLst>
        </pc:spChg>
      </pc:sldChg>
      <pc:sldChg chg="delSp mod">
        <pc:chgData name="Jordan Nathan" userId="0b692856-d899-4333-86e6-39d6aaa95a46" providerId="ADAL" clId="{9A46E229-49B6-4712-8D16-E421C094468D}" dt="2025-07-24T12:48:16.212" v="360" actId="478"/>
        <pc:sldMkLst>
          <pc:docMk/>
          <pc:sldMk cId="3336622854" sldId="8764"/>
        </pc:sldMkLst>
      </pc:sldChg>
      <pc:sldChg chg="del">
        <pc:chgData name="Jordan Nathan" userId="0b692856-d899-4333-86e6-39d6aaa95a46" providerId="ADAL" clId="{9A46E229-49B6-4712-8D16-E421C094468D}" dt="2025-07-24T12:48:18.152" v="361" actId="47"/>
        <pc:sldMkLst>
          <pc:docMk/>
          <pc:sldMk cId="3439000549" sldId="8765"/>
        </pc:sldMkLst>
      </pc:sldChg>
      <pc:sldChg chg="delSp mod">
        <pc:chgData name="Jordan Nathan" userId="0b692856-d899-4333-86e6-39d6aaa95a46" providerId="ADAL" clId="{9A46E229-49B6-4712-8D16-E421C094468D}" dt="2025-07-24T12:48:24.944" v="363" actId="478"/>
        <pc:sldMkLst>
          <pc:docMk/>
          <pc:sldMk cId="1678149254" sldId="8766"/>
        </pc:sldMkLst>
      </pc:sldChg>
      <pc:sldChg chg="delSp mod">
        <pc:chgData name="Jordan Nathan" userId="0b692856-d899-4333-86e6-39d6aaa95a46" providerId="ADAL" clId="{9A46E229-49B6-4712-8D16-E421C094468D}" dt="2025-07-24T12:48:27.471" v="364" actId="478"/>
        <pc:sldMkLst>
          <pc:docMk/>
          <pc:sldMk cId="1129849665" sldId="8768"/>
        </pc:sldMkLst>
      </pc:sldChg>
      <pc:sldChg chg="delSp mod">
        <pc:chgData name="Jordan Nathan" userId="0b692856-d899-4333-86e6-39d6aaa95a46" providerId="ADAL" clId="{9A46E229-49B6-4712-8D16-E421C094468D}" dt="2025-07-24T12:48:31.682" v="365" actId="478"/>
        <pc:sldMkLst>
          <pc:docMk/>
          <pc:sldMk cId="2051824687" sldId="8769"/>
        </pc:sldMkLst>
      </pc:sldChg>
      <pc:sldChg chg="delSp mod">
        <pc:chgData name="Jordan Nathan" userId="0b692856-d899-4333-86e6-39d6aaa95a46" providerId="ADAL" clId="{9A46E229-49B6-4712-8D16-E421C094468D}" dt="2025-07-24T12:48:34.996" v="366" actId="478"/>
        <pc:sldMkLst>
          <pc:docMk/>
          <pc:sldMk cId="2082127359" sldId="8770"/>
        </pc:sldMkLst>
      </pc:sldChg>
      <pc:sldChg chg="del">
        <pc:chgData name="Jordan Nathan" userId="0b692856-d899-4333-86e6-39d6aaa95a46" providerId="ADAL" clId="{9A46E229-49B6-4712-8D16-E421C094468D}" dt="2025-07-25T15:27:56.450" v="507" actId="47"/>
        <pc:sldMkLst>
          <pc:docMk/>
          <pc:sldMk cId="938453388" sldId="8778"/>
        </pc:sldMkLst>
      </pc:sldChg>
      <pc:sldChg chg="add">
        <pc:chgData name="Jordan Nathan" userId="0b692856-d899-4333-86e6-39d6aaa95a46" providerId="ADAL" clId="{9A46E229-49B6-4712-8D16-E421C094468D}" dt="2025-07-25T15:27:59.277" v="508"/>
        <pc:sldMkLst>
          <pc:docMk/>
          <pc:sldMk cId="3327509364" sldId="877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faropointinvestments1067703.sharepoint.com/sites/Finance/Shared%20Documents/General/Finance/Corporate%20Finance/Data%20Flow%20Project/Performance%20Table/2025%20Q1/Performance%20Table%20Working%20Files%20(CORP%20FIN%20ONLY%20DONT%20TOUCH)/Performance%25" TargetMode="Externa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_2237_EB1DA4D31.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_2237_EB1DA4D32.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_2238_8142843B.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shaharkoifman\Desktop\Market%20Pulse\FPR%20Analysis%2025Q2\mtl.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_2239_B8F4D23A.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_2239_B8F4D23A3.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shaharkoifman\Desktop\Market%20Pulse\FPR%20Analysis%2025Q2\Esc%20for%20FPR.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_223A_72AABB5A.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_223A_72AABB5A4.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Users\shaharkoifman\Desktop\Market%20Pulse\FPR%20Analysis%2025Q2\Months%20To%20Lease.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faropointinvestments1067703.sharepoint.com/sites/Finance/Shared%20Documents/General/Finance/Corporate%20Finance/Data%20Flow%20Project/Performance%20Table/2025%20Q1/Performance%20Table%20Working%20Files%20(CORP%20FIN%20ONLY%20DONT%20TOUCH)/Performance%25" TargetMode="External"/></Relationships>
</file>

<file path=ppt/charts/_rels/chart20.xml.rels><?xml version="1.0" encoding="UTF-8" standalone="yes"?>
<Relationships xmlns="http://schemas.openxmlformats.org/package/2006/relationships"><Relationship Id="rId3" Type="http://schemas.openxmlformats.org/officeDocument/2006/relationships/oleObject" Target="file:///\\Users\shaharkoifman\Desktop\Market%20Pulse\FPR%20Analysis%2025Q2\FPR%20data.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Users\shaharkoifman\Desktop\Market%20Pulse\FPR%20Analysis%2025Q2\FPR%20data.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Users\shaharkoifman\Desktop\Market%20Pulse\FPR%20Analysis%2025Q2\FPR%20data.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Users\shaharkoifman\Desktop\Market%20Pulse\FPR%20Analysis%2025Q2\Esc%20for%20FPR.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https://faropointinvestments1067703.sharepoint.com/sites/Investments-Investments-CorporateAssetManagement/Shared%20Documents/Corporate%20Asset%20Management/Asset%20Management/AM%20IM/Q4%202024%20-%20Current%20Reporting/Q4%2024%20Leasing%20Performance_v1.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_224A_C655C37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_DB3_6C517B0F.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_221A_E237B3EC.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_140D_1726AA34.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_140D_1726AA345.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https://faropointinvestments1067703-my.sharepoint.com/personal/tyler_senzon_faropoint_com/Documents/Desktop/Working%20Files/Performance%20Table%20-%20Asset%20Level%20Q2%202025%20v1.0.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embeddings/oleObject22.bin"/><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https://faropointinvestments1067703.sharepoint.com/sites/PortfolioControl/Shared%20Documents/General/Funds/Fund-3/Financial%20Statements/Performance%20Review%20(FPR)/Q2%202025/FPR%20-%20Fund%203%20-%20Q2-25.xlsx" TargetMode="Externa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chartUserShapes" Target="../drawings/drawing1.xml"/></Relationships>
</file>

<file path=ppt/charts/_rels/chart32.xml.rels><?xml version="1.0" encoding="UTF-8" standalone="yes"?>
<Relationships xmlns="http://schemas.openxmlformats.org/package/2006/relationships"><Relationship Id="rId3" Type="http://schemas.openxmlformats.org/officeDocument/2006/relationships/oleObject" Target="https://faropointinvestments1067703.sharepoint.com/sites/PortfolioControl/Shared%20Documents/General/Funds/Fund-3/Financial%20Statements/Performance%20Review%20(FPR)/Q2%202025/FPR%20-%20Fund%203%20-%20Q2-25%20v2.xlsx" TargetMode="External"/><Relationship Id="rId2" Type="http://schemas.microsoft.com/office/2011/relationships/chartColorStyle" Target="colors37.xml"/><Relationship Id="rId1" Type="http://schemas.microsoft.com/office/2011/relationships/chartStyle" Target="style37.xm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https://faropointinvestments1067703.sharepoint.com/sites/PortfolioControl/Shared%20Documents/General/Funds/Fund-3/Financial%20Statements/Performance%20Review%20(FPR)/Q2%202025/FPR%20-%20Fund%203%20-%20Q2-25%20v2.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https://faropointinvestments1067703.sharepoint.com/sites/PortfolioControl/Shared%20Documents/General/Funds/Fund-3/Financial%20Statements/Performance%20Review%20(FPR)/Q2%202025/FPR%20-%20Fund%203%20-%20Q2-25%20v2.xlsx"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https://faropointinvestments1067703.sharepoint.com/sites/PortfolioControl/Shared%20Documents/General/Funds/Fund-3/Financial%20Statements/Performance%20Review%20(FPR)/Q2%202025/FPR%20-%20Fund%203%20-%20Q2-25%20v2.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https://faropointinvestments1067703.sharepoint.com/sites/Finance/Shared%20Documents/General/Finance/Corporate%20Finance/Fund%20Models/Fund%20III/2025%20Q3/FPR/Fund%20III%20Model%20-%203Q25%20v1.0.xlsx" TargetMode="External"/></Relationships>
</file>

<file path=ppt/charts/_rels/chart37.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 Id="rId1" Type="http://schemas.openxmlformats.org/officeDocument/2006/relationships/themeOverride" Target="../theme/themeOverride13.xm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https://faropointinvestments1067703.sharepoint.com/sites/Finance/Shared%20Documents/General/Finance/Corporate%20Finance/Fund%20Models/Fund%20III/2025%20Q3/FPR/Fund%20III%20Model%20-%203Q25%20v1.0%20-%20No%20Plymouth%20No%20MT.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https://faropointinvestments1067703-my.sharepoint.com/personal/tyler_senzon_faropoint_com/Documents/Desktop/Working%20Files/Performance%20Table%20-%20Asset%20Level%20Q2%202025%20v1.0.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s>
</file>

<file path=ppt/charts/_rels/chart47.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 Id="rId1" Type="http://schemas.openxmlformats.org/officeDocument/2006/relationships/themeOverride" Target="../theme/themeOverride23.xml"/></Relationships>
</file>

<file path=ppt/charts/_rels/chart48.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 Id="rId1" Type="http://schemas.openxmlformats.org/officeDocument/2006/relationships/themeOverride" Target="../theme/themeOverride24.xml"/></Relationships>
</file>

<file path=ppt/charts/_rels/chart49.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 Id="rId1" Type="http://schemas.openxmlformats.org/officeDocument/2006/relationships/themeOverride" Target="../theme/themeOverride25.xml"/></Relationships>
</file>

<file path=ppt/charts/_rels/chart5.xml.rels><?xml version="1.0" encoding="UTF-8" standalone="yes"?>
<Relationships xmlns="http://schemas.openxmlformats.org/package/2006/relationships"><Relationship Id="rId3" Type="http://schemas.openxmlformats.org/officeDocument/2006/relationships/oleObject" Target="https://faropointinvestments1067703-my.sharepoint.com/personal/tyler_senzon_faropoint_com/Documents/Desktop/Working%20Files/Performance%20Table%20-%20Asset%20Level%20Q2%202025%20v1.0.xlsx" TargetMode="External"/><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 Id="rId1" Type="http://schemas.openxmlformats.org/officeDocument/2006/relationships/themeOverride" Target="../theme/themeOverride26.xml"/></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https://faropointinvestments1067703.sharepoint.com/sites/Finance/Shared%20Documents/General/Finance/Corporate%20Finance/Fund%20Models/Fund%20III/2025%20Q3/FPR/Fund%20III%20Model%20-%203Q25%20v1.0%20-%20No%20Plymouth%20No%20MT.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53.xml"/><Relationship Id="rId1" Type="http://schemas.microsoft.com/office/2011/relationships/chartStyle" Target="style53.xml"/><Relationship Id="rId4" Type="http://schemas.openxmlformats.org/officeDocument/2006/relationships/oleObject" Target="https://faropointinvestments1067703.sharepoint.com/sites/Finance/Shared%20Documents/General/Finance/Corporate%20Finance/Fund%20Models/Fund%20III/2025%20Q3/FPR/Fund%20III%20Model%20-%203Q25%20v1.0%20-%20With%20PLYM%20&amp;%20MT.xlsx" TargetMode="External"/></Relationships>
</file>

<file path=ppt/charts/_rels/chart53.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https://faropointinvestments1067703.sharepoint.com/sites/Finance/Shared%20Documents/General/Finance/Corporate%20Finance/Fund%20Models/Fund%20III/2025%20Q1/Fund%20III%20Model%20-%201Q25%20v1.4%20seed%20portfolio.xlsx" TargetMode="Externa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https://faropointinvestments1067703.sharepoint.com/sites/Finance/Shared%20Documents/General/Finance/Corporate%20Finance/Fund%20Models/Fund%20III/2025%20Q3/NNJ%20Co-Invest/Fund%20III%20Model%20-%20NNJ%20Co-Invest%20-%20NYL%20Loan%20-%203Q25%20v1.xlsx" TargetMode="External"/></Relationships>
</file>

<file path=ppt/charts/_rels/chart55.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5%20Q3/NNJ%20Co-Invest/Fund%20III%20Model%20-%20NNJ%20Co-Invest%20-%20NYL%20Loan%20-%203Q25%20v1.xlsx" TargetMode="External"/><Relationship Id="rId1" Type="http://schemas.openxmlformats.org/officeDocument/2006/relationships/themeOverride" Target="../theme/themeOverride31.xml"/></Relationships>
</file>

<file path=ppt/charts/_rels/chart56.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5%20Q3/NNJ%20Co-Invest/Fund%20III%20Model%20-%20NNJ%20Co-Invest%20-%20NYL%20Loan%20-%203Q25%20v1.xlsx" TargetMode="External"/><Relationship Id="rId1" Type="http://schemas.openxmlformats.org/officeDocument/2006/relationships/themeOverride" Target="../theme/themeOverride32.xm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https://faropointinvestments1067703.sharepoint.com/sites/Finance/Shared%20Documents/General/Finance/Corporate%20Finance/Fund%20Models/Fund%20III/2025%20Q3/NNJ%20Co-Invest/Fund%20III%20Model%20-%20NNJ%20Co-Invest%20-%20NYL%20Loan%20-%203Q25%20v1.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https://faropointinvestments1067703.sharepoint.com/sites/Finance/Shared%20Documents/General/Finance/Corporate%20Finance/Fund%20Models/Fund%20III/2025%20Q3/NNJ%20Co-Invest/Fund%20III%20Model%20-%20NNJ%20Co-Invest%20-%20NYL%20Loan%20-%203Q25%20v1.xlsx" TargetMode="External"/></Relationships>
</file>

<file path=ppt/charts/_rels/chart59.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5%20Q2/NNJ%20Co-Invest/Fund%20III%20Model%20-%20NNJ%20Co-Invest%20-%20NYL%20Loan%20-%202Q25%20v1.xlsx" TargetMode="External"/><Relationship Id="rId1" Type="http://schemas.openxmlformats.org/officeDocument/2006/relationships/themeOverride" Target="../theme/themeOverride3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faropointinvestments1067703.sharepoint.com/sites/Finance/Shared%20Documents/General/Finance/Corporate%20Finance/Fund%20Models/Fund%20III/2025%20Q3/FPR/Fund%20III%20Model%20-%203Q25%20v1.0.xlsx" TargetMode="External"/></Relationships>
</file>

<file path=ppt/charts/_rels/chart60.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5%20Q2/NNJ%20Co-Invest/Fund%20III%20Model%20-%20NNJ%20Co-Invest%20-%20NYL%20Loan%20-%202Q25%20v1.xlsx" TargetMode="External"/><Relationship Id="rId1" Type="http://schemas.openxmlformats.org/officeDocument/2006/relationships/themeOverride" Target="../theme/themeOverride36.xm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https://faropointinvestments1067703.sharepoint.com/sites/Finance/Shared%20Documents/General/Finance/Corporate%20Finance/Fund%20Models/Fund%20III/2025%20Q2/NNJ%20Co-Invest/Fund%20III%20Model%20-%20NNJ%20Co-Invest%20-%20NYL%20Loan%20-%202Q25%20v1.xlsx" TargetMode="External"/></Relationships>
</file>

<file path=ppt/charts/_rels/chart62.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https://faropointinvestments1067703.sharepoint.com/sites/Finance/Shared%20Documents/General/Finance/Corporate%20Finance/Fund%20Models/Fund%20III/2025%20Q2/NNJ%20Co-Invest/Fund%20III%20Model%20-%20NNJ%20Co-Invest%20-%20NYL%20Loan%20-%202Q25%20v1.xlsx" TargetMode="External"/></Relationships>
</file>

<file path=ppt/charts/_rels/chart63.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https://faropointinvestments1067703.sharepoint.com/sites/Finance/Shared%20Documents/General/Finance/Corporate%20Finance/Fund%20Models/Fund%20III/2025%20Q2/NNJ%20Co-Invest/Fund%20III%20Model%20-%20NNJ%20Co-Invest%20-%20NYL%20Loan%20-%202Q25%20v1.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https://faropointinvestments1067703.sharepoint.com/sites/Finance/Shared%20Documents/General/Finance/Corporate%20Finance/Financing/FP%20Financing%20Overview/2025/Financing%20Overview%20Table_April%202025.xlsx" TargetMode="Externa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2235_9B7B1F40.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_2237_EB1DA4D3.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oleObject" Target="https://faropointinvestments1067703.sharepoint.com/sites/PortfolioControl/Shared%20Documents/General/Funds/Fund-3/Financial%20Statements/Performance%20Review%20(FPR)/Q2%202025/FPR%20-%20Fund%203%20-%20Q2-25%20v2.xlsx" TargetMode="External"/><Relationship Id="rId4" Type="http://schemas.openxmlformats.org/officeDocument/2006/relationships/themeOverride" Target="../theme/themeOverride5.xml"/></Relationships>
</file>

<file path=ppt/charts/_rels/chartEx2.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oleObject" Target="https://faropointinvestments1067703.sharepoint.com/sites/PortfolioControl/Shared%20Documents/General/Funds/Fund-3/Financial%20Statements/Performance%20Review%20(FPR)/Q2%202025/FPR%20-%20Fund%203%20-%20Q2-25.xlsx" TargetMode="External"/><Relationship Id="rId4" Type="http://schemas.openxmlformats.org/officeDocument/2006/relationships/themeOverride" Target="../theme/themeOverride6.xml"/></Relationships>
</file>

<file path=ppt/charts/_rels/chartEx3.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oleObject" Target="https://faropointinvestments1067703.sharepoint.com/sites/PortfolioControl/Shared%20Documents/General/Funds/Fund-3/Financial%20Statements/Performance%20Review%20(FPR)/Q2%202025/FPR%20-%20Fund%203%20-%20Q2-25.xlsx" TargetMode="External"/><Relationship Id="rId4" Type="http://schemas.openxmlformats.org/officeDocument/2006/relationships/themeOverride" Target="../theme/themeOverride7.xml"/></Relationships>
</file>

<file path=ppt/charts/_rels/chartEx4.xml.rels><?xml version="1.0" encoding="UTF-8" standalone="yes"?>
<Relationships xmlns="http://schemas.openxmlformats.org/package/2006/relationships"><Relationship Id="rId3" Type="http://schemas.microsoft.com/office/2011/relationships/chartColorStyle" Target="colors34.xml"/><Relationship Id="rId2" Type="http://schemas.microsoft.com/office/2011/relationships/chartStyle" Target="style34.xml"/><Relationship Id="rId1" Type="http://schemas.openxmlformats.org/officeDocument/2006/relationships/oleObject" Target="https://faropointinvestments1067703.sharepoint.com/sites/PortfolioControl/Shared%20Documents/General/Funds/Fund-3/Financial%20Statements/Performance%20Review%20(FPR)/Q2%202025/FPR%20-%20Fund%203%20-%20Q2-25.xlsx" TargetMode="External"/><Relationship Id="rId4" Type="http://schemas.openxmlformats.org/officeDocument/2006/relationships/themeOverride" Target="../theme/themeOverride8.xml"/></Relationships>
</file>

<file path=ppt/charts/_rels/chartEx5.xml.rels><?xml version="1.0" encoding="UTF-8" standalone="yes"?>
<Relationships xmlns="http://schemas.openxmlformats.org/package/2006/relationships"><Relationship Id="rId3" Type="http://schemas.microsoft.com/office/2011/relationships/chartColorStyle" Target="colors36.xml"/><Relationship Id="rId2" Type="http://schemas.microsoft.com/office/2011/relationships/chartStyle" Target="style36.xml"/><Relationship Id="rId1" Type="http://schemas.openxmlformats.org/officeDocument/2006/relationships/oleObject" Target="https://faropointinvestments1067703.sharepoint.com/sites/PortfolioControl/Shared%20Documents/General/Funds/Fund-3/Financial%20Statements/Performance%20Review%20(FPR)/Q2%202025/FPR%20-%20Fund%203%20-%20Q2-25%20v2.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51.xml"/><Relationship Id="rId2" Type="http://schemas.microsoft.com/office/2011/relationships/chartStyle" Target="style51.xml"/><Relationship Id="rId1" Type="http://schemas.openxmlformats.org/officeDocument/2006/relationships/oleObject" Target="https://faropointinvestments1067703.sharepoint.com/sites/Finance/Shared%20Documents/General/Finance/Corporate%20Finance/Fund%20Models/Fund%20III/2025%20Q3/FPR/Fund%20III%20Model%20-%203Q25%20v1.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0A70B8"/>
              </a:solidFill>
              <a:ln w="19050">
                <a:solidFill>
                  <a:schemeClr val="lt1"/>
                </a:solidFill>
              </a:ln>
              <a:effectLst/>
            </c:spPr>
            <c:extLst>
              <c:ext xmlns:c16="http://schemas.microsoft.com/office/drawing/2014/chart" uri="{C3380CC4-5D6E-409C-BE32-E72D297353CC}">
                <c16:uniqueId val="{00000001-23EF-4C19-9912-A3F913500B4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3EF-4C19-9912-A3F913500B42}"/>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23EF-4C19-9912-A3F913500B4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3EF-4C19-9912-A3F913500B42}"/>
              </c:ext>
            </c:extLst>
          </c:dPt>
          <c:dPt>
            <c:idx val="4"/>
            <c:bubble3D val="0"/>
            <c:spPr>
              <a:solidFill>
                <a:srgbClr val="FFAB21"/>
              </a:solidFill>
              <a:ln w="19050">
                <a:solidFill>
                  <a:schemeClr val="lt1"/>
                </a:solidFill>
              </a:ln>
              <a:effectLst/>
            </c:spPr>
            <c:extLst>
              <c:ext xmlns:c16="http://schemas.microsoft.com/office/drawing/2014/chart" uri="{C3380CC4-5D6E-409C-BE32-E72D297353CC}">
                <c16:uniqueId val="{00000009-23EF-4C19-9912-A3F913500B4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3EF-4C19-9912-A3F913500B42}"/>
              </c:ext>
            </c:extLst>
          </c:dPt>
          <c:dPt>
            <c:idx val="6"/>
            <c:bubble3D val="0"/>
            <c:spPr>
              <a:solidFill>
                <a:srgbClr val="8CC63F"/>
              </a:solidFill>
              <a:ln w="19050">
                <a:solidFill>
                  <a:schemeClr val="lt1"/>
                </a:solidFill>
              </a:ln>
              <a:effectLst/>
            </c:spPr>
            <c:extLst>
              <c:ext xmlns:c16="http://schemas.microsoft.com/office/drawing/2014/chart" uri="{C3380CC4-5D6E-409C-BE32-E72D297353CC}">
                <c16:uniqueId val="{0000000D-23EF-4C19-9912-A3F913500B42}"/>
              </c:ext>
            </c:extLst>
          </c:dPt>
          <c:dPt>
            <c:idx val="7"/>
            <c:bubble3D val="0"/>
            <c:spPr>
              <a:solidFill>
                <a:schemeClr val="accent3"/>
              </a:solidFill>
              <a:ln w="19050">
                <a:solidFill>
                  <a:schemeClr val="lt1"/>
                </a:solidFill>
              </a:ln>
              <a:effectLst/>
            </c:spPr>
            <c:extLst>
              <c:ext xmlns:c16="http://schemas.microsoft.com/office/drawing/2014/chart" uri="{C3380CC4-5D6E-409C-BE32-E72D297353CC}">
                <c16:uniqueId val="{0000000F-23EF-4C19-9912-A3F913500B42}"/>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23EF-4C19-9912-A3F913500B42}"/>
              </c:ext>
            </c:extLst>
          </c:dPt>
          <c:dPt>
            <c:idx val="9"/>
            <c:bubble3D val="0"/>
            <c:spPr>
              <a:solidFill>
                <a:srgbClr val="33404F"/>
              </a:solidFill>
              <a:ln w="19050">
                <a:solidFill>
                  <a:schemeClr val="lt1"/>
                </a:solidFill>
              </a:ln>
              <a:effectLst/>
            </c:spPr>
            <c:extLst>
              <c:ext xmlns:c16="http://schemas.microsoft.com/office/drawing/2014/chart" uri="{C3380CC4-5D6E-409C-BE32-E72D297353CC}">
                <c16:uniqueId val="{00000013-23EF-4C19-9912-A3F913500B42}"/>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23EF-4C19-9912-A3F913500B42}"/>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23EF-4C19-9912-A3F913500B42}"/>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23EF-4C19-9912-A3F913500B42}"/>
              </c:ext>
            </c:extLst>
          </c:dPt>
          <c:dPt>
            <c:idx val="13"/>
            <c:bubble3D val="0"/>
            <c:spPr>
              <a:solidFill>
                <a:srgbClr val="ADB2B8"/>
              </a:solidFill>
              <a:ln w="19050">
                <a:solidFill>
                  <a:schemeClr val="lt1"/>
                </a:solidFill>
              </a:ln>
              <a:effectLst/>
            </c:spPr>
            <c:extLst>
              <c:ext xmlns:c16="http://schemas.microsoft.com/office/drawing/2014/chart" uri="{C3380CC4-5D6E-409C-BE32-E72D297353CC}">
                <c16:uniqueId val="{0000001B-23EF-4C19-9912-A3F913500B42}"/>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23EF-4C19-9912-A3F913500B42}"/>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23EF-4C19-9912-A3F913500B42}"/>
              </c:ext>
            </c:extLst>
          </c:dPt>
          <c:dLbls>
            <c:delete val="1"/>
          </c:dLbls>
          <c:cat>
            <c:strLit>
              <c:ptCount val="1"/>
              <c:pt idx="0">
                <c:v>''Summary ISLB'!$G$7:$G$18</c:v>
              </c:pt>
            </c:strLit>
          </c:cat>
          <c:val>
            <c:numRef>
              <c:f>'[Performance Table - Asset Level Q1 2025 v1.1.xlsx]Summary Fund III (2)'!$J$7:$J$22</c:f>
              <c:numCache>
                <c:formatCode>General</c:formatCode>
                <c:ptCount val="16"/>
                <c:pt idx="0" formatCode="0.0%">
                  <c:v>0.39834140600590928</c:v>
                </c:pt>
                <c:pt idx="4" formatCode="0.0%">
                  <c:v>0.23228495106231895</c:v>
                </c:pt>
                <c:pt idx="6" formatCode="0.0%">
                  <c:v>0.15380488226057254</c:v>
                </c:pt>
                <c:pt idx="9" formatCode="0.0%">
                  <c:v>0.11713070297573086</c:v>
                </c:pt>
                <c:pt idx="13" formatCode="0.0%">
                  <c:v>9.8438057695468345E-2</c:v>
                </c:pt>
              </c:numCache>
            </c:numRef>
          </c:val>
          <c:extLst>
            <c:ext xmlns:c16="http://schemas.microsoft.com/office/drawing/2014/chart" uri="{C3380CC4-5D6E-409C-BE32-E72D297353CC}">
              <c16:uniqueId val="{00000020-23EF-4C19-9912-A3F913500B42}"/>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All Leases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Increase over Prior Leases</c:v>
                </c:pt>
                <c:pt idx="1">
                  <c:v>Rent Increase over BP</c:v>
                </c:pt>
              </c:strCache>
            </c:strRef>
          </c:cat>
          <c:val>
            <c:numRef>
              <c:f>Sheet1!$B$2:$B$3</c:f>
              <c:numCache>
                <c:formatCode>0%</c:formatCode>
                <c:ptCount val="2"/>
                <c:pt idx="0">
                  <c:v>0.29389999999999999</c:v>
                </c:pt>
                <c:pt idx="1">
                  <c:v>1.89E-2</c:v>
                </c:pt>
              </c:numCache>
            </c:numRef>
          </c:val>
          <c:extLst>
            <c:ext xmlns:c16="http://schemas.microsoft.com/office/drawing/2014/chart" uri="{C3380CC4-5D6E-409C-BE32-E72D297353CC}">
              <c16:uniqueId val="{00000000-6669-4557-94D0-655F30A60C47}"/>
            </c:ext>
          </c:extLst>
        </c:ser>
        <c:ser>
          <c:idx val="1"/>
          <c:order val="1"/>
          <c:tx>
            <c:strRef>
              <c:f>Sheet1!$C$1</c:f>
              <c:strCache>
                <c:ptCount val="1"/>
                <c:pt idx="0">
                  <c:v>Fund 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Increase over Prior Leases</c:v>
                </c:pt>
                <c:pt idx="1">
                  <c:v>Rent Increase over BP</c:v>
                </c:pt>
              </c:strCache>
            </c:strRef>
          </c:cat>
          <c:val>
            <c:numRef>
              <c:f>Sheet1!$C$2:$C$3</c:f>
              <c:numCache>
                <c:formatCode>0%</c:formatCode>
                <c:ptCount val="2"/>
                <c:pt idx="0">
                  <c:v>0.23280000000000001</c:v>
                </c:pt>
                <c:pt idx="1">
                  <c:v>-1.4E-3</c:v>
                </c:pt>
              </c:numCache>
            </c:numRef>
          </c:val>
          <c:extLst>
            <c:ext xmlns:c16="http://schemas.microsoft.com/office/drawing/2014/chart" uri="{C3380CC4-5D6E-409C-BE32-E72D297353CC}">
              <c16:uniqueId val="{00000001-6669-4557-94D0-655F30A60C47}"/>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Escalations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All Leases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Escalations (%)</c:v>
                </c:pt>
                <c:pt idx="1">
                  <c:v>Escalations BP (%)</c:v>
                </c:pt>
              </c:strCache>
            </c:strRef>
          </c:cat>
          <c:val>
            <c:numRef>
              <c:f>Sheet1!$B$2:$B$3</c:f>
              <c:numCache>
                <c:formatCode>0.00%</c:formatCode>
                <c:ptCount val="2"/>
                <c:pt idx="0">
                  <c:v>5.3400000000000003E-2</c:v>
                </c:pt>
                <c:pt idx="1">
                  <c:v>3.0700000000000002E-2</c:v>
                </c:pt>
              </c:numCache>
            </c:numRef>
          </c:val>
          <c:extLst>
            <c:ext xmlns:c16="http://schemas.microsoft.com/office/drawing/2014/chart" uri="{C3380CC4-5D6E-409C-BE32-E72D297353CC}">
              <c16:uniqueId val="{00000000-C7F4-4224-9BF5-FD618B3E26B6}"/>
            </c:ext>
          </c:extLst>
        </c:ser>
        <c:ser>
          <c:idx val="1"/>
          <c:order val="1"/>
          <c:tx>
            <c:strRef>
              <c:f>Sheet1!$C$1</c:f>
              <c:strCache>
                <c:ptCount val="1"/>
                <c:pt idx="0">
                  <c:v>Fund 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Escalations (%)</c:v>
                </c:pt>
                <c:pt idx="1">
                  <c:v>Escalations BP (%)</c:v>
                </c:pt>
              </c:strCache>
            </c:strRef>
          </c:cat>
          <c:val>
            <c:numRef>
              <c:f>Sheet1!$C$2:$C$3</c:f>
              <c:numCache>
                <c:formatCode>0.00%</c:formatCode>
                <c:ptCount val="2"/>
                <c:pt idx="0">
                  <c:v>5.5100000000000003E-2</c:v>
                </c:pt>
                <c:pt idx="1">
                  <c:v>3.1199999999999999E-2</c:v>
                </c:pt>
              </c:numCache>
            </c:numRef>
          </c:val>
          <c:extLst>
            <c:ext xmlns:c16="http://schemas.microsoft.com/office/drawing/2014/chart" uri="{C3380CC4-5D6E-409C-BE32-E72D297353CC}">
              <c16:uniqueId val="{00000001-C7F4-4224-9BF5-FD618B3E26B6}"/>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Downtime of Vacant</a:t>
            </a:r>
            <a:r>
              <a:rPr lang="en-US" sz="1400" baseline="0"/>
              <a:t> Spaces</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DT - Vacant Spaces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Q3 2023</c:v>
                </c:pt>
                <c:pt idx="1">
                  <c:v>Q4 2023</c:v>
                </c:pt>
                <c:pt idx="2">
                  <c:v>Q1 2024</c:v>
                </c:pt>
                <c:pt idx="3">
                  <c:v>Q2 2024</c:v>
                </c:pt>
                <c:pt idx="4">
                  <c:v>Q3 2024</c:v>
                </c:pt>
                <c:pt idx="5">
                  <c:v>Q4 2024</c:v>
                </c:pt>
                <c:pt idx="6">
                  <c:v>Q1 2025</c:v>
                </c:pt>
                <c:pt idx="7">
                  <c:v>Q2 2025</c:v>
                </c:pt>
              </c:strCache>
            </c:strRef>
          </c:cat>
          <c:val>
            <c:numRef>
              <c:f>Sheet1!$B$2:$B$9</c:f>
              <c:numCache>
                <c:formatCode>0.0</c:formatCode>
                <c:ptCount val="8"/>
                <c:pt idx="0">
                  <c:v>5</c:v>
                </c:pt>
                <c:pt idx="1">
                  <c:v>5.96</c:v>
                </c:pt>
                <c:pt idx="2">
                  <c:v>5.95</c:v>
                </c:pt>
                <c:pt idx="3">
                  <c:v>9.14</c:v>
                </c:pt>
                <c:pt idx="4">
                  <c:v>9.24</c:v>
                </c:pt>
                <c:pt idx="5">
                  <c:v>10.6</c:v>
                </c:pt>
                <c:pt idx="6">
                  <c:v>13</c:v>
                </c:pt>
                <c:pt idx="7">
                  <c:v>8</c:v>
                </c:pt>
              </c:numCache>
            </c:numRef>
          </c:val>
          <c:extLst>
            <c:ext xmlns:c16="http://schemas.microsoft.com/office/drawing/2014/chart" uri="{C3380CC4-5D6E-409C-BE32-E72D297353CC}">
              <c16:uniqueId val="{00000000-620C-426E-BC61-12E064B80D7E}"/>
            </c:ext>
          </c:extLst>
        </c:ser>
        <c:ser>
          <c:idx val="1"/>
          <c:order val="1"/>
          <c:tx>
            <c:strRef>
              <c:f>Sheet1!$C$1</c:f>
              <c:strCache>
                <c:ptCount val="1"/>
                <c:pt idx="0">
                  <c:v>BP DT - Vacant Spaces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Q3 2023</c:v>
                </c:pt>
                <c:pt idx="1">
                  <c:v>Q4 2023</c:v>
                </c:pt>
                <c:pt idx="2">
                  <c:v>Q1 2024</c:v>
                </c:pt>
                <c:pt idx="3">
                  <c:v>Q2 2024</c:v>
                </c:pt>
                <c:pt idx="4">
                  <c:v>Q3 2024</c:v>
                </c:pt>
                <c:pt idx="5">
                  <c:v>Q4 2024</c:v>
                </c:pt>
                <c:pt idx="6">
                  <c:v>Q1 2025</c:v>
                </c:pt>
                <c:pt idx="7">
                  <c:v>Q2 2025</c:v>
                </c:pt>
              </c:strCache>
            </c:strRef>
          </c:cat>
          <c:val>
            <c:numRef>
              <c:f>Sheet1!$C$2:$C$9</c:f>
              <c:numCache>
                <c:formatCode>0.0</c:formatCode>
                <c:ptCount val="8"/>
                <c:pt idx="0">
                  <c:v>9.02</c:v>
                </c:pt>
                <c:pt idx="1">
                  <c:v>8.8699999999999992</c:v>
                </c:pt>
                <c:pt idx="2">
                  <c:v>8.82</c:v>
                </c:pt>
                <c:pt idx="3">
                  <c:v>8.93</c:v>
                </c:pt>
                <c:pt idx="4">
                  <c:v>9.2200000000000006</c:v>
                </c:pt>
                <c:pt idx="5">
                  <c:v>8</c:v>
                </c:pt>
                <c:pt idx="6">
                  <c:v>10.3</c:v>
                </c:pt>
                <c:pt idx="7">
                  <c:v>9.6</c:v>
                </c:pt>
              </c:numCache>
            </c:numRef>
          </c:val>
          <c:extLst>
            <c:ext xmlns:c16="http://schemas.microsoft.com/office/drawing/2014/chart" uri="{C3380CC4-5D6E-409C-BE32-E72D297353CC}">
              <c16:uniqueId val="{00000001-620C-426E-BC61-12E064B80D7E}"/>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Downtime (Signed Leases</a:t>
            </a:r>
            <a:r>
              <a:rPr lang="en-US" baseline="0"/>
              <a:t> and vacant spaces) with external benchmark (CoStar)*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DT (mos)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Q3 2023</c:v>
                </c:pt>
                <c:pt idx="1">
                  <c:v>Q4 2023</c:v>
                </c:pt>
                <c:pt idx="2">
                  <c:v>Q1 2024</c:v>
                </c:pt>
                <c:pt idx="3">
                  <c:v>Q2 2024</c:v>
                </c:pt>
                <c:pt idx="4">
                  <c:v>Q3 2024</c:v>
                </c:pt>
                <c:pt idx="5">
                  <c:v>Q4 2024</c:v>
                </c:pt>
                <c:pt idx="6">
                  <c:v>Q1 2025</c:v>
                </c:pt>
                <c:pt idx="7">
                  <c:v>Q2 2025</c:v>
                </c:pt>
              </c:strCache>
            </c:strRef>
          </c:cat>
          <c:val>
            <c:numRef>
              <c:f>Sheet1!$B$2:$B$9</c:f>
              <c:numCache>
                <c:formatCode>General</c:formatCode>
                <c:ptCount val="8"/>
                <c:pt idx="0">
                  <c:v>4.8</c:v>
                </c:pt>
                <c:pt idx="1">
                  <c:v>6.5</c:v>
                </c:pt>
                <c:pt idx="2">
                  <c:v>5.7</c:v>
                </c:pt>
                <c:pt idx="3">
                  <c:v>8.5</c:v>
                </c:pt>
                <c:pt idx="4">
                  <c:v>8</c:v>
                </c:pt>
                <c:pt idx="5">
                  <c:v>10.7</c:v>
                </c:pt>
                <c:pt idx="6">
                  <c:v>13.9</c:v>
                </c:pt>
                <c:pt idx="7">
                  <c:v>11.5</c:v>
                </c:pt>
              </c:numCache>
            </c:numRef>
          </c:val>
          <c:extLst>
            <c:ext xmlns:c16="http://schemas.microsoft.com/office/drawing/2014/chart" uri="{C3380CC4-5D6E-409C-BE32-E72D297353CC}">
              <c16:uniqueId val="{00000000-8EC9-5449-9A4E-0B997FA7C60D}"/>
            </c:ext>
          </c:extLst>
        </c:ser>
        <c:ser>
          <c:idx val="1"/>
          <c:order val="1"/>
          <c:tx>
            <c:strRef>
              <c:f>Sheet1!$C$1</c:f>
              <c:strCache>
                <c:ptCount val="1"/>
                <c:pt idx="0">
                  <c:v>DT BP (mos)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Q3 2023</c:v>
                </c:pt>
                <c:pt idx="1">
                  <c:v>Q4 2023</c:v>
                </c:pt>
                <c:pt idx="2">
                  <c:v>Q1 2024</c:v>
                </c:pt>
                <c:pt idx="3">
                  <c:v>Q2 2024</c:v>
                </c:pt>
                <c:pt idx="4">
                  <c:v>Q3 2024</c:v>
                </c:pt>
                <c:pt idx="5">
                  <c:v>Q4 2024</c:v>
                </c:pt>
                <c:pt idx="6">
                  <c:v>Q1 2025</c:v>
                </c:pt>
                <c:pt idx="7">
                  <c:v>Q2 2025</c:v>
                </c:pt>
              </c:strCache>
            </c:strRef>
          </c:cat>
          <c:val>
            <c:numRef>
              <c:f>Sheet1!$C$2:$C$9</c:f>
              <c:numCache>
                <c:formatCode>General</c:formatCode>
                <c:ptCount val="8"/>
                <c:pt idx="0">
                  <c:v>8.9</c:v>
                </c:pt>
                <c:pt idx="1">
                  <c:v>8.3000000000000007</c:v>
                </c:pt>
                <c:pt idx="2">
                  <c:v>8.5</c:v>
                </c:pt>
                <c:pt idx="3">
                  <c:v>9.1</c:v>
                </c:pt>
                <c:pt idx="4">
                  <c:v>8.8000000000000007</c:v>
                </c:pt>
                <c:pt idx="5">
                  <c:v>8</c:v>
                </c:pt>
                <c:pt idx="6">
                  <c:v>9.6</c:v>
                </c:pt>
                <c:pt idx="7">
                  <c:v>10.6</c:v>
                </c:pt>
              </c:numCache>
            </c:numRef>
          </c:val>
          <c:extLst>
            <c:ext xmlns:c16="http://schemas.microsoft.com/office/drawing/2014/chart" uri="{C3380CC4-5D6E-409C-BE32-E72D297353CC}">
              <c16:uniqueId val="{00000001-8EC9-5449-9A4E-0B997FA7C60D}"/>
            </c:ext>
          </c:extLst>
        </c:ser>
        <c:ser>
          <c:idx val="2"/>
          <c:order val="2"/>
          <c:tx>
            <c:strRef>
              <c:f>Sheet1!$D$1</c:f>
              <c:strCache>
                <c:ptCount val="1"/>
                <c:pt idx="0">
                  <c:v>External benchmark - Months to Lease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Q3 2023</c:v>
                </c:pt>
                <c:pt idx="1">
                  <c:v>Q4 2023</c:v>
                </c:pt>
                <c:pt idx="2">
                  <c:v>Q1 2024</c:v>
                </c:pt>
                <c:pt idx="3">
                  <c:v>Q2 2024</c:v>
                </c:pt>
                <c:pt idx="4">
                  <c:v>Q3 2024</c:v>
                </c:pt>
                <c:pt idx="5">
                  <c:v>Q4 2024</c:v>
                </c:pt>
                <c:pt idx="6">
                  <c:v>Q1 2025</c:v>
                </c:pt>
                <c:pt idx="7">
                  <c:v>Q2 2025</c:v>
                </c:pt>
              </c:strCache>
            </c:strRef>
          </c:cat>
          <c:val>
            <c:numRef>
              <c:f>Sheet1!$D$2:$D$9</c:f>
              <c:numCache>
                <c:formatCode>General</c:formatCode>
                <c:ptCount val="8"/>
                <c:pt idx="0">
                  <c:v>3.9</c:v>
                </c:pt>
                <c:pt idx="1">
                  <c:v>4.3</c:v>
                </c:pt>
                <c:pt idx="2">
                  <c:v>4.4000000000000004</c:v>
                </c:pt>
                <c:pt idx="3">
                  <c:v>4.0999999999999996</c:v>
                </c:pt>
                <c:pt idx="4">
                  <c:v>4.5999999999999996</c:v>
                </c:pt>
                <c:pt idx="5">
                  <c:v>4.5999999999999996</c:v>
                </c:pt>
                <c:pt idx="6">
                  <c:v>5.4</c:v>
                </c:pt>
                <c:pt idx="7">
                  <c:v>4.9000000000000004</c:v>
                </c:pt>
              </c:numCache>
            </c:numRef>
          </c:val>
          <c:extLst>
            <c:ext xmlns:c16="http://schemas.microsoft.com/office/drawing/2014/chart" uri="{C3380CC4-5D6E-409C-BE32-E72D297353CC}">
              <c16:uniqueId val="{00000002-8EC9-5449-9A4E-0B997FA7C60D}"/>
            </c:ext>
          </c:extLst>
        </c:ser>
        <c:dLbls>
          <c:showLegendKey val="0"/>
          <c:showVal val="0"/>
          <c:showCatName val="0"/>
          <c:showSerName val="0"/>
          <c:showPercent val="0"/>
          <c:showBubbleSize val="0"/>
        </c:dLbls>
        <c:gapWidth val="219"/>
        <c:overlap val="-27"/>
        <c:axId val="329698240"/>
        <c:axId val="1167771200"/>
      </c:barChart>
      <c:catAx>
        <c:axId val="32969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771200"/>
        <c:crosses val="autoZero"/>
        <c:auto val="1"/>
        <c:lblAlgn val="ctr"/>
        <c:lblOffset val="100"/>
        <c:noMultiLvlLbl val="0"/>
      </c:catAx>
      <c:valAx>
        <c:axId val="1167771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9698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 (Over Prior Lease)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Q2-2025</c:v>
                </c:pt>
              </c:strCache>
            </c:strRef>
          </c:cat>
          <c:val>
            <c:numRef>
              <c:f>Sheet1!$B$2:$B$4</c:f>
              <c:numCache>
                <c:formatCode>0%</c:formatCode>
                <c:ptCount val="3"/>
                <c:pt idx="0">
                  <c:v>0.40839999999999999</c:v>
                </c:pt>
                <c:pt idx="1">
                  <c:v>0.433</c:v>
                </c:pt>
                <c:pt idx="2">
                  <c:v>0.22500000000000001</c:v>
                </c:pt>
              </c:numCache>
            </c:numRef>
          </c:val>
          <c:extLst>
            <c:ext xmlns:c16="http://schemas.microsoft.com/office/drawing/2014/chart" uri="{C3380CC4-5D6E-409C-BE32-E72D297353CC}">
              <c16:uniqueId val="{00000000-3D27-4CD9-AEDD-34EF213F9ACA}"/>
            </c:ext>
          </c:extLst>
        </c:ser>
        <c:ser>
          <c:idx val="1"/>
          <c:order val="1"/>
          <c:tx>
            <c:strRef>
              <c:f>Sheet1!$C$1</c:f>
              <c:strCache>
                <c:ptCount val="1"/>
                <c:pt idx="0">
                  <c:v>Portfolio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Q2-2025</c:v>
                </c:pt>
              </c:strCache>
            </c:strRef>
          </c:cat>
          <c:val>
            <c:numRef>
              <c:f>Sheet1!$C$2:$C$4</c:f>
              <c:numCache>
                <c:formatCode>0%</c:formatCode>
                <c:ptCount val="3"/>
                <c:pt idx="0">
                  <c:v>0.40329999999999999</c:v>
                </c:pt>
                <c:pt idx="1">
                  <c:v>0.377</c:v>
                </c:pt>
                <c:pt idx="2">
                  <c:v>0.28999999999999998</c:v>
                </c:pt>
              </c:numCache>
            </c:numRef>
          </c:val>
          <c:extLst>
            <c:ext xmlns:c16="http://schemas.microsoft.com/office/drawing/2014/chart" uri="{C3380CC4-5D6E-409C-BE32-E72D297353CC}">
              <c16:uniqueId val="{00000001-3D27-4CD9-AEDD-34EF213F9ACA}"/>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Renewal Rate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Q2-2025</c:v>
                </c:pt>
              </c:strCache>
            </c:strRef>
          </c:cat>
          <c:val>
            <c:numRef>
              <c:f>Sheet1!$B$2:$B$4</c:f>
              <c:numCache>
                <c:formatCode>0%</c:formatCode>
                <c:ptCount val="3"/>
                <c:pt idx="0">
                  <c:v>0.61</c:v>
                </c:pt>
                <c:pt idx="1">
                  <c:v>0.56999999999999995</c:v>
                </c:pt>
                <c:pt idx="2">
                  <c:v>0.83</c:v>
                </c:pt>
              </c:numCache>
            </c:numRef>
          </c:val>
          <c:extLst>
            <c:ext xmlns:c16="http://schemas.microsoft.com/office/drawing/2014/chart" uri="{C3380CC4-5D6E-409C-BE32-E72D297353CC}">
              <c16:uniqueId val="{00000000-D7C7-4A51-ABB3-FAE6316E7E96}"/>
            </c:ext>
          </c:extLst>
        </c:ser>
        <c:ser>
          <c:idx val="1"/>
          <c:order val="1"/>
          <c:tx>
            <c:strRef>
              <c:f>Sheet1!$C$1</c:f>
              <c:strCache>
                <c:ptCount val="1"/>
                <c:pt idx="0">
                  <c:v>Portfolio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Q2-2025</c:v>
                </c:pt>
              </c:strCache>
            </c:strRef>
          </c:cat>
          <c:val>
            <c:numRef>
              <c:f>Sheet1!$C$2:$C$4</c:f>
              <c:numCache>
                <c:formatCode>0%</c:formatCode>
                <c:ptCount val="3"/>
                <c:pt idx="0">
                  <c:v>0.56000000000000005</c:v>
                </c:pt>
                <c:pt idx="1">
                  <c:v>0.63</c:v>
                </c:pt>
                <c:pt idx="2">
                  <c:v>0.61</c:v>
                </c:pt>
              </c:numCache>
            </c:numRef>
          </c:val>
          <c:extLst>
            <c:ext xmlns:c16="http://schemas.microsoft.com/office/drawing/2014/chart" uri="{C3380CC4-5D6E-409C-BE32-E72D297353CC}">
              <c16:uniqueId val="{00000001-D7C7-4A51-ABB3-FAE6316E7E96}"/>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Escalation</a:t>
            </a:r>
            <a:r>
              <a:rPr lang="en-US" baseline="0"/>
              <a:t>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'Fund comparison'!$A$8</c:f>
              <c:strCache>
                <c:ptCount val="1"/>
                <c:pt idx="0">
                  <c:v>Fund 3</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comparison'!$B$5:$D$5</c:f>
              <c:strCache>
                <c:ptCount val="3"/>
                <c:pt idx="0">
                  <c:v>Since inception</c:v>
                </c:pt>
                <c:pt idx="1">
                  <c:v>1yr</c:v>
                </c:pt>
                <c:pt idx="2">
                  <c:v>25Q2</c:v>
                </c:pt>
              </c:strCache>
            </c:strRef>
          </c:cat>
          <c:val>
            <c:numRef>
              <c:f>'Fund comparison'!$B$8:$D$8</c:f>
              <c:numCache>
                <c:formatCode>General</c:formatCode>
                <c:ptCount val="3"/>
                <c:pt idx="0">
                  <c:v>3.95</c:v>
                </c:pt>
                <c:pt idx="1">
                  <c:v>4.45</c:v>
                </c:pt>
                <c:pt idx="2">
                  <c:v>5.51</c:v>
                </c:pt>
              </c:numCache>
            </c:numRef>
          </c:val>
          <c:extLst>
            <c:ext xmlns:c16="http://schemas.microsoft.com/office/drawing/2014/chart" uri="{C3380CC4-5D6E-409C-BE32-E72D297353CC}">
              <c16:uniqueId val="{00000000-D030-174E-9843-28575DEFF5DA}"/>
            </c:ext>
          </c:extLst>
        </c:ser>
        <c:ser>
          <c:idx val="3"/>
          <c:order val="1"/>
          <c:tx>
            <c:strRef>
              <c:f>'Fund comparison'!$A$9</c:f>
              <c:strCache>
                <c:ptCount val="1"/>
                <c:pt idx="0">
                  <c:v>Fund 3 BP</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comparison'!$B$5:$D$5</c:f>
              <c:strCache>
                <c:ptCount val="3"/>
                <c:pt idx="0">
                  <c:v>Since inception</c:v>
                </c:pt>
                <c:pt idx="1">
                  <c:v>1yr</c:v>
                </c:pt>
                <c:pt idx="2">
                  <c:v>25Q2</c:v>
                </c:pt>
              </c:strCache>
            </c:strRef>
          </c:cat>
          <c:val>
            <c:numRef>
              <c:f>'Fund comparison'!$B$9:$D$9</c:f>
              <c:numCache>
                <c:formatCode>General</c:formatCode>
                <c:ptCount val="3"/>
                <c:pt idx="0">
                  <c:v>3.22</c:v>
                </c:pt>
                <c:pt idx="1">
                  <c:v>3.19</c:v>
                </c:pt>
                <c:pt idx="2">
                  <c:v>3.12</c:v>
                </c:pt>
              </c:numCache>
            </c:numRef>
          </c:val>
          <c:extLst>
            <c:ext xmlns:c16="http://schemas.microsoft.com/office/drawing/2014/chart" uri="{C3380CC4-5D6E-409C-BE32-E72D297353CC}">
              <c16:uniqueId val="{00000001-D030-174E-9843-28575DEFF5DA}"/>
            </c:ext>
          </c:extLst>
        </c:ser>
        <c:ser>
          <c:idx val="4"/>
          <c:order val="2"/>
          <c:tx>
            <c:strRef>
              <c:f>'Fund comparison'!$A$10</c:f>
              <c:strCache>
                <c:ptCount val="1"/>
                <c:pt idx="0">
                  <c:v>External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comparison'!$B$5:$D$5</c:f>
              <c:strCache>
                <c:ptCount val="3"/>
                <c:pt idx="0">
                  <c:v>Since inception</c:v>
                </c:pt>
                <c:pt idx="1">
                  <c:v>1yr</c:v>
                </c:pt>
                <c:pt idx="2">
                  <c:v>25Q2</c:v>
                </c:pt>
              </c:strCache>
            </c:strRef>
          </c:cat>
          <c:val>
            <c:numRef>
              <c:f>'Fund comparison'!$B$10:$D$10</c:f>
              <c:numCache>
                <c:formatCode>0.00</c:formatCode>
                <c:ptCount val="3"/>
                <c:pt idx="0">
                  <c:v>3.6817707450828143</c:v>
                </c:pt>
                <c:pt idx="1">
                  <c:v>3.6602052902771414</c:v>
                </c:pt>
                <c:pt idx="2">
                  <c:v>3.5339158366000065</c:v>
                </c:pt>
              </c:numCache>
            </c:numRef>
          </c:val>
          <c:extLst>
            <c:ext xmlns:c16="http://schemas.microsoft.com/office/drawing/2014/chart" uri="{C3380CC4-5D6E-409C-BE32-E72D297353CC}">
              <c16:uniqueId val="{00000002-D030-174E-9843-28575DEFF5DA}"/>
            </c:ext>
          </c:extLst>
        </c:ser>
        <c:dLbls>
          <c:showLegendKey val="0"/>
          <c:showVal val="0"/>
          <c:showCatName val="0"/>
          <c:showSerName val="0"/>
          <c:showPercent val="0"/>
          <c:showBubbleSize val="0"/>
        </c:dLbls>
        <c:gapWidth val="219"/>
        <c:overlap val="-27"/>
        <c:axId val="1726160832"/>
        <c:axId val="1726162544"/>
      </c:barChart>
      <c:catAx>
        <c:axId val="1726160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6162544"/>
        <c:crosses val="autoZero"/>
        <c:auto val="1"/>
        <c:lblAlgn val="ctr"/>
        <c:lblOffset val="100"/>
        <c:noMultiLvlLbl val="0"/>
      </c:catAx>
      <c:valAx>
        <c:axId val="1726162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6160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over BP and FM</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Fund 3 : FM</c:v>
                </c:pt>
              </c:strCache>
            </c:strRef>
          </c:tx>
          <c:spPr>
            <a:ln w="28575" cap="rnd">
              <a:solidFill>
                <a:schemeClr val="accent1"/>
              </a:solidFill>
              <a:round/>
            </a:ln>
            <a:effectLst/>
          </c:spPr>
          <c:marker>
            <c:symbol val="none"/>
          </c:marker>
          <c:cat>
            <c:strRef>
              <c:f>Sheet1!$A$2:$A$12</c:f>
              <c:strCache>
                <c:ptCount val="9"/>
                <c:pt idx="0">
                  <c:v>Q2 2023</c:v>
                </c:pt>
                <c:pt idx="1">
                  <c:v>Q3 2023</c:v>
                </c:pt>
                <c:pt idx="2">
                  <c:v>Q4 2023</c:v>
                </c:pt>
                <c:pt idx="3">
                  <c:v>Q1 2024</c:v>
                </c:pt>
                <c:pt idx="4">
                  <c:v>Q2 2024</c:v>
                </c:pt>
                <c:pt idx="5">
                  <c:v>Q3 2024</c:v>
                </c:pt>
                <c:pt idx="6">
                  <c:v>Q4 2024</c:v>
                </c:pt>
                <c:pt idx="7">
                  <c:v>Q1 2025</c:v>
                </c:pt>
                <c:pt idx="8">
                  <c:v>Q2 2025</c:v>
                </c:pt>
              </c:strCache>
            </c:strRef>
          </c:cat>
          <c:val>
            <c:numRef>
              <c:f>Sheet1!$B$2:$B$12</c:f>
              <c:numCache>
                <c:formatCode>0%</c:formatCode>
                <c:ptCount val="9"/>
                <c:pt idx="0">
                  <c:v>0.23039352932026769</c:v>
                </c:pt>
                <c:pt idx="1">
                  <c:v>5.5923303214599152E-2</c:v>
                </c:pt>
                <c:pt idx="2">
                  <c:v>8.6934324402344387E-2</c:v>
                </c:pt>
                <c:pt idx="3">
                  <c:v>3.5137796716898873E-2</c:v>
                </c:pt>
                <c:pt idx="4">
                  <c:v>5.4891782800092104E-2</c:v>
                </c:pt>
                <c:pt idx="5">
                  <c:v>0.12</c:v>
                </c:pt>
                <c:pt idx="6">
                  <c:v>-0.02</c:v>
                </c:pt>
                <c:pt idx="7">
                  <c:v>3.3670468422746617E-2</c:v>
                </c:pt>
                <c:pt idx="8">
                  <c:v>6.7199999999999996E-2</c:v>
                </c:pt>
              </c:numCache>
            </c:numRef>
          </c:val>
          <c:smooth val="0"/>
          <c:extLst>
            <c:ext xmlns:c16="http://schemas.microsoft.com/office/drawing/2014/chart" uri="{C3380CC4-5D6E-409C-BE32-E72D297353CC}">
              <c16:uniqueId val="{00000000-3013-4363-9810-DEBFD717845E}"/>
            </c:ext>
          </c:extLst>
        </c:ser>
        <c:ser>
          <c:idx val="1"/>
          <c:order val="1"/>
          <c:tx>
            <c:strRef>
              <c:f>Sheet1!$C$1</c:f>
              <c:strCache>
                <c:ptCount val="1"/>
                <c:pt idx="0">
                  <c:v>Fund 3 : BP</c:v>
                </c:pt>
              </c:strCache>
            </c:strRef>
          </c:tx>
          <c:spPr>
            <a:ln w="28575" cap="rnd">
              <a:solidFill>
                <a:schemeClr val="accent2"/>
              </a:solidFill>
              <a:round/>
            </a:ln>
            <a:effectLst/>
          </c:spPr>
          <c:marker>
            <c:symbol val="none"/>
          </c:marker>
          <c:cat>
            <c:strRef>
              <c:f>Sheet1!$A$2:$A$12</c:f>
              <c:strCache>
                <c:ptCount val="9"/>
                <c:pt idx="0">
                  <c:v>Q2 2023</c:v>
                </c:pt>
                <c:pt idx="1">
                  <c:v>Q3 2023</c:v>
                </c:pt>
                <c:pt idx="2">
                  <c:v>Q4 2023</c:v>
                </c:pt>
                <c:pt idx="3">
                  <c:v>Q1 2024</c:v>
                </c:pt>
                <c:pt idx="4">
                  <c:v>Q2 2024</c:v>
                </c:pt>
                <c:pt idx="5">
                  <c:v>Q3 2024</c:v>
                </c:pt>
                <c:pt idx="6">
                  <c:v>Q4 2024</c:v>
                </c:pt>
                <c:pt idx="7">
                  <c:v>Q1 2025</c:v>
                </c:pt>
                <c:pt idx="8">
                  <c:v>Q2 2025</c:v>
                </c:pt>
              </c:strCache>
            </c:strRef>
          </c:cat>
          <c:val>
            <c:numRef>
              <c:f>Sheet1!$C$2:$C$12</c:f>
              <c:numCache>
                <c:formatCode>0%</c:formatCode>
                <c:ptCount val="9"/>
                <c:pt idx="0">
                  <c:v>0.37565427926208339</c:v>
                </c:pt>
                <c:pt idx="1">
                  <c:v>0.19278112291480509</c:v>
                </c:pt>
                <c:pt idx="2">
                  <c:v>3.7793128380507302E-2</c:v>
                </c:pt>
                <c:pt idx="3">
                  <c:v>7.3708056858577287E-2</c:v>
                </c:pt>
                <c:pt idx="4">
                  <c:v>0.11867844672496441</c:v>
                </c:pt>
                <c:pt idx="5">
                  <c:v>-0.03</c:v>
                </c:pt>
                <c:pt idx="6">
                  <c:v>0.03</c:v>
                </c:pt>
                <c:pt idx="7">
                  <c:v>2.2107893896045283E-2</c:v>
                </c:pt>
                <c:pt idx="8">
                  <c:v>-1.4E-3</c:v>
                </c:pt>
              </c:numCache>
            </c:numRef>
          </c:val>
          <c:smooth val="0"/>
          <c:extLst>
            <c:ext xmlns:c16="http://schemas.microsoft.com/office/drawing/2014/chart" uri="{C3380CC4-5D6E-409C-BE32-E72D297353CC}">
              <c16:uniqueId val="{00000001-3013-4363-9810-DEBFD717845E}"/>
            </c:ext>
          </c:extLst>
        </c:ser>
        <c:dLbls>
          <c:showLegendKey val="0"/>
          <c:showVal val="0"/>
          <c:showCatName val="0"/>
          <c:showSerName val="0"/>
          <c:showPercent val="0"/>
          <c:showBubbleSize val="0"/>
        </c:dLbls>
        <c:smooth val="0"/>
        <c:axId val="17563376"/>
        <c:axId val="17564816"/>
      </c:lineChart>
      <c:catAx>
        <c:axId val="1756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64816"/>
        <c:crosses val="autoZero"/>
        <c:auto val="1"/>
        <c:lblAlgn val="ctr"/>
        <c:lblOffset val="100"/>
        <c:noMultiLvlLbl val="0"/>
      </c:catAx>
      <c:valAx>
        <c:axId val="17564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337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over Prior</a:t>
            </a:r>
            <a:r>
              <a:rPr lang="en-US" sz="1400" baseline="0"/>
              <a:t> Lease</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Portfolio</c:v>
                </c:pt>
              </c:strCache>
            </c:strRef>
          </c:tx>
          <c:spPr>
            <a:ln w="28575" cap="rnd">
              <a:solidFill>
                <a:schemeClr val="accent1"/>
              </a:solidFill>
              <a:round/>
            </a:ln>
            <a:effectLst/>
          </c:spPr>
          <c:marker>
            <c:symbol val="none"/>
          </c:marker>
          <c:cat>
            <c:strRef>
              <c:f>Sheet1!$A$2:$A$14</c:f>
              <c:strCache>
                <c:ptCount val="9"/>
                <c:pt idx="0">
                  <c:v>Q2 2023</c:v>
                </c:pt>
                <c:pt idx="1">
                  <c:v>Q3 2023</c:v>
                </c:pt>
                <c:pt idx="2">
                  <c:v>Q4 2023</c:v>
                </c:pt>
                <c:pt idx="3">
                  <c:v>Q1 2024</c:v>
                </c:pt>
                <c:pt idx="4">
                  <c:v>Q2 2024</c:v>
                </c:pt>
                <c:pt idx="5">
                  <c:v>Q3 2024</c:v>
                </c:pt>
                <c:pt idx="6">
                  <c:v>Q4 2024</c:v>
                </c:pt>
                <c:pt idx="7">
                  <c:v>Q1 2025</c:v>
                </c:pt>
                <c:pt idx="8">
                  <c:v>Q2 2025</c:v>
                </c:pt>
              </c:strCache>
            </c:strRef>
          </c:cat>
          <c:val>
            <c:numRef>
              <c:f>Sheet1!$B$2:$B$14</c:f>
              <c:numCache>
                <c:formatCode>0%</c:formatCode>
                <c:ptCount val="9"/>
                <c:pt idx="0">
                  <c:v>0.39119573300902322</c:v>
                </c:pt>
                <c:pt idx="1">
                  <c:v>0.2889699413298048</c:v>
                </c:pt>
                <c:pt idx="2">
                  <c:v>0.24405613489904243</c:v>
                </c:pt>
                <c:pt idx="3">
                  <c:v>0.24405293727379895</c:v>
                </c:pt>
                <c:pt idx="4">
                  <c:v>0.41975217180122071</c:v>
                </c:pt>
                <c:pt idx="5">
                  <c:v>0.34</c:v>
                </c:pt>
                <c:pt idx="6">
                  <c:v>0.41</c:v>
                </c:pt>
                <c:pt idx="7">
                  <c:v>0.20864394451571688</c:v>
                </c:pt>
                <c:pt idx="8">
                  <c:v>0.28999999999999998</c:v>
                </c:pt>
              </c:numCache>
            </c:numRef>
          </c:val>
          <c:smooth val="0"/>
          <c:extLst>
            <c:ext xmlns:c16="http://schemas.microsoft.com/office/drawing/2014/chart" uri="{C3380CC4-5D6E-409C-BE32-E72D297353CC}">
              <c16:uniqueId val="{00000000-B10F-4932-B8AA-7970618213E5}"/>
            </c:ext>
          </c:extLst>
        </c:ser>
        <c:ser>
          <c:idx val="1"/>
          <c:order val="1"/>
          <c:tx>
            <c:strRef>
              <c:f>Sheet1!$C$1</c:f>
              <c:strCache>
                <c:ptCount val="1"/>
                <c:pt idx="0">
                  <c:v>Fund 3</c:v>
                </c:pt>
              </c:strCache>
            </c:strRef>
          </c:tx>
          <c:spPr>
            <a:ln w="28575" cap="rnd">
              <a:solidFill>
                <a:schemeClr val="accent2"/>
              </a:solidFill>
              <a:round/>
            </a:ln>
            <a:effectLst/>
          </c:spPr>
          <c:marker>
            <c:symbol val="none"/>
          </c:marker>
          <c:cat>
            <c:strRef>
              <c:f>Sheet1!$A$2:$A$14</c:f>
              <c:strCache>
                <c:ptCount val="9"/>
                <c:pt idx="0">
                  <c:v>Q2 2023</c:v>
                </c:pt>
                <c:pt idx="1">
                  <c:v>Q3 2023</c:v>
                </c:pt>
                <c:pt idx="2">
                  <c:v>Q4 2023</c:v>
                </c:pt>
                <c:pt idx="3">
                  <c:v>Q1 2024</c:v>
                </c:pt>
                <c:pt idx="4">
                  <c:v>Q2 2024</c:v>
                </c:pt>
                <c:pt idx="5">
                  <c:v>Q3 2024</c:v>
                </c:pt>
                <c:pt idx="6">
                  <c:v>Q4 2024</c:v>
                </c:pt>
                <c:pt idx="7">
                  <c:v>Q1 2025</c:v>
                </c:pt>
                <c:pt idx="8">
                  <c:v>Q2 2025</c:v>
                </c:pt>
              </c:strCache>
            </c:strRef>
          </c:cat>
          <c:val>
            <c:numRef>
              <c:f>Sheet1!$C$2:$C$14</c:f>
              <c:numCache>
                <c:formatCode>0%</c:formatCode>
                <c:ptCount val="9"/>
                <c:pt idx="0">
                  <c:v>0.42238544337722916</c:v>
                </c:pt>
                <c:pt idx="1">
                  <c:v>0.68133364268466634</c:v>
                </c:pt>
                <c:pt idx="2">
                  <c:v>0.14915728784893179</c:v>
                </c:pt>
                <c:pt idx="3">
                  <c:v>0.30065939791314089</c:v>
                </c:pt>
                <c:pt idx="4">
                  <c:v>0.46778731722397571</c:v>
                </c:pt>
                <c:pt idx="5">
                  <c:v>0.51</c:v>
                </c:pt>
                <c:pt idx="6">
                  <c:v>0.44</c:v>
                </c:pt>
                <c:pt idx="7">
                  <c:v>0.67007313835952731</c:v>
                </c:pt>
                <c:pt idx="8">
                  <c:v>0.23280000000000001</c:v>
                </c:pt>
              </c:numCache>
            </c:numRef>
          </c:val>
          <c:smooth val="0"/>
          <c:extLst>
            <c:ext xmlns:c16="http://schemas.microsoft.com/office/drawing/2014/chart" uri="{C3380CC4-5D6E-409C-BE32-E72D297353CC}">
              <c16:uniqueId val="{00000001-B10F-4932-B8AA-7970618213E5}"/>
            </c:ext>
          </c:extLst>
        </c:ser>
        <c:dLbls>
          <c:showLegendKey val="0"/>
          <c:showVal val="0"/>
          <c:showCatName val="0"/>
          <c:showSerName val="0"/>
          <c:showPercent val="0"/>
          <c:showBubbleSize val="0"/>
        </c:dLbls>
        <c:smooth val="0"/>
        <c:axId val="17563376"/>
        <c:axId val="17564816"/>
      </c:lineChart>
      <c:catAx>
        <c:axId val="1756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64816"/>
        <c:crosses val="autoZero"/>
        <c:auto val="1"/>
        <c:lblAlgn val="ctr"/>
        <c:lblOffset val="100"/>
        <c:noMultiLvlLbl val="0"/>
      </c:catAx>
      <c:valAx>
        <c:axId val="17564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337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Months to lease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'Months To Lease'!$A$30:$A$43</c:f>
              <c:strCache>
                <c:ptCount val="14"/>
                <c:pt idx="0">
                  <c:v>2022 Q1</c:v>
                </c:pt>
                <c:pt idx="1">
                  <c:v>2022 Q2</c:v>
                </c:pt>
                <c:pt idx="2">
                  <c:v>2022 Q3</c:v>
                </c:pt>
                <c:pt idx="3">
                  <c:v>2022 Q4</c:v>
                </c:pt>
                <c:pt idx="4">
                  <c:v>2023 Q1</c:v>
                </c:pt>
                <c:pt idx="5">
                  <c:v>2023 Q2</c:v>
                </c:pt>
                <c:pt idx="6">
                  <c:v>2023 Q3</c:v>
                </c:pt>
                <c:pt idx="7">
                  <c:v>2023 Q4</c:v>
                </c:pt>
                <c:pt idx="8">
                  <c:v>2024 Q1</c:v>
                </c:pt>
                <c:pt idx="9">
                  <c:v>2024 Q2</c:v>
                </c:pt>
                <c:pt idx="10">
                  <c:v>2024 Q3</c:v>
                </c:pt>
                <c:pt idx="11">
                  <c:v>2024 Q4</c:v>
                </c:pt>
                <c:pt idx="12">
                  <c:v>2025 Q1</c:v>
                </c:pt>
                <c:pt idx="13">
                  <c:v>2025 Q2</c:v>
                </c:pt>
              </c:strCache>
            </c:strRef>
          </c:cat>
          <c:val>
            <c:numRef>
              <c:f>'Months To Lease'!$B$30:$B$43</c:f>
              <c:numCache>
                <c:formatCode>##,###,###,##0.0_);[Red]\(##,###,###,##0.0\)</c:formatCode>
                <c:ptCount val="14"/>
                <c:pt idx="0">
                  <c:v>4.0999999999999996</c:v>
                </c:pt>
                <c:pt idx="1">
                  <c:v>3.3</c:v>
                </c:pt>
                <c:pt idx="2">
                  <c:v>3.3</c:v>
                </c:pt>
                <c:pt idx="3">
                  <c:v>3.5</c:v>
                </c:pt>
                <c:pt idx="4">
                  <c:v>3.9</c:v>
                </c:pt>
                <c:pt idx="5">
                  <c:v>3.6</c:v>
                </c:pt>
                <c:pt idx="6">
                  <c:v>3.9</c:v>
                </c:pt>
                <c:pt idx="7">
                  <c:v>4.3</c:v>
                </c:pt>
                <c:pt idx="8">
                  <c:v>4.4000000000000004</c:v>
                </c:pt>
                <c:pt idx="9">
                  <c:v>4.0999999999999996</c:v>
                </c:pt>
                <c:pt idx="10">
                  <c:v>4.5999999999999996</c:v>
                </c:pt>
                <c:pt idx="11">
                  <c:v>4.5999999999999996</c:v>
                </c:pt>
                <c:pt idx="12">
                  <c:v>5.4</c:v>
                </c:pt>
                <c:pt idx="13">
                  <c:v>4.9000000000000004</c:v>
                </c:pt>
              </c:numCache>
            </c:numRef>
          </c:val>
          <c:smooth val="0"/>
          <c:extLst>
            <c:ext xmlns:c16="http://schemas.microsoft.com/office/drawing/2014/chart" uri="{C3380CC4-5D6E-409C-BE32-E72D297353CC}">
              <c16:uniqueId val="{00000000-E8CC-6E4B-B5D0-790B0B815E02}"/>
            </c:ext>
          </c:extLst>
        </c:ser>
        <c:dLbls>
          <c:showLegendKey val="0"/>
          <c:showVal val="0"/>
          <c:showCatName val="0"/>
          <c:showSerName val="0"/>
          <c:showPercent val="0"/>
          <c:showBubbleSize val="0"/>
        </c:dLbls>
        <c:smooth val="0"/>
        <c:axId val="1550112416"/>
        <c:axId val="1550401568"/>
      </c:lineChart>
      <c:catAx>
        <c:axId val="1550112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0401568"/>
        <c:crosses val="autoZero"/>
        <c:auto val="1"/>
        <c:lblAlgn val="ctr"/>
        <c:lblOffset val="100"/>
        <c:noMultiLvlLbl val="0"/>
      </c:catAx>
      <c:valAx>
        <c:axId val="1550401568"/>
        <c:scaling>
          <c:orientation val="minMax"/>
        </c:scaling>
        <c:delete val="0"/>
        <c:axPos val="l"/>
        <c:majorGridlines>
          <c:spPr>
            <a:ln w="9525" cap="flat" cmpd="sng" algn="ctr">
              <a:solidFill>
                <a:schemeClr val="tx1">
                  <a:lumMod val="15000"/>
                  <a:lumOff val="85000"/>
                </a:schemeClr>
              </a:solidFill>
              <a:round/>
            </a:ln>
            <a:effectLst/>
          </c:spPr>
        </c:majorGridlines>
        <c:numFmt formatCode="##,###,###,##0.0_);[Red]\(##,###,###,##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011241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0A70B8"/>
              </a:solidFill>
              <a:ln w="19050">
                <a:solidFill>
                  <a:schemeClr val="lt1"/>
                </a:solidFill>
              </a:ln>
              <a:effectLst/>
            </c:spPr>
            <c:extLst>
              <c:ext xmlns:c16="http://schemas.microsoft.com/office/drawing/2014/chart" uri="{C3380CC4-5D6E-409C-BE32-E72D297353CC}">
                <c16:uniqueId val="{00000001-0066-4353-A6B6-670348E5C57B}"/>
              </c:ext>
            </c:extLst>
          </c:dPt>
          <c:dPt>
            <c:idx val="1"/>
            <c:bubble3D val="0"/>
            <c:spPr>
              <a:solidFill>
                <a:srgbClr val="0A70B8"/>
              </a:solidFill>
              <a:ln w="19050">
                <a:solidFill>
                  <a:schemeClr val="lt1"/>
                </a:solidFill>
              </a:ln>
              <a:effectLst/>
            </c:spPr>
            <c:extLst>
              <c:ext xmlns:c16="http://schemas.microsoft.com/office/drawing/2014/chart" uri="{C3380CC4-5D6E-409C-BE32-E72D297353CC}">
                <c16:uniqueId val="{00000003-0066-4353-A6B6-670348E5C57B}"/>
              </c:ext>
            </c:extLst>
          </c:dPt>
          <c:dPt>
            <c:idx val="2"/>
            <c:bubble3D val="0"/>
            <c:spPr>
              <a:solidFill>
                <a:srgbClr val="0A70B8"/>
              </a:solidFill>
              <a:ln w="19050">
                <a:solidFill>
                  <a:schemeClr val="lt1"/>
                </a:solidFill>
              </a:ln>
              <a:effectLst/>
            </c:spPr>
            <c:extLst>
              <c:ext xmlns:c16="http://schemas.microsoft.com/office/drawing/2014/chart" uri="{C3380CC4-5D6E-409C-BE32-E72D297353CC}">
                <c16:uniqueId val="{00000005-0066-4353-A6B6-670348E5C57B}"/>
              </c:ext>
            </c:extLst>
          </c:dPt>
          <c:dPt>
            <c:idx val="3"/>
            <c:bubble3D val="0"/>
            <c:spPr>
              <a:solidFill>
                <a:srgbClr val="0A70B8"/>
              </a:solidFill>
              <a:ln w="19050">
                <a:solidFill>
                  <a:schemeClr val="lt1"/>
                </a:solidFill>
              </a:ln>
              <a:effectLst/>
            </c:spPr>
            <c:extLst>
              <c:ext xmlns:c16="http://schemas.microsoft.com/office/drawing/2014/chart" uri="{C3380CC4-5D6E-409C-BE32-E72D297353CC}">
                <c16:uniqueId val="{00000007-0066-4353-A6B6-670348E5C57B}"/>
              </c:ext>
            </c:extLst>
          </c:dPt>
          <c:dPt>
            <c:idx val="4"/>
            <c:bubble3D val="0"/>
            <c:spPr>
              <a:solidFill>
                <a:srgbClr val="FFAB21"/>
              </a:solidFill>
              <a:ln w="19050">
                <a:solidFill>
                  <a:schemeClr val="lt1"/>
                </a:solidFill>
              </a:ln>
              <a:effectLst/>
            </c:spPr>
            <c:extLst>
              <c:ext xmlns:c16="http://schemas.microsoft.com/office/drawing/2014/chart" uri="{C3380CC4-5D6E-409C-BE32-E72D297353CC}">
                <c16:uniqueId val="{00000009-0066-4353-A6B6-670348E5C57B}"/>
              </c:ext>
            </c:extLst>
          </c:dPt>
          <c:dPt>
            <c:idx val="5"/>
            <c:bubble3D val="0"/>
            <c:spPr>
              <a:solidFill>
                <a:srgbClr val="FFAB21"/>
              </a:solidFill>
              <a:ln w="19050">
                <a:solidFill>
                  <a:schemeClr val="lt1"/>
                </a:solidFill>
              </a:ln>
              <a:effectLst/>
            </c:spPr>
            <c:extLst>
              <c:ext xmlns:c16="http://schemas.microsoft.com/office/drawing/2014/chart" uri="{C3380CC4-5D6E-409C-BE32-E72D297353CC}">
                <c16:uniqueId val="{0000000B-0066-4353-A6B6-670348E5C57B}"/>
              </c:ext>
            </c:extLst>
          </c:dPt>
          <c:dPt>
            <c:idx val="6"/>
            <c:bubble3D val="0"/>
            <c:spPr>
              <a:solidFill>
                <a:srgbClr val="8CC63F"/>
              </a:solidFill>
              <a:ln w="19050">
                <a:solidFill>
                  <a:schemeClr val="lt1"/>
                </a:solidFill>
              </a:ln>
              <a:effectLst/>
            </c:spPr>
            <c:extLst>
              <c:ext xmlns:c16="http://schemas.microsoft.com/office/drawing/2014/chart" uri="{C3380CC4-5D6E-409C-BE32-E72D297353CC}">
                <c16:uniqueId val="{0000000D-0066-4353-A6B6-670348E5C57B}"/>
              </c:ext>
            </c:extLst>
          </c:dPt>
          <c:dPt>
            <c:idx val="7"/>
            <c:bubble3D val="0"/>
            <c:spPr>
              <a:solidFill>
                <a:srgbClr val="8CC63F"/>
              </a:solidFill>
              <a:ln w="19050">
                <a:solidFill>
                  <a:schemeClr val="lt1"/>
                </a:solidFill>
              </a:ln>
              <a:effectLst/>
            </c:spPr>
            <c:extLst>
              <c:ext xmlns:c16="http://schemas.microsoft.com/office/drawing/2014/chart" uri="{C3380CC4-5D6E-409C-BE32-E72D297353CC}">
                <c16:uniqueId val="{0000000F-0066-4353-A6B6-670348E5C57B}"/>
              </c:ext>
            </c:extLst>
          </c:dPt>
          <c:dPt>
            <c:idx val="8"/>
            <c:bubble3D val="0"/>
            <c:spPr>
              <a:solidFill>
                <a:srgbClr val="8CC63F"/>
              </a:solidFill>
              <a:ln w="19050">
                <a:solidFill>
                  <a:schemeClr val="lt1"/>
                </a:solidFill>
              </a:ln>
              <a:effectLst/>
            </c:spPr>
            <c:extLst>
              <c:ext xmlns:c16="http://schemas.microsoft.com/office/drawing/2014/chart" uri="{C3380CC4-5D6E-409C-BE32-E72D297353CC}">
                <c16:uniqueId val="{00000011-0066-4353-A6B6-670348E5C57B}"/>
              </c:ext>
            </c:extLst>
          </c:dPt>
          <c:dPt>
            <c:idx val="9"/>
            <c:bubble3D val="0"/>
            <c:spPr>
              <a:solidFill>
                <a:srgbClr val="33404F"/>
              </a:solidFill>
              <a:ln w="19050">
                <a:solidFill>
                  <a:schemeClr val="lt1"/>
                </a:solidFill>
              </a:ln>
              <a:effectLst/>
            </c:spPr>
            <c:extLst>
              <c:ext xmlns:c16="http://schemas.microsoft.com/office/drawing/2014/chart" uri="{C3380CC4-5D6E-409C-BE32-E72D297353CC}">
                <c16:uniqueId val="{00000013-0066-4353-A6B6-670348E5C57B}"/>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0066-4353-A6B6-670348E5C57B}"/>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0066-4353-A6B6-670348E5C57B}"/>
              </c:ext>
            </c:extLst>
          </c:dPt>
          <c:dPt>
            <c:idx val="12"/>
            <c:bubble3D val="0"/>
            <c:spPr>
              <a:solidFill>
                <a:srgbClr val="33404F"/>
              </a:solidFill>
              <a:ln w="19050">
                <a:solidFill>
                  <a:schemeClr val="lt1"/>
                </a:solidFill>
              </a:ln>
              <a:effectLst/>
            </c:spPr>
            <c:extLst>
              <c:ext xmlns:c16="http://schemas.microsoft.com/office/drawing/2014/chart" uri="{C3380CC4-5D6E-409C-BE32-E72D297353CC}">
                <c16:uniqueId val="{00000019-0066-4353-A6B6-670348E5C57B}"/>
              </c:ext>
            </c:extLst>
          </c:dPt>
          <c:dPt>
            <c:idx val="13"/>
            <c:bubble3D val="0"/>
            <c:spPr>
              <a:solidFill>
                <a:srgbClr val="ADB2B8"/>
              </a:solidFill>
              <a:ln w="19050">
                <a:solidFill>
                  <a:schemeClr val="lt1"/>
                </a:solidFill>
              </a:ln>
              <a:effectLst/>
            </c:spPr>
            <c:extLst>
              <c:ext xmlns:c16="http://schemas.microsoft.com/office/drawing/2014/chart" uri="{C3380CC4-5D6E-409C-BE32-E72D297353CC}">
                <c16:uniqueId val="{0000001B-0066-4353-A6B6-670348E5C57B}"/>
              </c:ext>
            </c:extLst>
          </c:dPt>
          <c:dPt>
            <c:idx val="14"/>
            <c:bubble3D val="0"/>
            <c:spPr>
              <a:solidFill>
                <a:srgbClr val="ADB2B8"/>
              </a:solidFill>
              <a:ln w="19050">
                <a:solidFill>
                  <a:schemeClr val="lt1"/>
                </a:solidFill>
              </a:ln>
              <a:effectLst/>
            </c:spPr>
            <c:extLst>
              <c:ext xmlns:c16="http://schemas.microsoft.com/office/drawing/2014/chart" uri="{C3380CC4-5D6E-409C-BE32-E72D297353CC}">
                <c16:uniqueId val="{0000001D-0066-4353-A6B6-670348E5C57B}"/>
              </c:ext>
            </c:extLst>
          </c:dPt>
          <c:dPt>
            <c:idx val="15"/>
            <c:bubble3D val="0"/>
            <c:spPr>
              <a:solidFill>
                <a:srgbClr val="ADB2B8"/>
              </a:solidFill>
              <a:ln w="19050">
                <a:solidFill>
                  <a:schemeClr val="lt1"/>
                </a:solidFill>
              </a:ln>
              <a:effectLst/>
            </c:spPr>
            <c:extLst>
              <c:ext xmlns:c16="http://schemas.microsoft.com/office/drawing/2014/chart" uri="{C3380CC4-5D6E-409C-BE32-E72D297353CC}">
                <c16:uniqueId val="{0000001F-0066-4353-A6B6-670348E5C57B}"/>
              </c:ext>
            </c:extLst>
          </c:dPt>
          <c:cat>
            <c:strRef>
              <c:f>'[Performance Table - Asset Level Q1 2025 v1.1.xlsx]Summary Fund III (2)'!$G$7:$G$22</c:f>
              <c:strCache>
                <c:ptCount val="16"/>
                <c:pt idx="0">
                  <c:v>Northern NJ/New York</c:v>
                </c:pt>
                <c:pt idx="1">
                  <c:v>Long Island</c:v>
                </c:pt>
                <c:pt idx="2">
                  <c:v>Miami</c:v>
                </c:pt>
                <c:pt idx="3">
                  <c:v>Los Angeles</c:v>
                </c:pt>
                <c:pt idx="4">
                  <c:v>Atlanta</c:v>
                </c:pt>
                <c:pt idx="5">
                  <c:v>Dallas</c:v>
                </c:pt>
                <c:pt idx="6">
                  <c:v>Philadelphia</c:v>
                </c:pt>
                <c:pt idx="7">
                  <c:v>Baltimore</c:v>
                </c:pt>
                <c:pt idx="8">
                  <c:v>Chicago</c:v>
                </c:pt>
                <c:pt idx="9">
                  <c:v>Charlotte, NC</c:v>
                </c:pt>
                <c:pt idx="10">
                  <c:v>San Antonio</c:v>
                </c:pt>
                <c:pt idx="11">
                  <c:v>Tampa</c:v>
                </c:pt>
                <c:pt idx="12">
                  <c:v>Jacksonville</c:v>
                </c:pt>
                <c:pt idx="13">
                  <c:v>Memphis</c:v>
                </c:pt>
                <c:pt idx="14">
                  <c:v>Cincinnati</c:v>
                </c:pt>
                <c:pt idx="15">
                  <c:v>Columbus</c:v>
                </c:pt>
              </c:strCache>
            </c:strRef>
          </c:cat>
          <c:val>
            <c:numRef>
              <c:f>'[Performance Table - Asset Level Q1 2025 v1.1.xlsx]Summary Fund III (2)'!$I$7:$I$22</c:f>
              <c:numCache>
                <c:formatCode>0.0%</c:formatCode>
                <c:ptCount val="16"/>
                <c:pt idx="0">
                  <c:v>0.2575374759855889</c:v>
                </c:pt>
                <c:pt idx="1">
                  <c:v>5.3534466220256177E-2</c:v>
                </c:pt>
                <c:pt idx="2">
                  <c:v>7.8745469661453238E-2</c:v>
                </c:pt>
                <c:pt idx="3">
                  <c:v>8.5239941386109179E-3</c:v>
                </c:pt>
                <c:pt idx="4">
                  <c:v>8.4679287314691681E-2</c:v>
                </c:pt>
                <c:pt idx="5">
                  <c:v>0.14760566374762726</c:v>
                </c:pt>
                <c:pt idx="6">
                  <c:v>4.0474658684535016E-2</c:v>
                </c:pt>
                <c:pt idx="7">
                  <c:v>3.9235581842330926E-2</c:v>
                </c:pt>
                <c:pt idx="8">
                  <c:v>7.4094641733706598E-2</c:v>
                </c:pt>
                <c:pt idx="9">
                  <c:v>6.1805152889140173E-2</c:v>
                </c:pt>
                <c:pt idx="10">
                  <c:v>0</c:v>
                </c:pt>
                <c:pt idx="11">
                  <c:v>0</c:v>
                </c:pt>
                <c:pt idx="12">
                  <c:v>5.5325550086590687E-2</c:v>
                </c:pt>
                <c:pt idx="13">
                  <c:v>6.4226718814336711E-2</c:v>
                </c:pt>
                <c:pt idx="14">
                  <c:v>1.2976125413013212E-2</c:v>
                </c:pt>
                <c:pt idx="15">
                  <c:v>2.1235213468118425E-2</c:v>
                </c:pt>
              </c:numCache>
            </c:numRef>
          </c:val>
          <c:extLst>
            <c:ext xmlns:c16="http://schemas.microsoft.com/office/drawing/2014/chart" uri="{C3380CC4-5D6E-409C-BE32-E72D297353CC}">
              <c16:uniqueId val="{00000020-0066-4353-A6B6-670348E5C57B}"/>
            </c:ext>
          </c:extLst>
        </c:ser>
        <c:dLbls>
          <c:showLegendKey val="0"/>
          <c:showVal val="0"/>
          <c:showCatName val="0"/>
          <c:showSerName val="0"/>
          <c:showPercent val="0"/>
          <c:showBubbleSize val="0"/>
          <c:showLeaderLines val="1"/>
        </c:dLbls>
        <c:firstSliceAng val="0"/>
        <c:holeSize val="4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Vacancy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CommercialDataGrid!$A$130:$A$144</c:f>
              <c:strCache>
                <c:ptCount val="15"/>
                <c:pt idx="0">
                  <c:v>2022 Q1</c:v>
                </c:pt>
                <c:pt idx="1">
                  <c:v>2022 Q2</c:v>
                </c:pt>
                <c:pt idx="2">
                  <c:v>2022 Q3</c:v>
                </c:pt>
                <c:pt idx="3">
                  <c:v>2022 Q4</c:v>
                </c:pt>
                <c:pt idx="4">
                  <c:v>2023 Q1</c:v>
                </c:pt>
                <c:pt idx="5">
                  <c:v>2023 Q2</c:v>
                </c:pt>
                <c:pt idx="6">
                  <c:v>2023 Q3</c:v>
                </c:pt>
                <c:pt idx="7">
                  <c:v>2023 Q4</c:v>
                </c:pt>
                <c:pt idx="8">
                  <c:v>2024 Q1</c:v>
                </c:pt>
                <c:pt idx="9">
                  <c:v>2024 Q2</c:v>
                </c:pt>
                <c:pt idx="10">
                  <c:v>2024 Q3</c:v>
                </c:pt>
                <c:pt idx="11">
                  <c:v>2024 Q4</c:v>
                </c:pt>
                <c:pt idx="12">
                  <c:v>2025 Q1</c:v>
                </c:pt>
                <c:pt idx="13">
                  <c:v>2025 Q2</c:v>
                </c:pt>
                <c:pt idx="14">
                  <c:v>2025 Q3 QTD</c:v>
                </c:pt>
              </c:strCache>
            </c:strRef>
          </c:cat>
          <c:val>
            <c:numRef>
              <c:f>CommercialDataGrid!$G$130:$G$144</c:f>
              <c:numCache>
                <c:formatCode>#,##0.0%_);[Red]\-#,##0.0%</c:formatCode>
                <c:ptCount val="15"/>
                <c:pt idx="0">
                  <c:v>3.3000000000000002E-2</c:v>
                </c:pt>
                <c:pt idx="1">
                  <c:v>0.03</c:v>
                </c:pt>
                <c:pt idx="2">
                  <c:v>3.1E-2</c:v>
                </c:pt>
                <c:pt idx="3">
                  <c:v>3.1E-2</c:v>
                </c:pt>
                <c:pt idx="4">
                  <c:v>3.4000000000000002E-2</c:v>
                </c:pt>
                <c:pt idx="5">
                  <c:v>3.5999999999999997E-2</c:v>
                </c:pt>
                <c:pt idx="6">
                  <c:v>3.9E-2</c:v>
                </c:pt>
                <c:pt idx="7">
                  <c:v>4.2999999999999997E-2</c:v>
                </c:pt>
                <c:pt idx="8">
                  <c:v>4.7E-2</c:v>
                </c:pt>
                <c:pt idx="9">
                  <c:v>0.05</c:v>
                </c:pt>
                <c:pt idx="10">
                  <c:v>5.1999999999999998E-2</c:v>
                </c:pt>
                <c:pt idx="11">
                  <c:v>5.2999999999999999E-2</c:v>
                </c:pt>
                <c:pt idx="12">
                  <c:v>5.6000000000000001E-2</c:v>
                </c:pt>
                <c:pt idx="13">
                  <c:v>0.06</c:v>
                </c:pt>
                <c:pt idx="14">
                  <c:v>6.0999999999999999E-2</c:v>
                </c:pt>
              </c:numCache>
            </c:numRef>
          </c:val>
          <c:smooth val="0"/>
          <c:extLst>
            <c:ext xmlns:c16="http://schemas.microsoft.com/office/drawing/2014/chart" uri="{C3380CC4-5D6E-409C-BE32-E72D297353CC}">
              <c16:uniqueId val="{00000000-0126-9C4D-A32B-CEE39A00C136}"/>
            </c:ext>
          </c:extLst>
        </c:ser>
        <c:dLbls>
          <c:showLegendKey val="0"/>
          <c:showVal val="0"/>
          <c:showCatName val="0"/>
          <c:showSerName val="0"/>
          <c:showPercent val="0"/>
          <c:showBubbleSize val="0"/>
        </c:dLbls>
        <c:smooth val="0"/>
        <c:axId val="1531556528"/>
        <c:axId val="1531676064"/>
      </c:lineChart>
      <c:catAx>
        <c:axId val="1531556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1676064"/>
        <c:crosses val="autoZero"/>
        <c:auto val="1"/>
        <c:lblAlgn val="ctr"/>
        <c:lblOffset val="100"/>
        <c:noMultiLvlLbl val="0"/>
      </c:catAx>
      <c:valAx>
        <c:axId val="1531676064"/>
        <c:scaling>
          <c:orientation val="minMax"/>
        </c:scaling>
        <c:delete val="0"/>
        <c:axPos val="l"/>
        <c:majorGridlines>
          <c:spPr>
            <a:ln w="9525" cap="flat" cmpd="sng" algn="ctr">
              <a:solidFill>
                <a:schemeClr val="tx1">
                  <a:lumMod val="15000"/>
                  <a:lumOff val="85000"/>
                </a:schemeClr>
              </a:solidFill>
              <a:round/>
            </a:ln>
            <a:effectLst/>
          </c:spPr>
        </c:majorGridlines>
        <c:numFmt formatCode="#,##0.0%_);[Red]\-#,##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15565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Leased</a:t>
            </a:r>
            <a:r>
              <a:rPr lang="en-US" baseline="0"/>
              <a:t> SF (% of inventory)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CommercialDataGrid!$A$130:$A$143</c:f>
              <c:strCache>
                <c:ptCount val="14"/>
                <c:pt idx="0">
                  <c:v>2022 Q1</c:v>
                </c:pt>
                <c:pt idx="1">
                  <c:v>2022 Q2</c:v>
                </c:pt>
                <c:pt idx="2">
                  <c:v>2022 Q3</c:v>
                </c:pt>
                <c:pt idx="3">
                  <c:v>2022 Q4</c:v>
                </c:pt>
                <c:pt idx="4">
                  <c:v>2023 Q1</c:v>
                </c:pt>
                <c:pt idx="5">
                  <c:v>2023 Q2</c:v>
                </c:pt>
                <c:pt idx="6">
                  <c:v>2023 Q3</c:v>
                </c:pt>
                <c:pt idx="7">
                  <c:v>2023 Q4</c:v>
                </c:pt>
                <c:pt idx="8">
                  <c:v>2024 Q1</c:v>
                </c:pt>
                <c:pt idx="9">
                  <c:v>2024 Q2</c:v>
                </c:pt>
                <c:pt idx="10">
                  <c:v>2024 Q3</c:v>
                </c:pt>
                <c:pt idx="11">
                  <c:v>2024 Q4</c:v>
                </c:pt>
                <c:pt idx="12">
                  <c:v>2025 Q1</c:v>
                </c:pt>
                <c:pt idx="13">
                  <c:v>2025 Q2</c:v>
                </c:pt>
              </c:strCache>
            </c:strRef>
          </c:cat>
          <c:val>
            <c:numRef>
              <c:f>CommercialDataGrid!$AK$130:$AK$143</c:f>
              <c:numCache>
                <c:formatCode>0.00%</c:formatCode>
                <c:ptCount val="14"/>
                <c:pt idx="0">
                  <c:v>1.3992784837424449E-2</c:v>
                </c:pt>
                <c:pt idx="1">
                  <c:v>1.2398734612616912E-2</c:v>
                </c:pt>
                <c:pt idx="2">
                  <c:v>1.2468795215370837E-2</c:v>
                </c:pt>
                <c:pt idx="3">
                  <c:v>1.071818432936413E-2</c:v>
                </c:pt>
                <c:pt idx="4">
                  <c:v>1.1919174562194419E-2</c:v>
                </c:pt>
                <c:pt idx="5">
                  <c:v>1.1337153389223632E-2</c:v>
                </c:pt>
                <c:pt idx="6">
                  <c:v>1.0838559116757018E-2</c:v>
                </c:pt>
                <c:pt idx="7">
                  <c:v>1.1078983656321113E-2</c:v>
                </c:pt>
                <c:pt idx="8">
                  <c:v>1.1417781714083098E-2</c:v>
                </c:pt>
                <c:pt idx="9">
                  <c:v>1.116632525766839E-2</c:v>
                </c:pt>
                <c:pt idx="10">
                  <c:v>1.0453841328441746E-2</c:v>
                </c:pt>
                <c:pt idx="11">
                  <c:v>9.83733827828049E-3</c:v>
                </c:pt>
                <c:pt idx="12">
                  <c:v>1.0153517489968646E-2</c:v>
                </c:pt>
                <c:pt idx="13">
                  <c:v>1.0432052262147532E-2</c:v>
                </c:pt>
              </c:numCache>
            </c:numRef>
          </c:val>
          <c:smooth val="0"/>
          <c:extLst>
            <c:ext xmlns:c16="http://schemas.microsoft.com/office/drawing/2014/chart" uri="{C3380CC4-5D6E-409C-BE32-E72D297353CC}">
              <c16:uniqueId val="{00000000-F862-7A4E-81AF-89CA797CC2EB}"/>
            </c:ext>
          </c:extLst>
        </c:ser>
        <c:dLbls>
          <c:showLegendKey val="0"/>
          <c:showVal val="0"/>
          <c:showCatName val="0"/>
          <c:showSerName val="0"/>
          <c:showPercent val="0"/>
          <c:showBubbleSize val="0"/>
        </c:dLbls>
        <c:smooth val="0"/>
        <c:axId val="1581688223"/>
        <c:axId val="1581624799"/>
      </c:lineChart>
      <c:catAx>
        <c:axId val="1581688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1624799"/>
        <c:crosses val="autoZero"/>
        <c:auto val="1"/>
        <c:lblAlgn val="ctr"/>
        <c:lblOffset val="100"/>
        <c:noMultiLvlLbl val="0"/>
      </c:catAx>
      <c:valAx>
        <c:axId val="1581624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168822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Net absorption (% of inventory)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'[FPR data.xlsx]CommercialDataGrid'!$A$130:$A$143</c:f>
              <c:strCache>
                <c:ptCount val="14"/>
                <c:pt idx="0">
                  <c:v>2022 Q1</c:v>
                </c:pt>
                <c:pt idx="1">
                  <c:v>2022 Q2</c:v>
                </c:pt>
                <c:pt idx="2">
                  <c:v>2022 Q3</c:v>
                </c:pt>
                <c:pt idx="3">
                  <c:v>2022 Q4</c:v>
                </c:pt>
                <c:pt idx="4">
                  <c:v>2023 Q1</c:v>
                </c:pt>
                <c:pt idx="5">
                  <c:v>2023 Q2</c:v>
                </c:pt>
                <c:pt idx="6">
                  <c:v>2023 Q3</c:v>
                </c:pt>
                <c:pt idx="7">
                  <c:v>2023 Q4</c:v>
                </c:pt>
                <c:pt idx="8">
                  <c:v>2024 Q1</c:v>
                </c:pt>
                <c:pt idx="9">
                  <c:v>2024 Q2</c:v>
                </c:pt>
                <c:pt idx="10">
                  <c:v>2024 Q3</c:v>
                </c:pt>
                <c:pt idx="11">
                  <c:v>2024 Q4</c:v>
                </c:pt>
                <c:pt idx="12">
                  <c:v>2025 Q1</c:v>
                </c:pt>
                <c:pt idx="13">
                  <c:v>2025 Q2</c:v>
                </c:pt>
              </c:strCache>
            </c:strRef>
          </c:cat>
          <c:val>
            <c:numRef>
              <c:f>'[FPR data.xlsx]CommercialDataGrid'!$Z$130:$Z$143</c:f>
              <c:numCache>
                <c:formatCode>0.00%</c:formatCode>
                <c:ptCount val="14"/>
                <c:pt idx="0">
                  <c:v>2.7847985889865568E-3</c:v>
                </c:pt>
                <c:pt idx="1">
                  <c:v>3.8672393980622825E-3</c:v>
                </c:pt>
                <c:pt idx="2">
                  <c:v>1.9850208625220929E-3</c:v>
                </c:pt>
                <c:pt idx="3">
                  <c:v>2.2066664178594137E-3</c:v>
                </c:pt>
                <c:pt idx="4">
                  <c:v>-1.0956674703524649E-3</c:v>
                </c:pt>
                <c:pt idx="5">
                  <c:v>-3.0063230854258623E-4</c:v>
                </c:pt>
                <c:pt idx="6">
                  <c:v>-1.0367913947455509E-3</c:v>
                </c:pt>
                <c:pt idx="7">
                  <c:v>-3.6487013389878718E-4</c:v>
                </c:pt>
                <c:pt idx="8">
                  <c:v>-1.4643209086596153E-3</c:v>
                </c:pt>
                <c:pt idx="9">
                  <c:v>-3.9668023785149855E-5</c:v>
                </c:pt>
                <c:pt idx="10">
                  <c:v>-1.2964306790788928E-4</c:v>
                </c:pt>
                <c:pt idx="11">
                  <c:v>4.3057056809042731E-4</c:v>
                </c:pt>
                <c:pt idx="12">
                  <c:v>-1.1301417393904587E-3</c:v>
                </c:pt>
                <c:pt idx="13">
                  <c:v>-1.8204528927233557E-3</c:v>
                </c:pt>
              </c:numCache>
            </c:numRef>
          </c:val>
          <c:smooth val="0"/>
          <c:extLst>
            <c:ext xmlns:c16="http://schemas.microsoft.com/office/drawing/2014/chart" uri="{C3380CC4-5D6E-409C-BE32-E72D297353CC}">
              <c16:uniqueId val="{00000000-34C4-F249-874F-61CBAEE257F8}"/>
            </c:ext>
          </c:extLst>
        </c:ser>
        <c:dLbls>
          <c:showLegendKey val="0"/>
          <c:showVal val="0"/>
          <c:showCatName val="0"/>
          <c:showSerName val="0"/>
          <c:showPercent val="0"/>
          <c:showBubbleSize val="0"/>
        </c:dLbls>
        <c:smooth val="0"/>
        <c:axId val="1625089311"/>
        <c:axId val="1630126080"/>
      </c:lineChart>
      <c:catAx>
        <c:axId val="1625089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0126080"/>
        <c:crosses val="autoZero"/>
        <c:auto val="1"/>
        <c:lblAlgn val="ctr"/>
        <c:lblOffset val="100"/>
        <c:noMultiLvlLbl val="0"/>
      </c:catAx>
      <c:valAx>
        <c:axId val="163012608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508931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Lease escalations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Table!$AD$51:$AQ$51</c:f>
              <c:strCache>
                <c:ptCount val="14"/>
                <c:pt idx="0">
                  <c:v>2022Q1</c:v>
                </c:pt>
                <c:pt idx="1">
                  <c:v>2022Q2</c:v>
                </c:pt>
                <c:pt idx="2">
                  <c:v>2022Q3</c:v>
                </c:pt>
                <c:pt idx="3">
                  <c:v>2022Q4</c:v>
                </c:pt>
                <c:pt idx="4">
                  <c:v>2023Q1</c:v>
                </c:pt>
                <c:pt idx="5">
                  <c:v>2023Q2</c:v>
                </c:pt>
                <c:pt idx="6">
                  <c:v>2023Q3</c:v>
                </c:pt>
                <c:pt idx="7">
                  <c:v>2023Q4</c:v>
                </c:pt>
                <c:pt idx="8">
                  <c:v>2024Q1</c:v>
                </c:pt>
                <c:pt idx="9">
                  <c:v>2024Q2</c:v>
                </c:pt>
                <c:pt idx="10">
                  <c:v>2024Q3</c:v>
                </c:pt>
                <c:pt idx="11">
                  <c:v>2024Q4</c:v>
                </c:pt>
                <c:pt idx="12">
                  <c:v>2025Q1</c:v>
                </c:pt>
                <c:pt idx="13">
                  <c:v>2025Q2</c:v>
                </c:pt>
              </c:strCache>
            </c:strRef>
          </c:cat>
          <c:val>
            <c:numRef>
              <c:f>Table!$AD$50:$AQ$50</c:f>
              <c:numCache>
                <c:formatCode>General</c:formatCode>
                <c:ptCount val="14"/>
                <c:pt idx="0">
                  <c:v>3.3608857546515423</c:v>
                </c:pt>
                <c:pt idx="1">
                  <c:v>3.484121888349641</c:v>
                </c:pt>
                <c:pt idx="2">
                  <c:v>3.6305898533118852</c:v>
                </c:pt>
                <c:pt idx="3">
                  <c:v>3.7711709348962899</c:v>
                </c:pt>
                <c:pt idx="4">
                  <c:v>3.7634571114434654</c:v>
                </c:pt>
                <c:pt idx="5">
                  <c:v>3.7892590643310102</c:v>
                </c:pt>
                <c:pt idx="6">
                  <c:v>3.7576244664624392</c:v>
                </c:pt>
                <c:pt idx="7">
                  <c:v>3.7968580598059174</c:v>
                </c:pt>
                <c:pt idx="8">
                  <c:v>3.7635923258508974</c:v>
                </c:pt>
                <c:pt idx="9">
                  <c:v>3.7864098109477413</c:v>
                </c:pt>
                <c:pt idx="10">
                  <c:v>3.722271830322736</c:v>
                </c:pt>
                <c:pt idx="11">
                  <c:v>3.7274798498470854</c:v>
                </c:pt>
                <c:pt idx="12">
                  <c:v>3.6571536443387385</c:v>
                </c:pt>
                <c:pt idx="13">
                  <c:v>3.5339158366000065</c:v>
                </c:pt>
              </c:numCache>
            </c:numRef>
          </c:val>
          <c:smooth val="0"/>
          <c:extLst>
            <c:ext xmlns:c16="http://schemas.microsoft.com/office/drawing/2014/chart" uri="{C3380CC4-5D6E-409C-BE32-E72D297353CC}">
              <c16:uniqueId val="{00000000-E031-2941-A535-29DCEA69A265}"/>
            </c:ext>
          </c:extLst>
        </c:ser>
        <c:dLbls>
          <c:showLegendKey val="0"/>
          <c:showVal val="0"/>
          <c:showCatName val="0"/>
          <c:showSerName val="0"/>
          <c:showPercent val="0"/>
          <c:showBubbleSize val="0"/>
        </c:dLbls>
        <c:smooth val="0"/>
        <c:axId val="992119040"/>
        <c:axId val="1629660912"/>
      </c:lineChart>
      <c:catAx>
        <c:axId val="992119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9660912"/>
        <c:crosses val="autoZero"/>
        <c:auto val="1"/>
        <c:lblAlgn val="ctr"/>
        <c:lblOffset val="100"/>
        <c:noMultiLvlLbl val="0"/>
      </c:catAx>
      <c:valAx>
        <c:axId val="162966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211904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Leasing Spread % by Activity Type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All Leases</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extLst xmlns:c15="http://schemas.microsoft.com/office/drawing/2012/chart"/>
            </c:strRef>
          </c:cat>
          <c:val>
            <c:numRef>
              <c:f>'DATA consolidated-leasing'!$X$239:$Y$239</c:f>
              <c:numCache>
                <c:formatCode>0%</c:formatCode>
                <c:ptCount val="2"/>
                <c:pt idx="0">
                  <c:v>0.34837248332454518</c:v>
                </c:pt>
                <c:pt idx="1">
                  <c:v>0.12266219009703838</c:v>
                </c:pt>
              </c:numCache>
              <c:extLst xmlns:c15="http://schemas.microsoft.com/office/drawing/2012/chart"/>
            </c:numRef>
          </c:val>
          <c:extLst xmlns:c15="http://schemas.microsoft.com/office/drawing/2012/chart">
            <c:ext xmlns:c16="http://schemas.microsoft.com/office/drawing/2014/chart" uri="{C3380CC4-5D6E-409C-BE32-E72D297353CC}">
              <c16:uniqueId val="{00000000-9161-4EA0-B8A0-CA0136630531}"/>
            </c:ext>
          </c:extLst>
        </c:ser>
        <c:ser>
          <c:idx val="1"/>
          <c:order val="1"/>
          <c:tx>
            <c:v>New Leases</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strRef>
          </c:cat>
          <c:val>
            <c:numRef>
              <c:f>'DATA consolidated-leasing'!$X$345:$Y$345</c:f>
              <c:numCache>
                <c:formatCode>0%</c:formatCode>
                <c:ptCount val="2"/>
                <c:pt idx="0">
                  <c:v>0.29361348232375706</c:v>
                </c:pt>
                <c:pt idx="1">
                  <c:v>0.1466753076154943</c:v>
                </c:pt>
              </c:numCache>
            </c:numRef>
          </c:val>
          <c:extLst>
            <c:ext xmlns:c16="http://schemas.microsoft.com/office/drawing/2014/chart" uri="{C3380CC4-5D6E-409C-BE32-E72D297353CC}">
              <c16:uniqueId val="{00000001-9161-4EA0-B8A0-CA0136630531}"/>
            </c:ext>
          </c:extLst>
        </c:ser>
        <c:ser>
          <c:idx val="2"/>
          <c:order val="2"/>
          <c:tx>
            <c:v>Renewals</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strRef>
          </c:cat>
          <c:val>
            <c:numRef>
              <c:f>'DATA consolidated-leasing'!$X$365:$Y$365</c:f>
              <c:numCache>
                <c:formatCode>0%</c:formatCode>
                <c:ptCount val="2"/>
                <c:pt idx="0">
                  <c:v>0.38500950059245609</c:v>
                </c:pt>
                <c:pt idx="1">
                  <c:v>0.10137831919942308</c:v>
                </c:pt>
              </c:numCache>
            </c:numRef>
          </c:val>
          <c:extLst>
            <c:ext xmlns:c16="http://schemas.microsoft.com/office/drawing/2014/chart" uri="{C3380CC4-5D6E-409C-BE32-E72D297353CC}">
              <c16:uniqueId val="{00000002-9161-4EA0-B8A0-CA0136630531}"/>
            </c:ext>
          </c:extLst>
        </c:ser>
        <c:dLbls>
          <c:dLblPos val="outEnd"/>
          <c:showLegendKey val="0"/>
          <c:showVal val="1"/>
          <c:showCatName val="0"/>
          <c:showSerName val="0"/>
          <c:showPercent val="0"/>
          <c:showBubbleSize val="0"/>
        </c:dLbls>
        <c:gapWidth val="219"/>
        <c:overlap val="-27"/>
        <c:axId val="789105119"/>
        <c:axId val="789106783"/>
        <c:extLst/>
      </c:barChart>
      <c:catAx>
        <c:axId val="789105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106783"/>
        <c:crosses val="autoZero"/>
        <c:auto val="1"/>
        <c:lblAlgn val="ctr"/>
        <c:lblOffset val="100"/>
        <c:noMultiLvlLbl val="0"/>
      </c:catAx>
      <c:valAx>
        <c:axId val="78910678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105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 by Fund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 over Prior Leases</c:v>
                </c:pt>
                <c:pt idx="1">
                  <c:v>Rent Increase over BP</c:v>
                </c:pt>
              </c:strCache>
            </c:strRef>
          </c:cat>
          <c:val>
            <c:numRef>
              <c:f>Sheet1!$B$2:$B$3</c:f>
              <c:numCache>
                <c:formatCode>0%</c:formatCode>
                <c:ptCount val="2"/>
                <c:pt idx="0">
                  <c:v>0.39</c:v>
                </c:pt>
                <c:pt idx="1">
                  <c:v>0.1198</c:v>
                </c:pt>
              </c:numCache>
            </c:numRef>
          </c:val>
          <c:extLst>
            <c:ext xmlns:c16="http://schemas.microsoft.com/office/drawing/2014/chart" uri="{C3380CC4-5D6E-409C-BE32-E72D297353CC}">
              <c16:uniqueId val="{00000000-6958-4A50-AEE3-87AF7712B1FF}"/>
            </c:ext>
          </c:extLst>
        </c:ser>
        <c:ser>
          <c:idx val="1"/>
          <c:order val="1"/>
          <c:tx>
            <c:strRef>
              <c:f>Sheet1!$C$1</c:f>
              <c:strCache>
                <c:ptCount val="1"/>
                <c:pt idx="0">
                  <c:v>Fund 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 over Prior Leases</c:v>
                </c:pt>
                <c:pt idx="1">
                  <c:v>Rent Increase over BP</c:v>
                </c:pt>
              </c:strCache>
            </c:strRef>
          </c:cat>
          <c:val>
            <c:numRef>
              <c:f>Sheet1!$C$2:$C$3</c:f>
              <c:numCache>
                <c:formatCode>0%</c:formatCode>
                <c:ptCount val="2"/>
                <c:pt idx="0">
                  <c:v>0.41</c:v>
                </c:pt>
                <c:pt idx="1">
                  <c:v>5.1900000000000002E-2</c:v>
                </c:pt>
              </c:numCache>
            </c:numRef>
          </c:val>
          <c:extLst>
            <c:ext xmlns:c16="http://schemas.microsoft.com/office/drawing/2014/chart" uri="{C3380CC4-5D6E-409C-BE32-E72D297353CC}">
              <c16:uniqueId val="{00000001-6958-4A50-AEE3-87AF7712B1FF}"/>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Lease Spread over Time</a:t>
            </a:r>
            <a:r>
              <a:rPr lang="en-US" sz="1400" baseline="0"/>
              <a:t> (2Q22-2Q25)</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Increase % over Prior Rate</c:v>
                </c:pt>
              </c:strCache>
            </c:strRef>
          </c:tx>
          <c:spPr>
            <a:ln w="28575" cap="rnd">
              <a:solidFill>
                <a:schemeClr val="accent1"/>
              </a:solidFill>
              <a:round/>
            </a:ln>
            <a:effectLst/>
          </c:spPr>
          <c:marker>
            <c:symbol val="none"/>
          </c:marker>
          <c:cat>
            <c:strRef>
              <c:f>Sheet1!$A$2:$A$12</c:f>
              <c:strCache>
                <c:ptCount val="11"/>
                <c:pt idx="0">
                  <c:v>Q4 2022</c:v>
                </c:pt>
                <c:pt idx="1">
                  <c:v>Q1 2023</c:v>
                </c:pt>
                <c:pt idx="2">
                  <c:v>Q2 2023</c:v>
                </c:pt>
                <c:pt idx="3">
                  <c:v>Q3 2023</c:v>
                </c:pt>
                <c:pt idx="4">
                  <c:v>Q4 2023</c:v>
                </c:pt>
                <c:pt idx="5">
                  <c:v>Q1 2024</c:v>
                </c:pt>
                <c:pt idx="6">
                  <c:v>Q2 2024</c:v>
                </c:pt>
                <c:pt idx="7">
                  <c:v>Q3 2024</c:v>
                </c:pt>
                <c:pt idx="8">
                  <c:v>Q4 2024</c:v>
                </c:pt>
                <c:pt idx="9">
                  <c:v>Q1 2025</c:v>
                </c:pt>
                <c:pt idx="10">
                  <c:v>Q2 2025</c:v>
                </c:pt>
              </c:strCache>
            </c:strRef>
          </c:cat>
          <c:val>
            <c:numRef>
              <c:f>Sheet1!$B$2:$B$12</c:f>
              <c:numCache>
                <c:formatCode>0%</c:formatCode>
                <c:ptCount val="11"/>
                <c:pt idx="0">
                  <c:v>0.43</c:v>
                </c:pt>
                <c:pt idx="1">
                  <c:v>0.34</c:v>
                </c:pt>
                <c:pt idx="2">
                  <c:v>0.39</c:v>
                </c:pt>
                <c:pt idx="3">
                  <c:v>0.28999999999999998</c:v>
                </c:pt>
                <c:pt idx="4">
                  <c:v>0.24</c:v>
                </c:pt>
                <c:pt idx="5">
                  <c:v>0.24</c:v>
                </c:pt>
                <c:pt idx="6">
                  <c:v>0.42</c:v>
                </c:pt>
                <c:pt idx="7">
                  <c:v>0.34</c:v>
                </c:pt>
                <c:pt idx="8">
                  <c:v>0.41</c:v>
                </c:pt>
                <c:pt idx="9">
                  <c:v>0.21</c:v>
                </c:pt>
                <c:pt idx="10">
                  <c:v>0.29389999999999999</c:v>
                </c:pt>
              </c:numCache>
            </c:numRef>
          </c:val>
          <c:smooth val="0"/>
          <c:extLst>
            <c:ext xmlns:c16="http://schemas.microsoft.com/office/drawing/2014/chart" uri="{C3380CC4-5D6E-409C-BE32-E72D297353CC}">
              <c16:uniqueId val="{00000000-6B2B-4B28-BF47-EF9DFC228993}"/>
            </c:ext>
          </c:extLst>
        </c:ser>
        <c:ser>
          <c:idx val="1"/>
          <c:order val="1"/>
          <c:tx>
            <c:strRef>
              <c:f>Sheet1!$C$1</c:f>
              <c:strCache>
                <c:ptCount val="1"/>
                <c:pt idx="0">
                  <c:v>Increase % over BP</c:v>
                </c:pt>
              </c:strCache>
            </c:strRef>
          </c:tx>
          <c:spPr>
            <a:ln w="28575" cap="rnd">
              <a:solidFill>
                <a:schemeClr val="accent2"/>
              </a:solidFill>
              <a:round/>
            </a:ln>
            <a:effectLst/>
          </c:spPr>
          <c:marker>
            <c:symbol val="none"/>
          </c:marker>
          <c:cat>
            <c:strRef>
              <c:f>Sheet1!$A$2:$A$12</c:f>
              <c:strCache>
                <c:ptCount val="11"/>
                <c:pt idx="0">
                  <c:v>Q4 2022</c:v>
                </c:pt>
                <c:pt idx="1">
                  <c:v>Q1 2023</c:v>
                </c:pt>
                <c:pt idx="2">
                  <c:v>Q2 2023</c:v>
                </c:pt>
                <c:pt idx="3">
                  <c:v>Q3 2023</c:v>
                </c:pt>
                <c:pt idx="4">
                  <c:v>Q4 2023</c:v>
                </c:pt>
                <c:pt idx="5">
                  <c:v>Q1 2024</c:v>
                </c:pt>
                <c:pt idx="6">
                  <c:v>Q2 2024</c:v>
                </c:pt>
                <c:pt idx="7">
                  <c:v>Q3 2024</c:v>
                </c:pt>
                <c:pt idx="8">
                  <c:v>Q4 2024</c:v>
                </c:pt>
                <c:pt idx="9">
                  <c:v>Q1 2025</c:v>
                </c:pt>
                <c:pt idx="10">
                  <c:v>Q2 2025</c:v>
                </c:pt>
              </c:strCache>
            </c:strRef>
          </c:cat>
          <c:val>
            <c:numRef>
              <c:f>Sheet1!$C$2:$C$12</c:f>
              <c:numCache>
                <c:formatCode>0%</c:formatCode>
                <c:ptCount val="11"/>
                <c:pt idx="0">
                  <c:v>0.19305722958030058</c:v>
                </c:pt>
                <c:pt idx="1">
                  <c:v>8.0294626610117659E-2</c:v>
                </c:pt>
                <c:pt idx="2">
                  <c:v>0.24226847574694088</c:v>
                </c:pt>
                <c:pt idx="3">
                  <c:v>0.1366508942140312</c:v>
                </c:pt>
                <c:pt idx="4">
                  <c:v>9.8948439065843052E-2</c:v>
                </c:pt>
                <c:pt idx="5">
                  <c:v>0.13948742037931505</c:v>
                </c:pt>
                <c:pt idx="6">
                  <c:v>0.10967555830057196</c:v>
                </c:pt>
                <c:pt idx="7">
                  <c:v>-2.4228234154831219E-2</c:v>
                </c:pt>
                <c:pt idx="8">
                  <c:v>0.155432268718245</c:v>
                </c:pt>
                <c:pt idx="9">
                  <c:v>3.4709447256792592E-2</c:v>
                </c:pt>
                <c:pt idx="10">
                  <c:v>1.89E-2</c:v>
                </c:pt>
              </c:numCache>
            </c:numRef>
          </c:val>
          <c:smooth val="0"/>
          <c:extLst>
            <c:ext xmlns:c16="http://schemas.microsoft.com/office/drawing/2014/chart" uri="{C3380CC4-5D6E-409C-BE32-E72D297353CC}">
              <c16:uniqueId val="{00000001-6B2B-4B28-BF47-EF9DFC228993}"/>
            </c:ext>
          </c:extLst>
        </c:ser>
        <c:ser>
          <c:idx val="2"/>
          <c:order val="2"/>
          <c:tx>
            <c:strRef>
              <c:f>Sheet1!$D$1</c:f>
              <c:strCache>
                <c:ptCount val="1"/>
                <c:pt idx="0">
                  <c:v>Increase % over FM</c:v>
                </c:pt>
              </c:strCache>
            </c:strRef>
          </c:tx>
          <c:spPr>
            <a:ln w="28575" cap="rnd">
              <a:solidFill>
                <a:schemeClr val="accent3"/>
              </a:solidFill>
              <a:round/>
            </a:ln>
            <a:effectLst/>
          </c:spPr>
          <c:marker>
            <c:symbol val="none"/>
          </c:marker>
          <c:cat>
            <c:strRef>
              <c:f>Sheet1!$A$2:$A$12</c:f>
              <c:strCache>
                <c:ptCount val="11"/>
                <c:pt idx="0">
                  <c:v>Q4 2022</c:v>
                </c:pt>
                <c:pt idx="1">
                  <c:v>Q1 2023</c:v>
                </c:pt>
                <c:pt idx="2">
                  <c:v>Q2 2023</c:v>
                </c:pt>
                <c:pt idx="3">
                  <c:v>Q3 2023</c:v>
                </c:pt>
                <c:pt idx="4">
                  <c:v>Q4 2023</c:v>
                </c:pt>
                <c:pt idx="5">
                  <c:v>Q1 2024</c:v>
                </c:pt>
                <c:pt idx="6">
                  <c:v>Q2 2024</c:v>
                </c:pt>
                <c:pt idx="7">
                  <c:v>Q3 2024</c:v>
                </c:pt>
                <c:pt idx="8">
                  <c:v>Q4 2024</c:v>
                </c:pt>
                <c:pt idx="9">
                  <c:v>Q1 2025</c:v>
                </c:pt>
                <c:pt idx="10">
                  <c:v>Q2 2025</c:v>
                </c:pt>
              </c:strCache>
            </c:strRef>
          </c:cat>
          <c:val>
            <c:numRef>
              <c:f>Sheet1!$D$2:$D$12</c:f>
              <c:numCache>
                <c:formatCode>0%</c:formatCode>
                <c:ptCount val="11"/>
                <c:pt idx="0">
                  <c:v>0.18405759288661749</c:v>
                </c:pt>
                <c:pt idx="1">
                  <c:v>4.1599482927773712E-2</c:v>
                </c:pt>
                <c:pt idx="2">
                  <c:v>0.15240268836530535</c:v>
                </c:pt>
                <c:pt idx="3">
                  <c:v>0.1056013285235009</c:v>
                </c:pt>
                <c:pt idx="4">
                  <c:v>5.6067123787901574E-2</c:v>
                </c:pt>
                <c:pt idx="5">
                  <c:v>3.9515105311993315E-2</c:v>
                </c:pt>
                <c:pt idx="6">
                  <c:v>6.0891089887214589E-2</c:v>
                </c:pt>
                <c:pt idx="7">
                  <c:v>0.1139943478420713</c:v>
                </c:pt>
                <c:pt idx="8">
                  <c:v>-1.5386117573092939E-3</c:v>
                </c:pt>
                <c:pt idx="9">
                  <c:v>1.3318937906455552E-2</c:v>
                </c:pt>
                <c:pt idx="10">
                  <c:v>6.5000000000000002E-2</c:v>
                </c:pt>
              </c:numCache>
            </c:numRef>
          </c:val>
          <c:smooth val="0"/>
          <c:extLst>
            <c:ext xmlns:c16="http://schemas.microsoft.com/office/drawing/2014/chart" uri="{C3380CC4-5D6E-409C-BE32-E72D297353CC}">
              <c16:uniqueId val="{00000002-6B2B-4B28-BF47-EF9DFC228993}"/>
            </c:ext>
          </c:extLst>
        </c:ser>
        <c:dLbls>
          <c:showLegendKey val="0"/>
          <c:showVal val="0"/>
          <c:showCatName val="0"/>
          <c:showSerName val="0"/>
          <c:showPercent val="0"/>
          <c:showBubbleSize val="0"/>
        </c:dLbls>
        <c:smooth val="0"/>
        <c:axId val="103094240"/>
        <c:axId val="103093760"/>
      </c:lineChart>
      <c:catAx>
        <c:axId val="10309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093760"/>
        <c:crosses val="autoZero"/>
        <c:auto val="1"/>
        <c:lblAlgn val="ctr"/>
        <c:lblOffset val="100"/>
        <c:noMultiLvlLbl val="0"/>
      </c:catAx>
      <c:valAx>
        <c:axId val="1030937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09424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T12 Mo Downtime by DT</a:t>
            </a:r>
            <a:r>
              <a:rPr lang="en-US" baseline="0"/>
              <a:t> Segment</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0-3 Mo</c:v>
                </c:pt>
              </c:strCache>
            </c:strRef>
          </c:tx>
          <c:spPr>
            <a:solidFill>
              <a:schemeClr val="accent1"/>
            </a:solidFill>
            <a:ln>
              <a:noFill/>
            </a:ln>
            <a:effectLst/>
          </c:spPr>
          <c:invertIfNegative val="0"/>
          <c:cat>
            <c:strRef>
              <c:f>Sheet1!$A$2:$A$15</c:f>
              <c:strCache>
                <c:ptCount val="14"/>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pt idx="13">
                  <c:v>Q2 2025</c:v>
                </c:pt>
              </c:strCache>
            </c:strRef>
          </c:cat>
          <c:val>
            <c:numRef>
              <c:f>Sheet1!$B$2:$B$15</c:f>
              <c:numCache>
                <c:formatCode>0%</c:formatCode>
                <c:ptCount val="14"/>
                <c:pt idx="0">
                  <c:v>0.53846153846153844</c:v>
                </c:pt>
                <c:pt idx="1">
                  <c:v>0.43478260869565216</c:v>
                </c:pt>
                <c:pt idx="2">
                  <c:v>0.41935483870967744</c:v>
                </c:pt>
                <c:pt idx="3">
                  <c:v>0.55263157894736847</c:v>
                </c:pt>
                <c:pt idx="4">
                  <c:v>0.5</c:v>
                </c:pt>
                <c:pt idx="5">
                  <c:v>0.47368421052631576</c:v>
                </c:pt>
                <c:pt idx="6">
                  <c:v>0.47368421052631576</c:v>
                </c:pt>
                <c:pt idx="7">
                  <c:v>0.31578947368421051</c:v>
                </c:pt>
                <c:pt idx="8">
                  <c:v>0.35897435897435898</c:v>
                </c:pt>
                <c:pt idx="9">
                  <c:v>0.32500000000000001</c:v>
                </c:pt>
                <c:pt idx="10">
                  <c:v>0.33333333333333331</c:v>
                </c:pt>
                <c:pt idx="11">
                  <c:v>0.33333333333333331</c:v>
                </c:pt>
                <c:pt idx="12">
                  <c:v>0.24242424242424243</c:v>
                </c:pt>
                <c:pt idx="13" formatCode="0.00%">
                  <c:v>0.13800000000000001</c:v>
                </c:pt>
              </c:numCache>
            </c:numRef>
          </c:val>
          <c:extLst>
            <c:ext xmlns:c16="http://schemas.microsoft.com/office/drawing/2014/chart" uri="{C3380CC4-5D6E-409C-BE32-E72D297353CC}">
              <c16:uniqueId val="{00000000-7DD8-4E9C-940B-5D176930A8BC}"/>
            </c:ext>
          </c:extLst>
        </c:ser>
        <c:ser>
          <c:idx val="1"/>
          <c:order val="1"/>
          <c:tx>
            <c:strRef>
              <c:f>Sheet1!$C$1</c:f>
              <c:strCache>
                <c:ptCount val="1"/>
                <c:pt idx="0">
                  <c:v>3-6 Mo</c:v>
                </c:pt>
              </c:strCache>
            </c:strRef>
          </c:tx>
          <c:spPr>
            <a:solidFill>
              <a:schemeClr val="accent2"/>
            </a:solidFill>
            <a:ln>
              <a:noFill/>
            </a:ln>
            <a:effectLst/>
          </c:spPr>
          <c:invertIfNegative val="0"/>
          <c:cat>
            <c:strRef>
              <c:f>Sheet1!$A$2:$A$15</c:f>
              <c:strCache>
                <c:ptCount val="14"/>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pt idx="13">
                  <c:v>Q2 2025</c:v>
                </c:pt>
              </c:strCache>
            </c:strRef>
          </c:cat>
          <c:val>
            <c:numRef>
              <c:f>Sheet1!$C$2:$C$15</c:f>
              <c:numCache>
                <c:formatCode>0%</c:formatCode>
                <c:ptCount val="14"/>
                <c:pt idx="0">
                  <c:v>0.30769230769230771</c:v>
                </c:pt>
                <c:pt idx="1">
                  <c:v>0.34782608695652173</c:v>
                </c:pt>
                <c:pt idx="2">
                  <c:v>0.29032258064516131</c:v>
                </c:pt>
                <c:pt idx="3">
                  <c:v>0.21052631578947367</c:v>
                </c:pt>
                <c:pt idx="4">
                  <c:v>0.19047619047619047</c:v>
                </c:pt>
                <c:pt idx="5">
                  <c:v>0.15789473684210525</c:v>
                </c:pt>
                <c:pt idx="6">
                  <c:v>0.23684210526315788</c:v>
                </c:pt>
                <c:pt idx="7">
                  <c:v>0.28947368421052633</c:v>
                </c:pt>
                <c:pt idx="8">
                  <c:v>0.30769230769230771</c:v>
                </c:pt>
                <c:pt idx="9">
                  <c:v>0.32500000000000001</c:v>
                </c:pt>
                <c:pt idx="10">
                  <c:v>0.27272727272727271</c:v>
                </c:pt>
                <c:pt idx="11">
                  <c:v>0.3</c:v>
                </c:pt>
                <c:pt idx="12">
                  <c:v>0.24242424242424243</c:v>
                </c:pt>
                <c:pt idx="13" formatCode="0.00%">
                  <c:v>0.27039999999999997</c:v>
                </c:pt>
              </c:numCache>
            </c:numRef>
          </c:val>
          <c:extLst>
            <c:ext xmlns:c16="http://schemas.microsoft.com/office/drawing/2014/chart" uri="{C3380CC4-5D6E-409C-BE32-E72D297353CC}">
              <c16:uniqueId val="{00000001-7DD8-4E9C-940B-5D176930A8BC}"/>
            </c:ext>
          </c:extLst>
        </c:ser>
        <c:ser>
          <c:idx val="2"/>
          <c:order val="2"/>
          <c:tx>
            <c:strRef>
              <c:f>Sheet1!$D$1</c:f>
              <c:strCache>
                <c:ptCount val="1"/>
                <c:pt idx="0">
                  <c:v>6-12 Mo</c:v>
                </c:pt>
              </c:strCache>
            </c:strRef>
          </c:tx>
          <c:spPr>
            <a:solidFill>
              <a:schemeClr val="accent3"/>
            </a:solidFill>
            <a:ln>
              <a:noFill/>
            </a:ln>
            <a:effectLst/>
          </c:spPr>
          <c:invertIfNegative val="0"/>
          <c:cat>
            <c:strRef>
              <c:f>Sheet1!$A$2:$A$15</c:f>
              <c:strCache>
                <c:ptCount val="14"/>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pt idx="13">
                  <c:v>Q2 2025</c:v>
                </c:pt>
              </c:strCache>
            </c:strRef>
          </c:cat>
          <c:val>
            <c:numRef>
              <c:f>Sheet1!$D$2:$D$15</c:f>
              <c:numCache>
                <c:formatCode>0%</c:formatCode>
                <c:ptCount val="14"/>
                <c:pt idx="0">
                  <c:v>0.15384615384615385</c:v>
                </c:pt>
                <c:pt idx="1">
                  <c:v>0.21739130434782608</c:v>
                </c:pt>
                <c:pt idx="2">
                  <c:v>0.25806451612903225</c:v>
                </c:pt>
                <c:pt idx="3">
                  <c:v>0.18421052631578946</c:v>
                </c:pt>
                <c:pt idx="4">
                  <c:v>0.26190476190476192</c:v>
                </c:pt>
                <c:pt idx="5">
                  <c:v>0.31578947368421051</c:v>
                </c:pt>
                <c:pt idx="6">
                  <c:v>0.26315789473684209</c:v>
                </c:pt>
                <c:pt idx="7">
                  <c:v>0.28947368421052633</c:v>
                </c:pt>
                <c:pt idx="8">
                  <c:v>0.17948717948717949</c:v>
                </c:pt>
                <c:pt idx="9">
                  <c:v>0.15</c:v>
                </c:pt>
                <c:pt idx="10">
                  <c:v>0.15151515151515152</c:v>
                </c:pt>
                <c:pt idx="11">
                  <c:v>0.16666666666666666</c:v>
                </c:pt>
                <c:pt idx="12">
                  <c:v>0.21212121212121213</c:v>
                </c:pt>
                <c:pt idx="13" formatCode="0.00%">
                  <c:v>0.26790000000000003</c:v>
                </c:pt>
              </c:numCache>
            </c:numRef>
          </c:val>
          <c:extLst>
            <c:ext xmlns:c16="http://schemas.microsoft.com/office/drawing/2014/chart" uri="{C3380CC4-5D6E-409C-BE32-E72D297353CC}">
              <c16:uniqueId val="{00000002-7DD8-4E9C-940B-5D176930A8BC}"/>
            </c:ext>
          </c:extLst>
        </c:ser>
        <c:ser>
          <c:idx val="3"/>
          <c:order val="3"/>
          <c:tx>
            <c:strRef>
              <c:f>Sheet1!$E$1</c:f>
              <c:strCache>
                <c:ptCount val="1"/>
                <c:pt idx="0">
                  <c:v>12+ Mo</c:v>
                </c:pt>
              </c:strCache>
            </c:strRef>
          </c:tx>
          <c:spPr>
            <a:solidFill>
              <a:schemeClr val="accent4"/>
            </a:solidFill>
            <a:ln>
              <a:noFill/>
            </a:ln>
            <a:effectLst/>
          </c:spPr>
          <c:invertIfNegative val="0"/>
          <c:cat>
            <c:strRef>
              <c:f>Sheet1!$A$2:$A$15</c:f>
              <c:strCache>
                <c:ptCount val="14"/>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pt idx="13">
                  <c:v>Q2 2025</c:v>
                </c:pt>
              </c:strCache>
            </c:strRef>
          </c:cat>
          <c:val>
            <c:numRef>
              <c:f>Sheet1!$E$2:$E$15</c:f>
              <c:numCache>
                <c:formatCode>0%</c:formatCode>
                <c:ptCount val="14"/>
                <c:pt idx="0">
                  <c:v>0</c:v>
                </c:pt>
                <c:pt idx="1">
                  <c:v>0</c:v>
                </c:pt>
                <c:pt idx="2">
                  <c:v>3.2258064516129031E-2</c:v>
                </c:pt>
                <c:pt idx="3">
                  <c:v>5.2631578947368418E-2</c:v>
                </c:pt>
                <c:pt idx="4">
                  <c:v>4.7619047619047616E-2</c:v>
                </c:pt>
                <c:pt idx="5">
                  <c:v>5.2631578947368418E-2</c:v>
                </c:pt>
                <c:pt idx="6">
                  <c:v>2.6315789473684209E-2</c:v>
                </c:pt>
                <c:pt idx="7">
                  <c:v>0.10526315789473684</c:v>
                </c:pt>
                <c:pt idx="8">
                  <c:v>0.15384615384615385</c:v>
                </c:pt>
                <c:pt idx="9">
                  <c:v>0.2</c:v>
                </c:pt>
                <c:pt idx="10">
                  <c:v>0.24242424242424243</c:v>
                </c:pt>
                <c:pt idx="11">
                  <c:v>0.2</c:v>
                </c:pt>
                <c:pt idx="12">
                  <c:v>0.30303030303030304</c:v>
                </c:pt>
                <c:pt idx="13">
                  <c:v>0.32</c:v>
                </c:pt>
              </c:numCache>
            </c:numRef>
          </c:val>
          <c:extLst>
            <c:ext xmlns:c16="http://schemas.microsoft.com/office/drawing/2014/chart" uri="{C3380CC4-5D6E-409C-BE32-E72D297353CC}">
              <c16:uniqueId val="{00000003-7DD8-4E9C-940B-5D176930A8BC}"/>
            </c:ext>
          </c:extLst>
        </c:ser>
        <c:dLbls>
          <c:showLegendKey val="0"/>
          <c:showVal val="0"/>
          <c:showCatName val="0"/>
          <c:showSerName val="0"/>
          <c:showPercent val="0"/>
          <c:showBubbleSize val="0"/>
        </c:dLbls>
        <c:gapWidth val="150"/>
        <c:overlap val="100"/>
        <c:axId val="278712160"/>
        <c:axId val="278703520"/>
      </c:barChart>
      <c:catAx>
        <c:axId val="278712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8703520"/>
        <c:crosses val="autoZero"/>
        <c:auto val="1"/>
        <c:lblAlgn val="ctr"/>
        <c:lblOffset val="100"/>
        <c:noMultiLvlLbl val="0"/>
      </c:catAx>
      <c:valAx>
        <c:axId val="278703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8712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Aptos" panose="020B0004020202020204" pitchFamily="34" charset="0"/>
                <a:ea typeface="+mn-ea"/>
                <a:cs typeface="+mn-cs"/>
              </a:defRPr>
            </a:pPr>
            <a:r>
              <a:rPr lang="en-US"/>
              <a:t>Tenant Move-Out Reasons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Aptos" panose="020B0004020202020204" pitchFamily="34" charset="0"/>
              <a:ea typeface="+mn-ea"/>
              <a:cs typeface="+mn-cs"/>
            </a:defRPr>
          </a:pPr>
          <a:endParaRPr lang="en-US"/>
        </a:p>
      </c:txPr>
    </c:title>
    <c:autoTitleDeleted val="0"/>
    <c:plotArea>
      <c:layout/>
      <c:doughnutChart>
        <c:varyColors val="1"/>
        <c:ser>
          <c:idx val="0"/>
          <c:order val="0"/>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0E2D-4549-962B-D497CF3967AB}"/>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0E2D-4549-962B-D497CF3967AB}"/>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0E2D-4549-962B-D497CF3967AB}"/>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0E2D-4549-962B-D497CF3967AB}"/>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0E2D-4549-962B-D497CF3967AB}"/>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0E2D-4549-962B-D497CF3967AB}"/>
              </c:ext>
            </c:extLst>
          </c:dPt>
          <c:dLbls>
            <c:spPr>
              <a:solidFill>
                <a:sysClr val="window" lastClr="FFFFFF">
                  <a:alpha val="75000"/>
                </a:sysClr>
              </a:solidFill>
              <a:ln w="9525">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Aptos" panose="020B0004020202020204" pitchFamily="34" charset="0"/>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'Move-Out Reasons'!$B$14:$B$19</c:f>
              <c:strCache>
                <c:ptCount val="6"/>
                <c:pt idx="0">
                  <c:v>Business Decline</c:v>
                </c:pt>
                <c:pt idx="1">
                  <c:v>Business Relocation</c:v>
                </c:pt>
                <c:pt idx="2">
                  <c:v>TT Unable to meet terms</c:v>
                </c:pt>
                <c:pt idx="3">
                  <c:v>LL Not Motivated to Renew</c:v>
                </c:pt>
                <c:pt idx="4">
                  <c:v>Early Termination per the Lease</c:v>
                </c:pt>
                <c:pt idx="5">
                  <c:v>Space Functionality</c:v>
                </c:pt>
              </c:strCache>
            </c:strRef>
          </c:cat>
          <c:val>
            <c:numRef>
              <c:f>'Move-Out Reasons'!$C$14:$C$19</c:f>
              <c:numCache>
                <c:formatCode>0%</c:formatCode>
                <c:ptCount val="6"/>
                <c:pt idx="0">
                  <c:v>0.20270270270270271</c:v>
                </c:pt>
                <c:pt idx="1">
                  <c:v>0.38513513513513514</c:v>
                </c:pt>
                <c:pt idx="2">
                  <c:v>0.12837837837837837</c:v>
                </c:pt>
                <c:pt idx="3">
                  <c:v>0.13513513513513514</c:v>
                </c:pt>
                <c:pt idx="4">
                  <c:v>4.72972972972973E-2</c:v>
                </c:pt>
                <c:pt idx="5">
                  <c:v>2.7027027027027029E-2</c:v>
                </c:pt>
              </c:numCache>
            </c:numRef>
          </c:val>
          <c:extLst>
            <c:ext xmlns:c16="http://schemas.microsoft.com/office/drawing/2014/chart" uri="{C3380CC4-5D6E-409C-BE32-E72D297353CC}">
              <c16:uniqueId val="{0000000C-0E2D-4549-962B-D497CF3967AB}"/>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r"/>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latin typeface="Aptos" panose="020B0004020202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a:t>Tenants with Business Decline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hade val="6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777E-403B-A012-CD6782022228}"/>
              </c:ext>
            </c:extLst>
          </c:dPt>
          <c:dPt>
            <c:idx val="1"/>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77E-403B-A012-CD6782022228}"/>
              </c:ext>
            </c:extLst>
          </c:dPt>
          <c:dPt>
            <c:idx val="2"/>
            <c:bubble3D val="0"/>
            <c:spPr>
              <a:solidFill>
                <a:schemeClr val="accent1">
                  <a:tint val="6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777E-403B-A012-CD6782022228}"/>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'Move-Out Reasons'!$A$2:$A$4</c:f>
              <c:strCache>
                <c:ptCount val="3"/>
                <c:pt idx="0">
                  <c:v>Eviction</c:v>
                </c:pt>
                <c:pt idx="1">
                  <c:v>Bankruptcy</c:v>
                </c:pt>
                <c:pt idx="2">
                  <c:v>Business Closure / Financial Difficulty</c:v>
                </c:pt>
              </c:strCache>
            </c:strRef>
          </c:cat>
          <c:val>
            <c:numRef>
              <c:f>'Move-Out Reasons'!$C$2:$C$4</c:f>
              <c:numCache>
                <c:formatCode>General</c:formatCode>
                <c:ptCount val="3"/>
                <c:pt idx="0">
                  <c:v>11</c:v>
                </c:pt>
                <c:pt idx="1">
                  <c:v>4</c:v>
                </c:pt>
                <c:pt idx="2">
                  <c:v>26</c:v>
                </c:pt>
              </c:numCache>
            </c:numRef>
          </c:val>
          <c:extLst>
            <c:ext xmlns:c16="http://schemas.microsoft.com/office/drawing/2014/chart" uri="{C3380CC4-5D6E-409C-BE32-E72D297353CC}">
              <c16:uniqueId val="{00000006-777E-403B-A012-CD6782022228}"/>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4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ptos" panose="020B0004020202020204" pitchFamily="34" charset="0"/>
                <a:ea typeface="+mn-ea"/>
                <a:cs typeface="+mn-cs"/>
              </a:defRPr>
            </a:pPr>
            <a:r>
              <a:rPr lang="en-US"/>
              <a:t>How are the tenants from Q1 trending?</a:t>
            </a:r>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ptos" panose="020B0004020202020204" pitchFamily="34" charset="0"/>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'[TT Database_Fund 3_ 2025_2Q25 Mid-Qtr.xlsx]2Q25'!$B$35</c:f>
              <c:strCache>
                <c:ptCount val="1"/>
                <c:pt idx="0">
                  <c:v>Q1 2025 60+ Owed</c:v>
                </c:pt>
              </c:strCache>
            </c:strRef>
          </c:tx>
          <c:spPr>
            <a:solidFill>
              <a:schemeClr val="accent3"/>
            </a:solidFill>
            <a:ln>
              <a:noFill/>
            </a:ln>
            <a:effectLst/>
          </c:spPr>
          <c:invertIfNegative val="0"/>
          <c:val>
            <c:numRef>
              <c:f>'[TT Database_Fund 3_ 2025_2Q25 Mid-Qtr.xlsx]2Q25'!$B$36:$B$39</c:f>
              <c:numCache>
                <c:formatCode>_(* #,##0.00_);_(* \(#,##0.00\);_(* "-"??_);_(@_)</c:formatCode>
                <c:ptCount val="4"/>
                <c:pt idx="0">
                  <c:v>228651.91999999998</c:v>
                </c:pt>
                <c:pt idx="1">
                  <c:v>83723.23000000001</c:v>
                </c:pt>
                <c:pt idx="2">
                  <c:v>147210.59</c:v>
                </c:pt>
                <c:pt idx="3">
                  <c:v>385910.49</c:v>
                </c:pt>
              </c:numCache>
            </c:numRef>
          </c:val>
          <c:extLst>
            <c:ext xmlns:c16="http://schemas.microsoft.com/office/drawing/2014/chart" uri="{C3380CC4-5D6E-409C-BE32-E72D297353CC}">
              <c16:uniqueId val="{00000000-8FAC-47B9-ACBD-5E3B0B797060}"/>
            </c:ext>
          </c:extLst>
        </c:ser>
        <c:ser>
          <c:idx val="2"/>
          <c:order val="2"/>
          <c:tx>
            <c:strRef>
              <c:f>'[TT Database_Fund 3_ 2025_2Q25 Mid-Qtr.xlsx]2Q25'!$C$35</c:f>
              <c:strCache>
                <c:ptCount val="1"/>
                <c:pt idx="0">
                  <c:v>Q2 2025 60+ Owed</c:v>
                </c:pt>
              </c:strCache>
            </c:strRef>
          </c:tx>
          <c:spPr>
            <a:solidFill>
              <a:schemeClr val="accent5"/>
            </a:solidFill>
            <a:ln>
              <a:noFill/>
            </a:ln>
            <a:effectLst/>
          </c:spPr>
          <c:invertIfNegative val="0"/>
          <c:val>
            <c:numRef>
              <c:f>'[TT Database_Fund 3_ 2025_2Q25 Mid-Qtr.xlsx]2Q25'!$C$36:$C$39</c:f>
              <c:numCache>
                <c:formatCode>_(* #,##0.00_);_(* \(#,##0.00\);_(* "-"??_);_(@_)</c:formatCode>
                <c:ptCount val="4"/>
                <c:pt idx="0">
                  <c:v>414296.5500000001</c:v>
                </c:pt>
                <c:pt idx="1">
                  <c:v>63595.69</c:v>
                </c:pt>
                <c:pt idx="2">
                  <c:v>135517.60999999999</c:v>
                </c:pt>
                <c:pt idx="3">
                  <c:v>290020.05000000005</c:v>
                </c:pt>
              </c:numCache>
            </c:numRef>
          </c:val>
          <c:extLst>
            <c:ext xmlns:c16="http://schemas.microsoft.com/office/drawing/2014/chart" uri="{C3380CC4-5D6E-409C-BE32-E72D297353CC}">
              <c16:uniqueId val="{00000001-8FAC-47B9-ACBD-5E3B0B797060}"/>
            </c:ext>
          </c:extLst>
        </c:ser>
        <c:dLbls>
          <c:showLegendKey val="0"/>
          <c:showVal val="0"/>
          <c:showCatName val="0"/>
          <c:showSerName val="0"/>
          <c:showPercent val="0"/>
          <c:showBubbleSize val="0"/>
        </c:dLbls>
        <c:gapWidth val="219"/>
        <c:overlap val="-27"/>
        <c:axId val="1332512880"/>
        <c:axId val="1332510480"/>
        <c:extLst>
          <c:ext xmlns:c15="http://schemas.microsoft.com/office/drawing/2012/chart" uri="{02D57815-91ED-43cb-92C2-25804820EDAC}">
            <c15:filteredBarSeries>
              <c15:ser>
                <c:idx val="0"/>
                <c:order val="0"/>
                <c:tx>
                  <c:strRef>
                    <c:extLst>
                      <c:ext uri="{02D57815-91ED-43cb-92C2-25804820EDAC}">
                        <c15:formulaRef>
                          <c15:sqref>'[TT Database_Fund 3_ 2025_2Q25 Mid-Qtr.xlsx]1Q25'!$A$29</c15:sqref>
                        </c15:formulaRef>
                      </c:ext>
                    </c:extLst>
                    <c:strCache>
                      <c:ptCount val="1"/>
                      <c:pt idx="0">
                        <c:v>Row Labels</c:v>
                      </c:pt>
                    </c:strCache>
                  </c:strRef>
                </c:tx>
                <c:spPr>
                  <a:solidFill>
                    <a:schemeClr val="accent1"/>
                  </a:solidFill>
                  <a:ln>
                    <a:noFill/>
                  </a:ln>
                  <a:effectLst/>
                </c:spPr>
                <c:invertIfNegative val="0"/>
                <c:val>
                  <c:numRef>
                    <c:extLst>
                      <c:ext uri="{02D57815-91ED-43cb-92C2-25804820EDAC}">
                        <c15:formulaRef>
                          <c15:sqref>'[TT Database_Fund 3_ 2025_2Q25 Mid-Qtr.xlsx]1Q25'!$A$30:$A$33</c15:sqref>
                        </c15:formulaRef>
                      </c:ext>
                    </c:extLst>
                    <c:numCache>
                      <c:formatCode>General</c:formatCode>
                      <c:ptCount val="4"/>
                      <c:pt idx="0">
                        <c:v>1</c:v>
                      </c:pt>
                      <c:pt idx="1">
                        <c:v>2</c:v>
                      </c:pt>
                      <c:pt idx="2">
                        <c:v>3</c:v>
                      </c:pt>
                      <c:pt idx="3">
                        <c:v>4</c:v>
                      </c:pt>
                    </c:numCache>
                  </c:numRef>
                </c:val>
                <c:extLst>
                  <c:ext xmlns:c16="http://schemas.microsoft.com/office/drawing/2014/chart" uri="{C3380CC4-5D6E-409C-BE32-E72D297353CC}">
                    <c16:uniqueId val="{00000002-8FAC-47B9-ACBD-5E3B0B797060}"/>
                  </c:ext>
                </c:extLst>
              </c15:ser>
            </c15:filteredBarSeries>
            <c15:filteredBarSeries>
              <c15:ser>
                <c:idx val="3"/>
                <c:order val="3"/>
                <c:spPr>
                  <a:solidFill>
                    <a:schemeClr val="accent1">
                      <a:lumMod val="60000"/>
                    </a:schemeClr>
                  </a:solidFill>
                  <a:ln>
                    <a:noFill/>
                  </a:ln>
                  <a:effectLst/>
                </c:spPr>
                <c:invertIfNegative val="0"/>
                <c:val>
                  <c:numRef>
                    <c:extLst xmlns:c15="http://schemas.microsoft.com/office/drawing/2012/chart">
                      <c:ext xmlns:c15="http://schemas.microsoft.com/office/drawing/2012/chart" uri="{02D57815-91ED-43cb-92C2-25804820EDAC}">
                        <c15:formulaRef>
                          <c15:sqref>'[TT Database_Fund 3_ 2025_2Q25 Mid-Qtr.xlsx]Fund 3 All Tenants'!$AO$27</c15:sqref>
                        </c15:formulaRef>
                      </c:ext>
                    </c:extLst>
                    <c:numCache>
                      <c:formatCode>General</c:formatCode>
                      <c:ptCount val="1"/>
                      <c:pt idx="0">
                        <c:v>3</c:v>
                      </c:pt>
                    </c:numCache>
                  </c:numRef>
                </c:val>
                <c:extLst xmlns:c15="http://schemas.microsoft.com/office/drawing/2012/chart">
                  <c:ext xmlns:c16="http://schemas.microsoft.com/office/drawing/2014/chart" uri="{C3380CC4-5D6E-409C-BE32-E72D297353CC}">
                    <c16:uniqueId val="{00000003-8FAC-47B9-ACBD-5E3B0B797060}"/>
                  </c:ext>
                </c:extLst>
              </c15:ser>
            </c15:filteredBarSeries>
          </c:ext>
        </c:extLst>
      </c:barChart>
      <c:catAx>
        <c:axId val="1332512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1332510480"/>
        <c:crosses val="autoZero"/>
        <c:auto val="1"/>
        <c:lblAlgn val="ctr"/>
        <c:lblOffset val="100"/>
        <c:noMultiLvlLbl val="0"/>
      </c:catAx>
      <c:valAx>
        <c:axId val="1332510480"/>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133251288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Aptos" panose="020B0004020202020204" pitchFamily="34" charset="0"/>
        </a:defRPr>
      </a:pPr>
      <a:endParaRPr lang="en-US"/>
    </a:p>
  </c:txPr>
  <c:externalData r:id="rId3">
    <c:autoUpdate val="0"/>
  </c:externalData>
  <c:extLst/>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a:solidFill>
                  <a:sysClr val="windowText" lastClr="000000"/>
                </a:solidFill>
              </a:rPr>
              <a:t>Fund 3 - YOC %</a:t>
            </a:r>
          </a:p>
        </c:rich>
      </c:tx>
      <c:layout>
        <c:manualLayout>
          <c:xMode val="edge"/>
          <c:yMode val="edge"/>
          <c:x val="0.42020122484689415"/>
          <c:y val="1.3872832369942197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1853937007874016"/>
          <c:y val="3.2824074074074089E-2"/>
          <c:w val="0.77969903762029746"/>
          <c:h val="0.6153546952464275"/>
        </c:manualLayout>
      </c:layout>
      <c:barChart>
        <c:barDir val="col"/>
        <c:grouping val="clustered"/>
        <c:varyColors val="0"/>
        <c:ser>
          <c:idx val="0"/>
          <c:order val="0"/>
          <c:tx>
            <c:strRef>
              <c:f>'YOC - Summary'!$D$3</c:f>
              <c:strCache>
                <c:ptCount val="1"/>
                <c:pt idx="0">
                  <c:v>Actual YoC%</c:v>
                </c:pt>
              </c:strCache>
            </c:strRef>
          </c:tx>
          <c:spPr>
            <a:solidFill>
              <a:schemeClr val="accent5">
                <a:shade val="65000"/>
              </a:schemeClr>
            </a:solidFill>
            <a:ln>
              <a:noFill/>
            </a:ln>
            <a:effectLst/>
          </c:spPr>
          <c:invertIfNegative val="0"/>
          <c:dLbls>
            <c:dLbl>
              <c:idx val="0"/>
              <c:layout>
                <c:manualLayout>
                  <c:x val="-1.125912351934491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F10-4966-BE67-CEBD3CAAA789}"/>
                </c:ext>
              </c:extLst>
            </c:dLbl>
            <c:dLbl>
              <c:idx val="1"/>
              <c:layout>
                <c:manualLayout>
                  <c:x val="-1.711138810035454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F10-4966-BE67-CEBD3CAAA789}"/>
                </c:ext>
              </c:extLst>
            </c:dLbl>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'YOC - Summary'!$C$7:$C$11</c:f>
              <c:strCache>
                <c:ptCount val="5"/>
                <c:pt idx="0">
                  <c:v>Q2-24</c:v>
                </c:pt>
                <c:pt idx="1">
                  <c:v>Q3-24</c:v>
                </c:pt>
                <c:pt idx="2">
                  <c:v>Q4-24</c:v>
                </c:pt>
                <c:pt idx="3">
                  <c:v>Q1-25</c:v>
                </c:pt>
                <c:pt idx="4">
                  <c:v>Q2-25</c:v>
                </c:pt>
              </c:strCache>
            </c:strRef>
          </c:cat>
          <c:val>
            <c:numRef>
              <c:f>'YOC - Summary'!$D$7:$D$11</c:f>
              <c:numCache>
                <c:formatCode>0.00%</c:formatCode>
                <c:ptCount val="5"/>
                <c:pt idx="0">
                  <c:v>5.8354554195950807E-2</c:v>
                </c:pt>
                <c:pt idx="1">
                  <c:v>5.8246733586291698E-2</c:v>
                </c:pt>
                <c:pt idx="2">
                  <c:v>5.5234474667689694E-2</c:v>
                </c:pt>
                <c:pt idx="3">
                  <c:v>5.5198523772368467E-2</c:v>
                </c:pt>
                <c:pt idx="4">
                  <c:v>5.3685716342480344E-2</c:v>
                </c:pt>
              </c:numCache>
            </c:numRef>
          </c:val>
          <c:extLst>
            <c:ext xmlns:c16="http://schemas.microsoft.com/office/drawing/2014/chart" uri="{C3380CC4-5D6E-409C-BE32-E72D297353CC}">
              <c16:uniqueId val="{00000002-5F10-4966-BE67-CEBD3CAAA789}"/>
            </c:ext>
          </c:extLst>
        </c:ser>
        <c:ser>
          <c:idx val="2"/>
          <c:order val="2"/>
          <c:tx>
            <c:strRef>
              <c:f>'YOC - Summary'!$F$3</c:f>
              <c:strCache>
                <c:ptCount val="1"/>
                <c:pt idx="0">
                  <c:v>Excluding Development YoC%</c:v>
                </c:pt>
              </c:strCache>
            </c:strRef>
          </c:tx>
          <c:spPr>
            <a:solidFill>
              <a:schemeClr val="accent5">
                <a:tint val="65000"/>
              </a:schemeClr>
            </a:solidFill>
            <a:ln>
              <a:noFill/>
            </a:ln>
            <a:effectLst/>
          </c:spPr>
          <c:invertIfNegative val="0"/>
          <c:dLbls>
            <c:dLbl>
              <c:idx val="0"/>
              <c:layout>
                <c:manualLayout>
                  <c:x val="5.629561759672405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F10-4966-BE67-CEBD3CAAA789}"/>
                </c:ext>
              </c:extLst>
            </c:dLbl>
            <c:dLbl>
              <c:idx val="1"/>
              <c:layout>
                <c:manualLayout>
                  <c:x val="9.5063267224190819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F10-4966-BE67-CEBD3CAAA789}"/>
                </c:ext>
              </c:extLst>
            </c:dLbl>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'YOC - Summary'!$C$7:$C$11</c:f>
              <c:strCache>
                <c:ptCount val="5"/>
                <c:pt idx="0">
                  <c:v>Q2-24</c:v>
                </c:pt>
                <c:pt idx="1">
                  <c:v>Q3-24</c:v>
                </c:pt>
                <c:pt idx="2">
                  <c:v>Q4-24</c:v>
                </c:pt>
                <c:pt idx="3">
                  <c:v>Q1-25</c:v>
                </c:pt>
                <c:pt idx="4">
                  <c:v>Q2-25</c:v>
                </c:pt>
              </c:strCache>
            </c:strRef>
          </c:cat>
          <c:val>
            <c:numRef>
              <c:f>'YOC - Summary'!$F$7:$F$11</c:f>
              <c:numCache>
                <c:formatCode>0.00%</c:formatCode>
                <c:ptCount val="5"/>
                <c:pt idx="0">
                  <c:v>5.8354554195950807E-2</c:v>
                </c:pt>
                <c:pt idx="1">
                  <c:v>5.8246733586291698E-2</c:v>
                </c:pt>
                <c:pt idx="2">
                  <c:v>5.6510108688945924E-2</c:v>
                </c:pt>
                <c:pt idx="3">
                  <c:v>5.6642301942238786E-2</c:v>
                </c:pt>
                <c:pt idx="4">
                  <c:v>5.4956833064389622E-2</c:v>
                </c:pt>
              </c:numCache>
            </c:numRef>
          </c:val>
          <c:extLst>
            <c:ext xmlns:c16="http://schemas.microsoft.com/office/drawing/2014/chart" uri="{C3380CC4-5D6E-409C-BE32-E72D297353CC}">
              <c16:uniqueId val="{00000005-5F10-4966-BE67-CEBD3CAAA789}"/>
            </c:ext>
          </c:extLst>
        </c:ser>
        <c:dLbls>
          <c:showLegendKey val="0"/>
          <c:showVal val="1"/>
          <c:showCatName val="0"/>
          <c:showSerName val="0"/>
          <c:showPercent val="0"/>
          <c:showBubbleSize val="0"/>
        </c:dLbls>
        <c:gapWidth val="219"/>
        <c:axId val="1692385743"/>
        <c:axId val="1692378063"/>
      </c:barChart>
      <c:lineChart>
        <c:grouping val="standard"/>
        <c:varyColors val="0"/>
        <c:ser>
          <c:idx val="1"/>
          <c:order val="1"/>
          <c:tx>
            <c:strRef>
              <c:f>'YOC - Summary'!$E$3</c:f>
              <c:strCache>
                <c:ptCount val="1"/>
                <c:pt idx="0">
                  <c:v>WATC ($M)</c:v>
                </c:pt>
              </c:strCache>
            </c:strRef>
          </c:tx>
          <c:spPr>
            <a:ln w="28575" cap="rnd" cmpd="sng" algn="ctr">
              <a:solidFill>
                <a:schemeClr val="accent5">
                  <a:shade val="95000"/>
                  <a:satMod val="105000"/>
                </a:schemeClr>
              </a:solidFill>
              <a:prstDash val="solid"/>
              <a:round/>
            </a:ln>
            <a:effectLst/>
          </c:spPr>
          <c:marker>
            <c:symbol val="none"/>
          </c:marker>
          <c:dLbls>
            <c:dLbl>
              <c:idx val="0"/>
              <c:layout>
                <c:manualLayout>
                  <c:x val="1.8283209911515139E-2"/>
                  <c:y val="-6.5962680012326955E-2"/>
                </c:manualLayout>
              </c:layout>
              <c:showLegendKey val="0"/>
              <c:showVal val="1"/>
              <c:showCatName val="0"/>
              <c:showSerName val="0"/>
              <c:showPercent val="0"/>
              <c:showBubbleSize val="0"/>
              <c:extLst>
                <c:ext xmlns:c15="http://schemas.microsoft.com/office/drawing/2012/chart" uri="{CE6537A1-D6FC-4f65-9D91-7224C49458BB}">
                  <c15:layout>
                    <c:manualLayout>
                      <c:w val="3.6731865707995984E-2"/>
                      <c:h val="9.3934203525165655E-2"/>
                    </c:manualLayout>
                  </c15:layout>
                </c:ext>
                <c:ext xmlns:c16="http://schemas.microsoft.com/office/drawing/2014/chart" uri="{C3380CC4-5D6E-409C-BE32-E72D297353CC}">
                  <c16:uniqueId val="{00000006-5F10-4966-BE67-CEBD3CAAA789}"/>
                </c:ext>
              </c:extLst>
            </c:dLbl>
            <c:dLbl>
              <c:idx val="1"/>
              <c:layout>
                <c:manualLayout>
                  <c:x val="1.9689610673939494E-2"/>
                  <c:y val="-4.0310526674199765E-2"/>
                </c:manualLayout>
              </c:layout>
              <c:showLegendKey val="0"/>
              <c:showVal val="1"/>
              <c:showCatName val="0"/>
              <c:showSerName val="0"/>
              <c:showPercent val="0"/>
              <c:showBubbleSize val="0"/>
              <c:extLst>
                <c:ext xmlns:c15="http://schemas.microsoft.com/office/drawing/2012/chart" uri="{CE6537A1-D6FC-4f65-9D91-7224C49458BB}">
                  <c15:layout>
                    <c:manualLayout>
                      <c:w val="3.6731865707995984E-2"/>
                      <c:h val="9.3934203525165655E-2"/>
                    </c:manualLayout>
                  </c15:layout>
                </c:ext>
                <c:ext xmlns:c16="http://schemas.microsoft.com/office/drawing/2014/chart" uri="{C3380CC4-5D6E-409C-BE32-E72D297353CC}">
                  <c16:uniqueId val="{00000007-5F10-4966-BE67-CEBD3CAAA789}"/>
                </c:ext>
              </c:extLst>
            </c:dLbl>
            <c:dLbl>
              <c:idx val="2"/>
              <c:layout>
                <c:manualLayout>
                  <c:x val="1.5470408386666745E-2"/>
                  <c:y val="-5.4968900010272471E-2"/>
                </c:manualLayout>
              </c:layout>
              <c:showLegendKey val="0"/>
              <c:showVal val="1"/>
              <c:showCatName val="0"/>
              <c:showSerName val="0"/>
              <c:showPercent val="0"/>
              <c:showBubbleSize val="0"/>
              <c:extLst>
                <c:ext xmlns:c15="http://schemas.microsoft.com/office/drawing/2012/chart" uri="{CE6537A1-D6FC-4f65-9D91-7224C49458BB}">
                  <c15:layout>
                    <c:manualLayout>
                      <c:w val="4.6615983822183106E-2"/>
                      <c:h val="9.3934203525165655E-2"/>
                    </c:manualLayout>
                  </c15:layout>
                </c:ext>
                <c:ext xmlns:c16="http://schemas.microsoft.com/office/drawing/2014/chart" uri="{C3380CC4-5D6E-409C-BE32-E72D297353CC}">
                  <c16:uniqueId val="{00000008-5F10-4966-BE67-CEBD3CAAA789}"/>
                </c:ext>
              </c:extLst>
            </c:dLbl>
            <c:dLbl>
              <c:idx val="3"/>
              <c:layout>
                <c:manualLayout>
                  <c:x val="1.5470408386666641E-2"/>
                  <c:y val="-6.2298086678308724E-2"/>
                </c:manualLayout>
              </c:layout>
              <c:showLegendKey val="0"/>
              <c:showVal val="1"/>
              <c:showCatName val="0"/>
              <c:showSerName val="0"/>
              <c:showPercent val="0"/>
              <c:showBubbleSize val="0"/>
              <c:extLst>
                <c:ext xmlns:c15="http://schemas.microsoft.com/office/drawing/2012/chart" uri="{CE6537A1-D6FC-4f65-9D91-7224C49458BB}">
                  <c15:layout>
                    <c:manualLayout>
                      <c:w val="4.6615983822183106E-2"/>
                      <c:h val="9.3934203525165655E-2"/>
                    </c:manualLayout>
                  </c15:layout>
                </c:ext>
                <c:ext xmlns:c16="http://schemas.microsoft.com/office/drawing/2014/chart" uri="{C3380CC4-5D6E-409C-BE32-E72D297353CC}">
                  <c16:uniqueId val="{00000009-5F10-4966-BE67-CEBD3CAAA789}"/>
                </c:ext>
              </c:extLst>
            </c:dLbl>
            <c:dLbl>
              <c:idx val="4"/>
              <c:layout>
                <c:manualLayout>
                  <c:x val="0"/>
                  <c:y val="-4.763971334223608E-2"/>
                </c:manualLayout>
              </c:layout>
              <c:spPr>
                <a:noFill/>
                <a:ln>
                  <a:noFill/>
                </a:ln>
                <a:effectLst/>
              </c:spPr>
              <c:txPr>
                <a:bodyPr rot="0" spcFirstLastPara="1" vertOverflow="clip" horzOverflow="clip" vert="horz" wrap="none" lIns="91440" tIns="91440" bIns="0" anchor="t" anchorCtr="1">
                  <a:no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2580562677689603E-2"/>
                      <c:h val="9.3934203525165655E-2"/>
                    </c:manualLayout>
                  </c15:layout>
                </c:ext>
                <c:ext xmlns:c16="http://schemas.microsoft.com/office/drawing/2014/chart" uri="{C3380CC4-5D6E-409C-BE32-E72D297353CC}">
                  <c16:uniqueId val="{0000000A-5F10-4966-BE67-CEBD3CAAA789}"/>
                </c:ext>
              </c:extLst>
            </c:dLbl>
            <c:spPr>
              <a:noFill/>
              <a:ln>
                <a:noFill/>
              </a:ln>
              <a:effectLst/>
            </c:spPr>
            <c:txPr>
              <a:bodyPr rot="0" spcFirstLastPara="1" vertOverflow="clip" horzOverflow="clip" vert="horz" wrap="none" tIns="91440" bIns="0" anchor="t" anchorCtr="1">
                <a:no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noFill/>
                      <a:prstDash val="solid"/>
                      <a:round/>
                    </a:ln>
                    <a:effectLst/>
                  </c:spPr>
                </c15:leaderLines>
              </c:ext>
            </c:extLst>
          </c:dLbls>
          <c:cat>
            <c:strRef>
              <c:f>'YOC - Summary'!$C$7:$C$11</c:f>
              <c:strCache>
                <c:ptCount val="5"/>
                <c:pt idx="0">
                  <c:v>Q2-24</c:v>
                </c:pt>
                <c:pt idx="1">
                  <c:v>Q3-24</c:v>
                </c:pt>
                <c:pt idx="2">
                  <c:v>Q4-24</c:v>
                </c:pt>
                <c:pt idx="3">
                  <c:v>Q1-25</c:v>
                </c:pt>
                <c:pt idx="4">
                  <c:v>Q2-25</c:v>
                </c:pt>
              </c:strCache>
            </c:strRef>
          </c:cat>
          <c:val>
            <c:numRef>
              <c:f>'YOC - Summary'!$E$7:$E$11</c:f>
              <c:numCache>
                <c:formatCode>[$$-409]#,##0_);\([$$-409]#,##0\)</c:formatCode>
                <c:ptCount val="5"/>
                <c:pt idx="0">
                  <c:v>759</c:v>
                </c:pt>
                <c:pt idx="1">
                  <c:v>909</c:v>
                </c:pt>
                <c:pt idx="2">
                  <c:v>1069</c:v>
                </c:pt>
                <c:pt idx="3">
                  <c:v>1146</c:v>
                </c:pt>
                <c:pt idx="4">
                  <c:v>1304</c:v>
                </c:pt>
              </c:numCache>
            </c:numRef>
          </c:val>
          <c:smooth val="0"/>
          <c:extLst>
            <c:ext xmlns:c16="http://schemas.microsoft.com/office/drawing/2014/chart" uri="{C3380CC4-5D6E-409C-BE32-E72D297353CC}">
              <c16:uniqueId val="{0000000B-5F10-4966-BE67-CEBD3CAAA789}"/>
            </c:ext>
          </c:extLst>
        </c:ser>
        <c:dLbls>
          <c:showLegendKey val="0"/>
          <c:showVal val="1"/>
          <c:showCatName val="0"/>
          <c:showSerName val="0"/>
          <c:showPercent val="0"/>
          <c:showBubbleSize val="0"/>
        </c:dLbls>
        <c:marker val="1"/>
        <c:smooth val="0"/>
        <c:axId val="1692384303"/>
        <c:axId val="1692376143"/>
      </c:lineChart>
      <c:catAx>
        <c:axId val="169238574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1692378063"/>
        <c:crosses val="autoZero"/>
        <c:auto val="1"/>
        <c:lblAlgn val="ctr"/>
        <c:lblOffset val="100"/>
        <c:noMultiLvlLbl val="0"/>
      </c:catAx>
      <c:valAx>
        <c:axId val="1692378063"/>
        <c:scaling>
          <c:orientation val="minMax"/>
          <c:max val="6.5000000000000016E-2"/>
          <c:min val="4.0000000000000008E-2"/>
        </c:scaling>
        <c:delete val="0"/>
        <c:axPos val="l"/>
        <c:numFmt formatCode="0.00%" sourceLinked="1"/>
        <c:majorTickMark val="out"/>
        <c:minorTickMark val="none"/>
        <c:tickLblPos val="nextTo"/>
        <c:spPr>
          <a:noFill/>
          <a:ln w="12700" cap="flat" cmpd="sng" algn="ctr">
            <a:noFill/>
            <a:prstDash val="solid"/>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1692385743"/>
        <c:crosses val="autoZero"/>
        <c:crossBetween val="between"/>
      </c:valAx>
      <c:valAx>
        <c:axId val="1692376143"/>
        <c:scaling>
          <c:orientation val="minMax"/>
          <c:max val="5000"/>
        </c:scaling>
        <c:delete val="0"/>
        <c:axPos val="r"/>
        <c:numFmt formatCode="[$$-409]#,##0_);\([$$-409]#,##0\)" sourceLinked="1"/>
        <c:majorTickMark val="out"/>
        <c:minorTickMark val="none"/>
        <c:tickLblPos val="nextTo"/>
        <c:spPr>
          <a:noFill/>
          <a:ln w="12700" cap="flat" cmpd="sng" algn="ctr">
            <a:noFill/>
            <a:prstDash val="solid"/>
            <a:round/>
          </a:ln>
          <a:effectLst/>
        </c:spPr>
        <c:txPr>
          <a:bodyPr rot="-60000000" spcFirstLastPara="1" vertOverflow="ellipsis" vert="horz" wrap="square" anchor="ctr" anchorCtr="1"/>
          <a:lstStyle/>
          <a:p>
            <a:pPr>
              <a:defRPr sz="900" b="1" i="0" u="none" strike="noStrike" kern="1200" baseline="0">
                <a:noFill/>
                <a:latin typeface="+mn-lt"/>
                <a:ea typeface="+mn-ea"/>
                <a:cs typeface="+mn-cs"/>
              </a:defRPr>
            </a:pPr>
            <a:endParaRPr lang="en-US"/>
          </a:p>
        </c:txPr>
        <c:crossAx val="1692384303"/>
        <c:crosses val="max"/>
        <c:crossBetween val="between"/>
      </c:valAx>
      <c:catAx>
        <c:axId val="1692384303"/>
        <c:scaling>
          <c:orientation val="minMax"/>
        </c:scaling>
        <c:delete val="1"/>
        <c:axPos val="t"/>
        <c:numFmt formatCode="General" sourceLinked="1"/>
        <c:majorTickMark val="out"/>
        <c:minorTickMark val="none"/>
        <c:tickLblPos val="nextTo"/>
        <c:crossAx val="1692376143"/>
        <c:crosses val="max"/>
        <c:auto val="1"/>
        <c:lblAlgn val="ctr"/>
        <c:lblOffset val="100"/>
        <c:noMultiLvlLbl val="0"/>
      </c:catAx>
      <c:spPr>
        <a:noFill/>
        <a:ln>
          <a:noFill/>
        </a:ln>
        <a:effectLst/>
      </c:spPr>
    </c:plotArea>
    <c:legend>
      <c:legendPos val="b"/>
      <c:legendEntry>
        <c:idx val="0"/>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legendEntry>
      <c:layout>
        <c:manualLayout>
          <c:xMode val="edge"/>
          <c:yMode val="edge"/>
          <c:x val="0.28200564808309569"/>
          <c:y val="0.84139836765810327"/>
          <c:w val="0.45523851988365355"/>
          <c:h val="6.5601158765860493E-2"/>
        </c:manualLayout>
      </c:layout>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prstDash val="solid"/>
      <a:round/>
    </a:ln>
    <a:effectLst/>
  </c:spPr>
  <c:txPr>
    <a:bodyPr/>
    <a:lstStyle/>
    <a:p>
      <a:pPr>
        <a:defRPr b="1"/>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Gilroy" panose="00000500000000000000"/>
                <a:ea typeface="+mn-ea"/>
                <a:cs typeface="+mn-cs"/>
              </a:defRPr>
            </a:pPr>
            <a:r>
              <a:rPr lang="en-US" b="1">
                <a:solidFill>
                  <a:schemeClr val="tx1"/>
                </a:solidFill>
              </a:rPr>
              <a:t>Hedging Breakdown for Outstanding</a:t>
            </a:r>
          </a:p>
          <a:p>
            <a:pPr>
              <a:defRPr b="1">
                <a:solidFill>
                  <a:schemeClr val="tx1"/>
                </a:solidFill>
              </a:defRPr>
            </a:pPr>
            <a:r>
              <a:rPr lang="en-US" b="1">
                <a:solidFill>
                  <a:schemeClr val="tx1"/>
                </a:solidFill>
              </a:rPr>
              <a:t>Debt (End of Q2 25. including Subline)</a:t>
            </a:r>
          </a:p>
        </c:rich>
      </c:tx>
      <c:layout>
        <c:manualLayout>
          <c:xMode val="edge"/>
          <c:yMode val="edge"/>
          <c:x val="0.19791387464930862"/>
          <c:y val="3.3748035336069765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Gilroy" panose="00000500000000000000"/>
              <a:ea typeface="+mn-ea"/>
              <a:cs typeface="+mn-cs"/>
            </a:defRPr>
          </a:pPr>
          <a:endParaRPr lang="en-US"/>
        </a:p>
      </c:txPr>
    </c:title>
    <c:autoTitleDeleted val="0"/>
    <c:plotArea>
      <c:layout>
        <c:manualLayout>
          <c:layoutTarget val="inner"/>
          <c:xMode val="edge"/>
          <c:yMode val="edge"/>
          <c:x val="0.37463585852292691"/>
          <c:y val="0.28974020056437189"/>
          <c:w val="0.41105456493904069"/>
          <c:h val="0.61111796581445521"/>
        </c:manualLayout>
      </c:layout>
      <c:pieChart>
        <c:varyColors val="1"/>
        <c:ser>
          <c:idx val="0"/>
          <c:order val="0"/>
          <c:dPt>
            <c:idx val="0"/>
            <c:bubble3D val="0"/>
            <c:spPr>
              <a:solidFill>
                <a:srgbClr val="8497B0"/>
              </a:solidFill>
              <a:ln w="19050">
                <a:solidFill>
                  <a:schemeClr val="lt1"/>
                </a:solidFill>
              </a:ln>
              <a:effectLst/>
            </c:spPr>
            <c:extLst>
              <c:ext xmlns:c16="http://schemas.microsoft.com/office/drawing/2014/chart" uri="{C3380CC4-5D6E-409C-BE32-E72D297353CC}">
                <c16:uniqueId val="{00000001-F43E-4747-B5C0-76A23358F8BE}"/>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3-F43E-4747-B5C0-76A23358F8BE}"/>
              </c:ext>
            </c:extLst>
          </c:dPt>
          <c:dPt>
            <c:idx val="2"/>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5-F43E-4747-B5C0-76A23358F8BE}"/>
              </c:ext>
            </c:extLst>
          </c:dPt>
          <c:dPt>
            <c:idx val="3"/>
            <c:bubble3D val="0"/>
            <c:spPr>
              <a:solidFill>
                <a:srgbClr val="E494CD"/>
              </a:solidFill>
              <a:ln w="19050">
                <a:solidFill>
                  <a:schemeClr val="lt1"/>
                </a:solidFill>
              </a:ln>
              <a:effectLst/>
            </c:spPr>
            <c:extLst>
              <c:ext xmlns:c16="http://schemas.microsoft.com/office/drawing/2014/chart" uri="{C3380CC4-5D6E-409C-BE32-E72D297353CC}">
                <c16:uniqueId val="{00000007-F43E-4747-B5C0-76A23358F8BE}"/>
              </c:ext>
            </c:extLst>
          </c:dPt>
          <c:dLbls>
            <c:dLbl>
              <c:idx val="2"/>
              <c:layout>
                <c:manualLayout>
                  <c:x val="0.12056757633870481"/>
                  <c:y val="-6.7755777548391502E-2"/>
                </c:manualLayout>
              </c:layout>
              <c:spPr>
                <a:noFill/>
                <a:ln>
                  <a:noFill/>
                </a:ln>
                <a:effectLst/>
              </c:spPr>
              <c:txPr>
                <a:bodyPr rot="0" spcFirstLastPara="1" vertOverflow="overflow" horzOverflow="overflow" vert="horz" wrap="square" anchor="ctr" anchorCtr="0">
                  <a:noAutofit/>
                </a:bodyPr>
                <a:lstStyle/>
                <a:p>
                  <a:pPr>
                    <a:defRPr sz="1100" b="1" i="0" u="none" strike="noStrike" kern="1200" baseline="0">
                      <a:solidFill>
                        <a:schemeClr val="bg1"/>
                      </a:solidFill>
                      <a:latin typeface="Gilroy" panose="00000500000000000000"/>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11809529731151308"/>
                      <c:h val="8.2310558196110079E-2"/>
                    </c:manualLayout>
                  </c15:layout>
                </c:ext>
                <c:ext xmlns:c16="http://schemas.microsoft.com/office/drawing/2014/chart" uri="{C3380CC4-5D6E-409C-BE32-E72D297353CC}">
                  <c16:uniqueId val="{00000005-F43E-4747-B5C0-76A23358F8BE}"/>
                </c:ext>
              </c:extLst>
            </c:dLbl>
            <c:dLbl>
              <c:idx val="3"/>
              <c:layout>
                <c:manualLayout>
                  <c:x val="7.0326709773554832E-2"/>
                  <c:y val="0.21446528626266645"/>
                </c:manualLayout>
              </c:layout>
              <c:spPr>
                <a:noFill/>
                <a:ln>
                  <a:noFill/>
                </a:ln>
                <a:effectLst/>
              </c:spPr>
              <c:txPr>
                <a:bodyPr rot="0" spcFirstLastPara="1" vertOverflow="overflow" horzOverflow="overflow" vert="horz" wrap="square" anchor="ctr" anchorCtr="0">
                  <a:noAutofit/>
                </a:bodyPr>
                <a:lstStyle/>
                <a:p>
                  <a:pPr>
                    <a:defRPr sz="1100" b="1" i="0" u="none" strike="noStrike" kern="1200" baseline="0">
                      <a:solidFill>
                        <a:schemeClr val="bg1"/>
                      </a:solidFill>
                      <a:latin typeface="Gilroy" panose="00000500000000000000"/>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13038350660295472"/>
                      <c:h val="0.19495136895608886"/>
                    </c:manualLayout>
                  </c15:layout>
                </c:ext>
                <c:ext xmlns:c16="http://schemas.microsoft.com/office/drawing/2014/chart" uri="{C3380CC4-5D6E-409C-BE32-E72D297353CC}">
                  <c16:uniqueId val="{00000007-F43E-4747-B5C0-76A23358F8BE}"/>
                </c:ext>
              </c:extLst>
            </c:dLbl>
            <c:spPr>
              <a:noFill/>
              <a:ln>
                <a:noFill/>
              </a:ln>
              <a:effectLst/>
            </c:spPr>
            <c:txPr>
              <a:bodyPr rot="0" spcFirstLastPara="1" vertOverflow="overflow" horzOverflow="overflow" vert="horz" wrap="square" anchor="ctr" anchorCtr="0">
                <a:spAutoFit/>
              </a:bodyPr>
              <a:lstStyle/>
              <a:p>
                <a:pPr>
                  <a:defRPr sz="1100" b="1" i="0" u="none" strike="noStrike" kern="1200" baseline="0">
                    <a:solidFill>
                      <a:schemeClr val="bg1"/>
                    </a:solidFill>
                    <a:latin typeface="Gilroy" panose="00000500000000000000"/>
                    <a:ea typeface="+mn-ea"/>
                    <a:cs typeface="+mn-cs"/>
                  </a:defRPr>
                </a:pPr>
                <a:endParaRPr lang="en-US"/>
              </a:p>
            </c:txPr>
            <c:dLblPos val="bestFit"/>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 Hedging'!$C$18:$C$21</c:f>
              <c:strCache>
                <c:ptCount val="4"/>
                <c:pt idx="0">
                  <c:v>Swap</c:v>
                </c:pt>
                <c:pt idx="1">
                  <c:v>Cap</c:v>
                </c:pt>
                <c:pt idx="2">
                  <c:v>Fixed Loans</c:v>
                </c:pt>
                <c:pt idx="3">
                  <c:v>Floating</c:v>
                </c:pt>
              </c:strCache>
            </c:strRef>
          </c:cat>
          <c:val>
            <c:numRef>
              <c:f>'% Hedging'!$D$18:$D$21</c:f>
              <c:numCache>
                <c:formatCode>[$$-409]#,##0</c:formatCode>
                <c:ptCount val="4"/>
                <c:pt idx="0">
                  <c:v>371</c:v>
                </c:pt>
                <c:pt idx="1">
                  <c:v>111</c:v>
                </c:pt>
                <c:pt idx="2">
                  <c:v>266</c:v>
                </c:pt>
                <c:pt idx="3">
                  <c:v>103.62300000000005</c:v>
                </c:pt>
              </c:numCache>
            </c:numRef>
          </c:val>
          <c:extLst>
            <c:ext xmlns:c16="http://schemas.microsoft.com/office/drawing/2014/chart" uri="{C3380CC4-5D6E-409C-BE32-E72D297353CC}">
              <c16:uniqueId val="{00000008-F43E-4747-B5C0-76A23358F8BE}"/>
            </c:ext>
          </c:extLst>
        </c:ser>
        <c:ser>
          <c:idx val="1"/>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A-F43E-4747-B5C0-76A23358F8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C-F43E-4747-B5C0-76A23358F8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E-F43E-4747-B5C0-76A23358F8B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0-F43E-4747-B5C0-76A23358F8BE}"/>
              </c:ext>
            </c:extLst>
          </c:dPt>
          <c:cat>
            <c:strRef>
              <c:f>'% Hedging'!$C$18:$C$21</c:f>
              <c:strCache>
                <c:ptCount val="4"/>
                <c:pt idx="0">
                  <c:v>Swap</c:v>
                </c:pt>
                <c:pt idx="1">
                  <c:v>Cap</c:v>
                </c:pt>
                <c:pt idx="2">
                  <c:v>Fixed Loans</c:v>
                </c:pt>
                <c:pt idx="3">
                  <c:v>Floating</c:v>
                </c:pt>
              </c:strCache>
            </c:strRef>
          </c:cat>
          <c:val>
            <c:numRef>
              <c:f>'% Hedging'!$E$18:$E$21</c:f>
              <c:numCache>
                <c:formatCode>0%</c:formatCode>
                <c:ptCount val="4"/>
                <c:pt idx="0">
                  <c:v>0.43563877443422733</c:v>
                </c:pt>
                <c:pt idx="1">
                  <c:v>0.13033936377951275</c:v>
                </c:pt>
                <c:pt idx="2">
                  <c:v>0.31234478166982338</c:v>
                </c:pt>
                <c:pt idx="3">
                  <c:v>0.12167708011643655</c:v>
                </c:pt>
              </c:numCache>
            </c:numRef>
          </c:val>
          <c:extLst>
            <c:ext xmlns:c16="http://schemas.microsoft.com/office/drawing/2014/chart" uri="{C3380CC4-5D6E-409C-BE32-E72D297353CC}">
              <c16:uniqueId val="{00000011-F43E-4747-B5C0-76A23358F8B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a:latin typeface="Gilroy" panose="0000050000000000000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Gilroy" panose="00000500000000000000"/>
                <a:ea typeface="+mn-ea"/>
                <a:cs typeface="+mn-cs"/>
              </a:defRPr>
            </a:pPr>
            <a:r>
              <a:rPr lang="en-US" b="1">
                <a:solidFill>
                  <a:sysClr val="windowText" lastClr="000000"/>
                </a:solidFill>
              </a:rPr>
              <a:t>Base vs Effective Interest Rate</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Gilroy" panose="00000500000000000000"/>
              <a:ea typeface="+mn-ea"/>
              <a:cs typeface="+mn-cs"/>
            </a:defRPr>
          </a:pPr>
          <a:endParaRPr lang="en-US"/>
        </a:p>
      </c:txPr>
    </c:title>
    <c:autoTitleDeleted val="0"/>
    <c:plotArea>
      <c:layout>
        <c:manualLayout>
          <c:layoutTarget val="inner"/>
          <c:xMode val="edge"/>
          <c:yMode val="edge"/>
          <c:x val="1.5151515151515152E-2"/>
          <c:y val="0.150785802264437"/>
          <c:w val="0.96666666666666667"/>
          <c:h val="0.65253926708460319"/>
        </c:manualLayout>
      </c:layout>
      <c:barChart>
        <c:barDir val="col"/>
        <c:grouping val="stacked"/>
        <c:varyColors val="0"/>
        <c:ser>
          <c:idx val="0"/>
          <c:order val="0"/>
          <c:tx>
            <c:strRef>
              <c:f>EIR!$C$130</c:f>
              <c:strCache>
                <c:ptCount val="1"/>
                <c:pt idx="0">
                  <c:v>Base Interest Rate</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Gilroy" panose="00000500000000000000"/>
                    <a:ea typeface="+mn-ea"/>
                    <a:cs typeface="+mn-cs"/>
                  </a:defRPr>
                </a:pPr>
                <a:endParaRPr lang="en-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EIR!$D$129:$K$129</c:f>
              <c:strCache>
                <c:ptCount val="8"/>
                <c:pt idx="0">
                  <c:v>Facility*</c:v>
                </c:pt>
                <c:pt idx="1">
                  <c:v>Subline</c:v>
                </c:pt>
                <c:pt idx="2">
                  <c:v>Apollo</c:v>
                </c:pt>
                <c:pt idx="3">
                  <c:v>NYL</c:v>
                </c:pt>
                <c:pt idx="4">
                  <c:v>BX</c:v>
                </c:pt>
                <c:pt idx="5">
                  <c:v>Development</c:v>
                </c:pt>
                <c:pt idx="6">
                  <c:v>Combined</c:v>
                </c:pt>
                <c:pt idx="7">
                  <c:v>Combined (excl. Subline and Dev)</c:v>
                </c:pt>
              </c:strCache>
            </c:strRef>
          </c:cat>
          <c:val>
            <c:numRef>
              <c:f>EIR!$D$130:$K$130</c:f>
              <c:numCache>
                <c:formatCode>0.00%</c:formatCode>
                <c:ptCount val="8"/>
                <c:pt idx="0">
                  <c:v>4.997104210831909E-2</c:v>
                </c:pt>
                <c:pt idx="1">
                  <c:v>6.3006476358584612E-2</c:v>
                </c:pt>
                <c:pt idx="2">
                  <c:v>6.1539999999999997E-2</c:v>
                </c:pt>
                <c:pt idx="3">
                  <c:v>6.2307692307692307E-2</c:v>
                </c:pt>
                <c:pt idx="4">
                  <c:v>6.5299998328052319E-2</c:v>
                </c:pt>
                <c:pt idx="5">
                  <c:v>7.0346080986126505E-2</c:v>
                </c:pt>
                <c:pt idx="6">
                  <c:v>5.7049310506887559E-2</c:v>
                </c:pt>
                <c:pt idx="7">
                  <c:v>5.5662559892767229E-2</c:v>
                </c:pt>
              </c:numCache>
            </c:numRef>
          </c:val>
          <c:extLst>
            <c:ext xmlns:c16="http://schemas.microsoft.com/office/drawing/2014/chart" uri="{C3380CC4-5D6E-409C-BE32-E72D297353CC}">
              <c16:uniqueId val="{00000000-05FB-4274-8F78-594E8EDA20D1}"/>
            </c:ext>
          </c:extLst>
        </c:ser>
        <c:ser>
          <c:idx val="1"/>
          <c:order val="1"/>
          <c:tx>
            <c:strRef>
              <c:f>EIR!$C$131</c:f>
              <c:strCache>
                <c:ptCount val="1"/>
                <c:pt idx="0">
                  <c:v>Amortization &amp; Unused Fees</c:v>
                </c:pt>
              </c:strCache>
            </c:strRef>
          </c:tx>
          <c:spPr>
            <a:solidFill>
              <a:schemeClr val="tx2">
                <a:lumMod val="20000"/>
                <a:lumOff val="80000"/>
              </a:schemeClr>
            </a:solidFill>
            <a:ln>
              <a:noFill/>
            </a:ln>
            <a:effectLst/>
          </c:spPr>
          <c:invertIfNegative val="0"/>
          <c:dLbls>
            <c:dLbl>
              <c:idx val="1"/>
              <c:layout>
                <c:manualLayout>
                  <c:x val="-1.5151515151515152E-3"/>
                  <c:y val="-3.8298343593219458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5FB-4274-8F78-594E8EDA20D1}"/>
                </c:ext>
              </c:extLst>
            </c:dLbl>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Gilroy" panose="00000500000000000000"/>
                    <a:ea typeface="+mn-ea"/>
                    <a:cs typeface="+mn-cs"/>
                  </a:defRPr>
                </a:pPr>
                <a:endParaRPr lang="en-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EIR!$D$129:$K$129</c:f>
              <c:strCache>
                <c:ptCount val="8"/>
                <c:pt idx="0">
                  <c:v>Facility*</c:v>
                </c:pt>
                <c:pt idx="1">
                  <c:v>Subline</c:v>
                </c:pt>
                <c:pt idx="2">
                  <c:v>Apollo</c:v>
                </c:pt>
                <c:pt idx="3">
                  <c:v>NYL</c:v>
                </c:pt>
                <c:pt idx="4">
                  <c:v>BX</c:v>
                </c:pt>
                <c:pt idx="5">
                  <c:v>Development</c:v>
                </c:pt>
                <c:pt idx="6">
                  <c:v>Combined</c:v>
                </c:pt>
                <c:pt idx="7">
                  <c:v>Combined (excl. Subline and Dev)</c:v>
                </c:pt>
              </c:strCache>
            </c:strRef>
          </c:cat>
          <c:val>
            <c:numRef>
              <c:f>EIR!$D$131:$K$131</c:f>
              <c:numCache>
                <c:formatCode>0.00%</c:formatCode>
                <c:ptCount val="8"/>
                <c:pt idx="0">
                  <c:v>8.4175699906011564E-3</c:v>
                </c:pt>
                <c:pt idx="1">
                  <c:v>4.2427369292537967E-3</c:v>
                </c:pt>
                <c:pt idx="2">
                  <c:v>4.3197713869827393E-3</c:v>
                </c:pt>
                <c:pt idx="3">
                  <c:v>3.4179443459459451E-3</c:v>
                </c:pt>
                <c:pt idx="4">
                  <c:v>5.3278365501066675E-3</c:v>
                </c:pt>
                <c:pt idx="5">
                  <c:v>2.6862224212682042E-3</c:v>
                </c:pt>
                <c:pt idx="6">
                  <c:v>6.3541518631589087E-3</c:v>
                </c:pt>
                <c:pt idx="7">
                  <c:v>6.6224903597034406E-3</c:v>
                </c:pt>
              </c:numCache>
            </c:numRef>
          </c:val>
          <c:extLst>
            <c:ext xmlns:c16="http://schemas.microsoft.com/office/drawing/2014/chart" uri="{C3380CC4-5D6E-409C-BE32-E72D297353CC}">
              <c16:uniqueId val="{00000002-05FB-4274-8F78-594E8EDA20D1}"/>
            </c:ext>
          </c:extLst>
        </c:ser>
        <c:dLbls>
          <c:showLegendKey val="0"/>
          <c:showVal val="0"/>
          <c:showCatName val="0"/>
          <c:showSerName val="0"/>
          <c:showPercent val="0"/>
          <c:showBubbleSize val="0"/>
        </c:dLbls>
        <c:gapWidth val="150"/>
        <c:overlap val="100"/>
        <c:axId val="255382223"/>
        <c:axId val="255353423"/>
      </c:barChart>
      <c:lineChart>
        <c:grouping val="stacked"/>
        <c:varyColors val="0"/>
        <c:ser>
          <c:idx val="2"/>
          <c:order val="2"/>
          <c:tx>
            <c:strRef>
              <c:f>EIR!$C$132</c:f>
              <c:strCache>
                <c:ptCount val="1"/>
                <c:pt idx="0">
                  <c:v>Effective Interest Rate</c:v>
                </c:pt>
              </c:strCache>
            </c:strRef>
          </c:tx>
          <c:spPr>
            <a:ln w="28575" cap="rnd">
              <a:solidFill>
                <a:schemeClr val="accent3"/>
              </a:solidFill>
              <a:round/>
            </a:ln>
            <a:effectLst/>
          </c:spPr>
          <c:marker>
            <c:symbol val="none"/>
          </c:marker>
          <c:dLbls>
            <c:dLbl>
              <c:idx val="0"/>
              <c:tx>
                <c:rich>
                  <a:bodyPr/>
                  <a:lstStyle/>
                  <a:p>
                    <a:fld id="{A0F0B1FF-DFE0-466E-801A-ADB7F3479844}" type="VALUE">
                      <a:rPr lang="en-US"/>
                      <a:pPr/>
                      <a:t>[VALUE]</a:t>
                    </a:fld>
                    <a:endParaRPr lang="en-US"/>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5FB-4274-8F78-594E8EDA20D1}"/>
                </c:ext>
              </c:extLst>
            </c:dLbl>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Gilroy" panose="00000500000000000000"/>
                    <a:ea typeface="+mn-ea"/>
                    <a:cs typeface="+mn-cs"/>
                  </a:defRPr>
                </a:pPr>
                <a:endParaRPr lang="en-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EIR!$D$129:$K$129</c:f>
              <c:strCache>
                <c:ptCount val="8"/>
                <c:pt idx="0">
                  <c:v>Facility*</c:v>
                </c:pt>
                <c:pt idx="1">
                  <c:v>Subline</c:v>
                </c:pt>
                <c:pt idx="2">
                  <c:v>Apollo</c:v>
                </c:pt>
                <c:pt idx="3">
                  <c:v>NYL</c:v>
                </c:pt>
                <c:pt idx="4">
                  <c:v>BX</c:v>
                </c:pt>
                <c:pt idx="5">
                  <c:v>Development</c:v>
                </c:pt>
                <c:pt idx="6">
                  <c:v>Combined</c:v>
                </c:pt>
                <c:pt idx="7">
                  <c:v>Combined (excl. Subline and Dev)</c:v>
                </c:pt>
              </c:strCache>
            </c:strRef>
          </c:cat>
          <c:val>
            <c:numRef>
              <c:f>EIR!$D$132:$K$132</c:f>
              <c:numCache>
                <c:formatCode>0.00%</c:formatCode>
                <c:ptCount val="8"/>
                <c:pt idx="0">
                  <c:v>5.8388612098920246E-2</c:v>
                </c:pt>
                <c:pt idx="1">
                  <c:v>6.7249213287838408E-2</c:v>
                </c:pt>
                <c:pt idx="2">
                  <c:v>6.5859771386982735E-2</c:v>
                </c:pt>
                <c:pt idx="3">
                  <c:v>6.5725636653638259E-2</c:v>
                </c:pt>
                <c:pt idx="4">
                  <c:v>7.062783487815899E-2</c:v>
                </c:pt>
                <c:pt idx="5">
                  <c:v>7.3032303407394708E-2</c:v>
                </c:pt>
                <c:pt idx="6">
                  <c:v>6.3403462370046473E-2</c:v>
                </c:pt>
                <c:pt idx="7">
                  <c:v>6.2285050252470671E-2</c:v>
                </c:pt>
              </c:numCache>
            </c:numRef>
          </c:val>
          <c:smooth val="0"/>
          <c:extLst>
            <c:ext xmlns:c16="http://schemas.microsoft.com/office/drawing/2014/chart" uri="{C3380CC4-5D6E-409C-BE32-E72D297353CC}">
              <c16:uniqueId val="{00000004-05FB-4274-8F78-594E8EDA20D1}"/>
            </c:ext>
          </c:extLst>
        </c:ser>
        <c:dLbls>
          <c:showLegendKey val="0"/>
          <c:showVal val="0"/>
          <c:showCatName val="0"/>
          <c:showSerName val="0"/>
          <c:showPercent val="0"/>
          <c:showBubbleSize val="0"/>
        </c:dLbls>
        <c:marker val="1"/>
        <c:smooth val="0"/>
        <c:axId val="255382223"/>
        <c:axId val="255353423"/>
      </c:lineChart>
      <c:scatterChart>
        <c:scatterStyle val="lineMarker"/>
        <c:varyColors val="0"/>
        <c:ser>
          <c:idx val="3"/>
          <c:order val="3"/>
          <c:tx>
            <c:strRef>
              <c:f>EIR!$C$133</c:f>
              <c:strCache>
                <c:ptCount val="1"/>
                <c:pt idx="0">
                  <c:v>Outstanding</c:v>
                </c:pt>
              </c:strCache>
            </c:strRef>
          </c:tx>
          <c:spPr>
            <a:ln w="25400" cap="rnd">
              <a:noFill/>
              <a:round/>
            </a:ln>
            <a:effectLst/>
          </c:spPr>
          <c:marker>
            <c:symbol val="none"/>
          </c:marker>
          <c:dLbls>
            <c:dLbl>
              <c:idx val="0"/>
              <c:layout>
                <c:manualLayout>
                  <c:x val="-2.6968631909438791E-2"/>
                  <c:y val="0.333675431023685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5FB-4274-8F78-594E8EDA20D1}"/>
                </c:ext>
              </c:extLst>
            </c:dLbl>
            <c:dLbl>
              <c:idx val="1"/>
              <c:layout>
                <c:manualLayout>
                  <c:x val="-2.6971348163228645E-2"/>
                  <c:y val="-3.97227222722272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5FB-4274-8F78-594E8EDA20D1}"/>
                </c:ext>
              </c:extLst>
            </c:dLbl>
            <c:dLbl>
              <c:idx val="2"/>
              <c:layout>
                <c:manualLayout>
                  <c:x val="-2.1391672631830169E-2"/>
                  <c:y val="1.41172011938035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5FB-4274-8F78-594E8EDA20D1}"/>
                </c:ext>
              </c:extLst>
            </c:dLbl>
            <c:dLbl>
              <c:idx val="3"/>
              <c:layout>
                <c:manualLayout>
                  <c:x val="-2.6372916228161861E-2"/>
                  <c:y val="1.41161883511553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5FB-4274-8F78-594E8EDA20D1}"/>
                </c:ext>
              </c:extLst>
            </c:dLbl>
            <c:dLbl>
              <c:idx val="4"/>
              <c:layout>
                <c:manualLayout>
                  <c:x val="-2.6631830112145184E-2"/>
                  <c:y val="1.37375579663227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5FB-4274-8F78-594E8EDA20D1}"/>
                </c:ext>
              </c:extLst>
            </c:dLbl>
            <c:dLbl>
              <c:idx val="5"/>
              <c:layout>
                <c:manualLayout>
                  <c:x val="-2.304546422358901E-2"/>
                  <c:y val="-4.70792983387036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08A-41CE-93AF-63ED6D8DC455}"/>
                </c:ext>
              </c:extLst>
            </c:dLbl>
            <c:dLbl>
              <c:idx val="6"/>
              <c:layout>
                <c:manualLayout>
                  <c:x val="-2.2997415247048493E-2"/>
                  <c:y val="0.5579962601523310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5FB-4274-8F78-594E8EDA20D1}"/>
                </c:ext>
              </c:extLst>
            </c:dLbl>
            <c:dLbl>
              <c:idx val="7"/>
              <c:layout>
                <c:manualLayout>
                  <c:x val="-2.8280490604073918E-2"/>
                  <c:y val="0.5306593159315932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5FB-4274-8F78-594E8EDA20D1}"/>
                </c:ext>
              </c:extLst>
            </c:dLbl>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Gilroy" panose="00000500000000000000"/>
                    <a:ea typeface="+mn-ea"/>
                    <a:cs typeface="+mn-cs"/>
                  </a:defRPr>
                </a:pPr>
                <a:endParaRPr lang="en-IL"/>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xVal>
            <c:strRef>
              <c:f>EIR!$D$129:$K$129</c:f>
              <c:strCache>
                <c:ptCount val="8"/>
                <c:pt idx="0">
                  <c:v>Facility*</c:v>
                </c:pt>
                <c:pt idx="1">
                  <c:v>Subline</c:v>
                </c:pt>
                <c:pt idx="2">
                  <c:v>Apollo</c:v>
                </c:pt>
                <c:pt idx="3">
                  <c:v>NYL</c:v>
                </c:pt>
                <c:pt idx="4">
                  <c:v>BX</c:v>
                </c:pt>
                <c:pt idx="5">
                  <c:v>Development</c:v>
                </c:pt>
                <c:pt idx="6">
                  <c:v>Combined</c:v>
                </c:pt>
                <c:pt idx="7">
                  <c:v>Combined (excl. Subline and Dev)</c:v>
                </c:pt>
              </c:strCache>
            </c:strRef>
          </c:xVal>
          <c:yVal>
            <c:numRef>
              <c:f>EIR!$D$133:$K$133</c:f>
              <c:numCache>
                <c:formatCode>_("$"* #,##0_);_("$"* \(#,##0\);_("$"* "-"??_);_(@_)</c:formatCode>
                <c:ptCount val="8"/>
                <c:pt idx="0">
                  <c:v>553</c:v>
                </c:pt>
                <c:pt idx="1">
                  <c:v>23</c:v>
                </c:pt>
                <c:pt idx="2">
                  <c:v>94.5</c:v>
                </c:pt>
                <c:pt idx="3">
                  <c:v>90</c:v>
                </c:pt>
                <c:pt idx="4">
                  <c:v>81.5</c:v>
                </c:pt>
                <c:pt idx="5">
                  <c:v>9.6230443900000004</c:v>
                </c:pt>
                <c:pt idx="6">
                  <c:v>842</c:v>
                </c:pt>
                <c:pt idx="7">
                  <c:v>819</c:v>
                </c:pt>
              </c:numCache>
            </c:numRef>
          </c:yVal>
          <c:smooth val="0"/>
          <c:extLst>
            <c:ext xmlns:c16="http://schemas.microsoft.com/office/drawing/2014/chart" uri="{C3380CC4-5D6E-409C-BE32-E72D297353CC}">
              <c16:uniqueId val="{0000000C-05FB-4274-8F78-594E8EDA20D1}"/>
            </c:ext>
          </c:extLst>
        </c:ser>
        <c:dLbls>
          <c:showLegendKey val="0"/>
          <c:showVal val="0"/>
          <c:showCatName val="0"/>
          <c:showSerName val="0"/>
          <c:showPercent val="0"/>
          <c:showBubbleSize val="0"/>
        </c:dLbls>
        <c:axId val="75348336"/>
        <c:axId val="75346896"/>
      </c:scatterChart>
      <c:catAx>
        <c:axId val="255382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Gilroy" panose="00000500000000000000"/>
                <a:ea typeface="+mn-ea"/>
                <a:cs typeface="+mn-cs"/>
              </a:defRPr>
            </a:pPr>
            <a:endParaRPr lang="en-IL"/>
          </a:p>
        </c:txPr>
        <c:crossAx val="255353423"/>
        <c:crosses val="autoZero"/>
        <c:auto val="1"/>
        <c:lblAlgn val="ctr"/>
        <c:lblOffset val="100"/>
        <c:noMultiLvlLbl val="0"/>
      </c:catAx>
      <c:valAx>
        <c:axId val="255353423"/>
        <c:scaling>
          <c:orientation val="minMax"/>
          <c:min val="0"/>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IL"/>
          </a:p>
        </c:txPr>
        <c:crossAx val="255382223"/>
        <c:crosses val="autoZero"/>
        <c:crossBetween val="between"/>
      </c:valAx>
      <c:valAx>
        <c:axId val="75346896"/>
        <c:scaling>
          <c:orientation val="minMax"/>
        </c:scaling>
        <c:delete val="0"/>
        <c:axPos val="r"/>
        <c:numFmt formatCode="_(&quot;$&quot;* #,##0_);_(&quot;$&quot;* \(#,##0\);_(&quot;$&quot;* &quot;-&quot;??_);_(@_)"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IL"/>
          </a:p>
        </c:txPr>
        <c:crossAx val="75348336"/>
        <c:crosses val="max"/>
        <c:crossBetween val="midCat"/>
      </c:valAx>
      <c:valAx>
        <c:axId val="75348336"/>
        <c:scaling>
          <c:orientation val="minMax"/>
        </c:scaling>
        <c:delete val="1"/>
        <c:axPos val="b"/>
        <c:majorTickMark val="out"/>
        <c:minorTickMark val="none"/>
        <c:tickLblPos val="nextTo"/>
        <c:crossAx val="75346896"/>
        <c:crosses val="autoZero"/>
        <c:crossBetween val="midCat"/>
      </c:valAx>
      <c:spPr>
        <a:noFill/>
        <a:ln>
          <a:noFill/>
        </a:ln>
        <a:effectLst/>
      </c:spPr>
    </c:plotArea>
    <c:legend>
      <c:legendPos val="b"/>
      <c:legendEntry>
        <c:idx val="0"/>
        <c:txPr>
          <a:bodyPr rot="0" spcFirstLastPara="1" vertOverflow="ellipsis" vert="horz" wrap="square" anchor="ctr" anchorCtr="1"/>
          <a:lstStyle/>
          <a:p>
            <a:pPr>
              <a:defRPr sz="900" b="1" i="0" u="none" strike="noStrike" kern="1200" baseline="0">
                <a:solidFill>
                  <a:sysClr val="windowText" lastClr="000000"/>
                </a:solidFill>
                <a:latin typeface="Gilroy" panose="00000500000000000000"/>
                <a:ea typeface="+mn-ea"/>
                <a:cs typeface="+mn-cs"/>
              </a:defRPr>
            </a:pPr>
            <a:endParaRPr lang="en-IL"/>
          </a:p>
        </c:txPr>
      </c:legendEntry>
      <c:legendEntry>
        <c:idx val="1"/>
        <c:txPr>
          <a:bodyPr rot="0" spcFirstLastPara="1" vertOverflow="ellipsis" vert="horz" wrap="square" anchor="ctr" anchorCtr="1"/>
          <a:lstStyle/>
          <a:p>
            <a:pPr>
              <a:defRPr sz="900" b="1" i="0" u="none" strike="noStrike" kern="1200" baseline="0">
                <a:solidFill>
                  <a:sysClr val="windowText" lastClr="000000"/>
                </a:solidFill>
                <a:latin typeface="Gilroy" panose="00000500000000000000"/>
                <a:ea typeface="+mn-ea"/>
                <a:cs typeface="+mn-cs"/>
              </a:defRPr>
            </a:pPr>
            <a:endParaRPr lang="en-IL"/>
          </a:p>
        </c:txPr>
      </c:legendEntry>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IL"/>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ilroy" panose="00000500000000000000"/>
        </a:defRPr>
      </a:pPr>
      <a:endParaRPr lang="en-IL"/>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rtl="0">
              <a:defRPr lang="en-US" sz="1100" b="1" i="0" u="none" strike="noStrike" kern="1200" spc="0" baseline="0">
                <a:solidFill>
                  <a:sysClr val="windowText" lastClr="000000"/>
                </a:solidFill>
                <a:latin typeface="Gilroy"/>
                <a:ea typeface="+mn-ea"/>
                <a:cs typeface="+mn-cs"/>
              </a:defRPr>
            </a:pPr>
            <a:r>
              <a:rPr lang="en-US" sz="1100" b="1" i="0" u="none" strike="noStrike" kern="1200" spc="0" baseline="0">
                <a:solidFill>
                  <a:sysClr val="windowText" lastClr="000000"/>
                </a:solidFill>
                <a:latin typeface="Gilroy"/>
                <a:ea typeface="+mn-ea"/>
                <a:cs typeface="+mn-cs"/>
              </a:rPr>
              <a:t> Property Improvements per SF </a:t>
            </a:r>
          </a:p>
        </c:rich>
      </c:tx>
      <c:layout>
        <c:manualLayout>
          <c:xMode val="edge"/>
          <c:yMode val="edge"/>
          <c:x val="0.20881505664869643"/>
          <c:y val="3.3665221005593386E-4"/>
        </c:manualLayout>
      </c:layout>
      <c:overlay val="0"/>
      <c:spPr>
        <a:noFill/>
        <a:ln>
          <a:noFill/>
        </a:ln>
        <a:effectLst/>
      </c:spPr>
      <c:txPr>
        <a:bodyPr rot="0" spcFirstLastPara="1" vertOverflow="ellipsis" vert="horz" wrap="square" anchor="ctr" anchorCtr="1"/>
        <a:lstStyle/>
        <a:p>
          <a:pPr algn="ctr" rtl="0">
            <a:defRPr lang="en-US" sz="1100" b="1" i="0" u="none" strike="noStrike" kern="1200" spc="0" baseline="0">
              <a:solidFill>
                <a:sysClr val="windowText" lastClr="000000"/>
              </a:solidFill>
              <a:latin typeface="Gilroy"/>
              <a:ea typeface="+mn-ea"/>
              <a:cs typeface="+mn-cs"/>
            </a:defRPr>
          </a:pPr>
          <a:endParaRPr lang="en-US"/>
        </a:p>
      </c:txPr>
    </c:title>
    <c:autoTitleDeleted val="0"/>
    <c:plotArea>
      <c:layout>
        <c:manualLayout>
          <c:layoutTarget val="inner"/>
          <c:xMode val="edge"/>
          <c:yMode val="edge"/>
          <c:x val="9.3710513805482856E-2"/>
          <c:y val="0.19508690614136731"/>
          <c:w val="0.8618758845290071"/>
          <c:h val="0.72093502796507336"/>
        </c:manualLayout>
      </c:layout>
      <c:barChart>
        <c:barDir val="col"/>
        <c:grouping val="clustered"/>
        <c:varyColors val="0"/>
        <c:ser>
          <c:idx val="0"/>
          <c:order val="0"/>
          <c:tx>
            <c:strRef>
              <c:f>CAPEX!$B$25</c:f>
              <c:strCache>
                <c:ptCount val="1"/>
                <c:pt idx="0">
                  <c:v> Property Improvements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CAPEX!$A$28:$A$30</c:f>
              <c:strCache>
                <c:ptCount val="3"/>
                <c:pt idx="0">
                  <c:v>2024</c:v>
                </c:pt>
                <c:pt idx="1">
                  <c:v>Q1-25</c:v>
                </c:pt>
                <c:pt idx="2">
                  <c:v>Q2-25</c:v>
                </c:pt>
              </c:strCache>
            </c:strRef>
          </c:cat>
          <c:val>
            <c:numRef>
              <c:f>CAPEX!$B$28:$B$30</c:f>
              <c:numCache>
                <c:formatCode>_("$"* #,##0.00_);_("$"* \(#,##0.00\);_("$"* "-"??_);_(@_)</c:formatCode>
                <c:ptCount val="3"/>
                <c:pt idx="0">
                  <c:v>1.5099881348396418</c:v>
                </c:pt>
                <c:pt idx="1">
                  <c:v>1.5023407862862921</c:v>
                </c:pt>
                <c:pt idx="2">
                  <c:v>1.6913334055637796</c:v>
                </c:pt>
              </c:numCache>
            </c:numRef>
          </c:val>
          <c:extLst>
            <c:ext xmlns:c16="http://schemas.microsoft.com/office/drawing/2014/chart" uri="{C3380CC4-5D6E-409C-BE32-E72D297353CC}">
              <c16:uniqueId val="{00000000-2FCC-4468-82F5-7A579D523034}"/>
            </c:ext>
          </c:extLst>
        </c:ser>
        <c:dLbls>
          <c:dLblPos val="outEnd"/>
          <c:showLegendKey val="0"/>
          <c:showVal val="1"/>
          <c:showCatName val="0"/>
          <c:showSerName val="0"/>
          <c:showPercent val="0"/>
          <c:showBubbleSize val="0"/>
        </c:dLbls>
        <c:gapWidth val="219"/>
        <c:overlap val="-27"/>
        <c:axId val="905468143"/>
        <c:axId val="905461903"/>
      </c:barChart>
      <c:catAx>
        <c:axId val="90546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1" i="0" u="none" strike="noStrike" kern="1200" baseline="0">
                <a:solidFill>
                  <a:sysClr val="windowText" lastClr="000000"/>
                </a:solidFill>
                <a:latin typeface="Gilroy"/>
                <a:ea typeface="+mn-ea"/>
                <a:cs typeface="+mn-cs"/>
              </a:defRPr>
            </a:pPr>
            <a:endParaRPr lang="en-US"/>
          </a:p>
        </c:txPr>
        <c:crossAx val="905461903"/>
        <c:crosses val="autoZero"/>
        <c:auto val="1"/>
        <c:lblAlgn val="ctr"/>
        <c:lblOffset val="100"/>
        <c:noMultiLvlLbl val="0"/>
      </c:catAx>
      <c:valAx>
        <c:axId val="905461903"/>
        <c:scaling>
          <c:orientation val="minMax"/>
          <c:max val="1.7000000000000002"/>
          <c:min val="1.4"/>
        </c:scaling>
        <c:delete val="0"/>
        <c:axPos val="l"/>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endParaRPr lang="en-US"/>
          </a:p>
        </c:txPr>
        <c:crossAx val="90546814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rtl="0">
              <a:defRPr lang="en-US" sz="1100" b="1" i="0" u="none" strike="noStrike" kern="1200" spc="0" baseline="0">
                <a:solidFill>
                  <a:sysClr val="windowText" lastClr="000000"/>
                </a:solidFill>
                <a:latin typeface="Gilroy"/>
                <a:ea typeface="+mn-ea"/>
                <a:cs typeface="+mn-cs"/>
              </a:defRPr>
            </a:pPr>
            <a:r>
              <a:rPr lang="en-US" sz="1100" b="1" i="0" u="none" strike="noStrike" kern="1200" spc="0" baseline="0">
                <a:solidFill>
                  <a:sysClr val="windowText" lastClr="000000"/>
                </a:solidFill>
                <a:latin typeface="Gilroy"/>
                <a:ea typeface="+mn-ea"/>
                <a:cs typeface="+mn-cs"/>
              </a:rPr>
              <a:t>ITD Property Improvements - Breakout</a:t>
            </a:r>
          </a:p>
        </c:rich>
      </c:tx>
      <c:layout>
        <c:manualLayout>
          <c:xMode val="edge"/>
          <c:yMode val="edge"/>
          <c:x val="0.23633753083789755"/>
          <c:y val="2.3324904533186013E-2"/>
        </c:manualLayout>
      </c:layout>
      <c:overlay val="0"/>
      <c:spPr>
        <a:noFill/>
        <a:ln>
          <a:noFill/>
        </a:ln>
        <a:effectLst/>
      </c:spPr>
      <c:txPr>
        <a:bodyPr rot="0" spcFirstLastPara="1" vertOverflow="ellipsis" vert="horz" wrap="square" anchor="ctr" anchorCtr="1"/>
        <a:lstStyle/>
        <a:p>
          <a:pPr algn="ctr" rtl="0">
            <a:defRPr lang="en-US" sz="1100" b="1" i="0" u="none" strike="noStrike" kern="1200" spc="0" baseline="0">
              <a:solidFill>
                <a:sysClr val="windowText" lastClr="000000"/>
              </a:solidFill>
              <a:latin typeface="Gilroy"/>
              <a:ea typeface="+mn-ea"/>
              <a:cs typeface="+mn-cs"/>
            </a:defRPr>
          </a:pPr>
          <a:endParaRPr lang="en-US"/>
        </a:p>
      </c:txPr>
    </c:title>
    <c:autoTitleDeleted val="0"/>
    <c:plotArea>
      <c:layout/>
      <c:pieChart>
        <c:varyColors val="1"/>
        <c:ser>
          <c:idx val="0"/>
          <c:order val="0"/>
          <c:dPt>
            <c:idx val="0"/>
            <c:bubble3D val="0"/>
            <c:spPr>
              <a:solidFill>
                <a:srgbClr val="125072"/>
              </a:solidFill>
              <a:ln w="19050">
                <a:solidFill>
                  <a:schemeClr val="lt1"/>
                </a:solidFill>
              </a:ln>
              <a:effectLst/>
            </c:spPr>
            <c:extLst>
              <c:ext xmlns:c16="http://schemas.microsoft.com/office/drawing/2014/chart" uri="{C3380CC4-5D6E-409C-BE32-E72D297353CC}">
                <c16:uniqueId val="{00000001-E40D-4212-B125-9243EC4AFA54}"/>
              </c:ext>
            </c:extLst>
          </c:dPt>
          <c:dPt>
            <c:idx val="1"/>
            <c:bubble3D val="0"/>
            <c:spPr>
              <a:solidFill>
                <a:srgbClr val="175F87"/>
              </a:solidFill>
              <a:ln w="19050">
                <a:solidFill>
                  <a:schemeClr val="lt1"/>
                </a:solidFill>
              </a:ln>
              <a:effectLst/>
            </c:spPr>
            <c:extLst>
              <c:ext xmlns:c16="http://schemas.microsoft.com/office/drawing/2014/chart" uri="{C3380CC4-5D6E-409C-BE32-E72D297353CC}">
                <c16:uniqueId val="{00000003-E40D-4212-B125-9243EC4AFA54}"/>
              </c:ext>
            </c:extLst>
          </c:dPt>
          <c:dPt>
            <c:idx val="2"/>
            <c:bubble3D val="0"/>
            <c:spPr>
              <a:solidFill>
                <a:srgbClr val="E4F2FA"/>
              </a:solidFill>
              <a:ln w="19050">
                <a:solidFill>
                  <a:schemeClr val="lt1"/>
                </a:solidFill>
              </a:ln>
              <a:effectLst/>
            </c:spPr>
            <c:extLst>
              <c:ext xmlns:c16="http://schemas.microsoft.com/office/drawing/2014/chart" uri="{C3380CC4-5D6E-409C-BE32-E72D297353CC}">
                <c16:uniqueId val="{00000005-E40D-4212-B125-9243EC4AFA54}"/>
              </c:ext>
            </c:extLst>
          </c:dPt>
          <c:dPt>
            <c:idx val="3"/>
            <c:bubble3D val="0"/>
            <c:spPr>
              <a:solidFill>
                <a:srgbClr val="869FB7"/>
              </a:solidFill>
              <a:ln w="19050">
                <a:solidFill>
                  <a:schemeClr val="lt1"/>
                </a:solidFill>
              </a:ln>
              <a:effectLst/>
            </c:spPr>
            <c:extLst>
              <c:ext xmlns:c16="http://schemas.microsoft.com/office/drawing/2014/chart" uri="{C3380CC4-5D6E-409C-BE32-E72D297353CC}">
                <c16:uniqueId val="{00000007-E40D-4212-B125-9243EC4AFA54}"/>
              </c:ext>
            </c:extLst>
          </c:dPt>
          <c:dPt>
            <c:idx val="4"/>
            <c:bubble3D val="0"/>
            <c:spPr>
              <a:solidFill>
                <a:srgbClr val="B6C2D0"/>
              </a:solidFill>
              <a:ln w="19050">
                <a:solidFill>
                  <a:schemeClr val="lt1"/>
                </a:solidFill>
              </a:ln>
              <a:effectLst/>
            </c:spPr>
            <c:extLst>
              <c:ext xmlns:c16="http://schemas.microsoft.com/office/drawing/2014/chart" uri="{C3380CC4-5D6E-409C-BE32-E72D297353CC}">
                <c16:uniqueId val="{00000009-E40D-4212-B125-9243EC4AFA54}"/>
              </c:ext>
            </c:extLst>
          </c:dPt>
          <c:dLbls>
            <c:dLbl>
              <c:idx val="0"/>
              <c:layout>
                <c:manualLayout>
                  <c:x val="2.8626663848648676E-2"/>
                  <c:y val="-6.2887459522062025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40D-4212-B125-9243EC4AFA54}"/>
                </c:ext>
              </c:extLst>
            </c:dLbl>
            <c:dLbl>
              <c:idx val="1"/>
              <c:layout>
                <c:manualLayout>
                  <c:x val="-3.302339481257742E-2"/>
                  <c:y val="-8.7272845044438677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40D-4212-B125-9243EC4AFA54}"/>
                </c:ext>
              </c:extLst>
            </c:dLbl>
            <c:dLbl>
              <c:idx val="2"/>
              <c:layout>
                <c:manualLayout>
                  <c:x val="-2.9986820376933752E-2"/>
                  <c:y val="4.1902550736065379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40D-4212-B125-9243EC4AFA54}"/>
                </c:ext>
              </c:extLst>
            </c:dLbl>
            <c:dLbl>
              <c:idx val="3"/>
              <c:layout>
                <c:manualLayout>
                  <c:x val="5.6269580601567655E-3"/>
                  <c:y val="1.1018229865498065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40D-4212-B125-9243EC4AFA54}"/>
                </c:ext>
              </c:extLst>
            </c:dLbl>
            <c:spPr>
              <a:solidFill>
                <a:sysClr val="window" lastClr="FFFFFF"/>
              </a:solidFill>
              <a:ln>
                <a:solidFill>
                  <a:sysClr val="windowText" lastClr="000000">
                    <a:lumMod val="50000"/>
                    <a:lumOff val="50000"/>
                  </a:sysClr>
                </a:solidFill>
              </a:ln>
              <a:effectLst/>
            </c:spPr>
            <c:txPr>
              <a:bodyPr rot="0" spcFirstLastPara="1" vertOverflow="clip" horzOverflow="clip" vert="horz" wrap="square" lIns="38100" tIns="19050" rIns="38100" bIns="19050" anchor="ctr" anchorCtr="0">
                <a:spAutoFit/>
              </a:bodyPr>
              <a:lstStyle/>
              <a:p>
                <a:pPr algn="ctr">
                  <a:defRPr lang="en-US" sz="800" b="1" i="0" u="none" strike="noStrike" kern="1200" baseline="0">
                    <a:solidFill>
                      <a:sysClr val="windowText" lastClr="000000"/>
                    </a:solidFill>
                    <a:latin typeface="Gilroy"/>
                    <a:ea typeface="+mn-ea"/>
                    <a:cs typeface="+mn-cs"/>
                  </a:defRPr>
                </a:pPr>
                <a:endParaRPr lang="en-US"/>
              </a:p>
            </c:txPr>
            <c:dLblPos val="bestFit"/>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CAPEX!$A$96:$A$100</c:f>
              <c:strCache>
                <c:ptCount val="5"/>
                <c:pt idx="0">
                  <c:v>Roof Replacement</c:v>
                </c:pt>
                <c:pt idx="1">
                  <c:v>Make Ready</c:v>
                </c:pt>
                <c:pt idx="2">
                  <c:v>HVAC</c:v>
                </c:pt>
                <c:pt idx="3">
                  <c:v>Parking Lot </c:v>
                </c:pt>
                <c:pt idx="4">
                  <c:v>Other</c:v>
                </c:pt>
              </c:strCache>
            </c:strRef>
          </c:cat>
          <c:val>
            <c:numRef>
              <c:f>CAPEX!$B$96:$B$100</c:f>
              <c:numCache>
                <c:formatCode>_("$"* #,##0_);_("$"* \(#,##0\);_("$"* "-"??_);_(@_)</c:formatCode>
                <c:ptCount val="5"/>
                <c:pt idx="0">
                  <c:v>12424.61867</c:v>
                </c:pt>
                <c:pt idx="1">
                  <c:v>9462.0895500000006</c:v>
                </c:pt>
                <c:pt idx="2">
                  <c:v>516.99666000000002</c:v>
                </c:pt>
                <c:pt idx="3">
                  <c:v>2037.1327699999999</c:v>
                </c:pt>
                <c:pt idx="4">
                  <c:v>1668.0129500000003</c:v>
                </c:pt>
              </c:numCache>
            </c:numRef>
          </c:val>
          <c:extLst>
            <c:ext xmlns:c16="http://schemas.microsoft.com/office/drawing/2014/chart" uri="{C3380CC4-5D6E-409C-BE32-E72D297353CC}">
              <c16:uniqueId val="{0000000A-E40D-4212-B125-9243EC4AFA54}"/>
            </c:ext>
          </c:extLst>
        </c:ser>
        <c:ser>
          <c:idx val="1"/>
          <c:order val="1"/>
          <c:dLbls>
            <c:spPr>
              <a:solidFill>
                <a:sysClr val="window" lastClr="FFFFFF"/>
              </a:solidFill>
              <a:ln>
                <a:solidFill>
                  <a:sysClr val="windowText" lastClr="000000">
                    <a:lumMod val="50000"/>
                    <a:lumOff val="50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CAPEX!$A$96:$A$100</c:f>
              <c:strCache>
                <c:ptCount val="5"/>
                <c:pt idx="0">
                  <c:v>Roof Replacement</c:v>
                </c:pt>
                <c:pt idx="1">
                  <c:v>Make Ready</c:v>
                </c:pt>
                <c:pt idx="2">
                  <c:v>HVAC</c:v>
                </c:pt>
                <c:pt idx="3">
                  <c:v>Parking Lot </c:v>
                </c:pt>
                <c:pt idx="4">
                  <c:v>Other</c:v>
                </c:pt>
              </c:strCache>
            </c:strRef>
          </c:cat>
          <c:val>
            <c:numRef>
              <c:f>CAPEX!$C$96:$C$100</c:f>
            </c:numRef>
          </c:val>
          <c:extLst>
            <c:ext xmlns:c16="http://schemas.microsoft.com/office/drawing/2014/chart" uri="{C3380CC4-5D6E-409C-BE32-E72D297353CC}">
              <c16:uniqueId val="{0000000B-E40D-4212-B125-9243EC4AFA54}"/>
            </c:ext>
          </c:extLst>
        </c:ser>
        <c:ser>
          <c:idx val="2"/>
          <c:order val="2"/>
          <c:dLbls>
            <c:spPr>
              <a:solidFill>
                <a:sysClr val="window" lastClr="FFFFFF"/>
              </a:solidFill>
              <a:ln>
                <a:solidFill>
                  <a:sysClr val="windowText" lastClr="000000">
                    <a:lumMod val="50000"/>
                    <a:lumOff val="50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CAPEX!$A$96:$A$100</c:f>
              <c:strCache>
                <c:ptCount val="5"/>
                <c:pt idx="0">
                  <c:v>Roof Replacement</c:v>
                </c:pt>
                <c:pt idx="1">
                  <c:v>Make Ready</c:v>
                </c:pt>
                <c:pt idx="2">
                  <c:v>HVAC</c:v>
                </c:pt>
                <c:pt idx="3">
                  <c:v>Parking Lot </c:v>
                </c:pt>
                <c:pt idx="4">
                  <c:v>Other</c:v>
                </c:pt>
              </c:strCache>
            </c:strRef>
          </c:cat>
          <c:val>
            <c:numRef>
              <c:f>CAPEX!$D$96:$D$100</c:f>
            </c:numRef>
          </c:val>
          <c:extLst>
            <c:ext xmlns:c16="http://schemas.microsoft.com/office/drawing/2014/chart" uri="{C3380CC4-5D6E-409C-BE32-E72D297353CC}">
              <c16:uniqueId val="{0000000C-E40D-4212-B125-9243EC4AFA54}"/>
            </c:ext>
          </c:extLst>
        </c:ser>
        <c:ser>
          <c:idx val="3"/>
          <c:order val="3"/>
          <c:dLbls>
            <c:spPr>
              <a:solidFill>
                <a:sysClr val="window" lastClr="FFFFFF"/>
              </a:solidFill>
              <a:ln>
                <a:solidFill>
                  <a:sysClr val="windowText" lastClr="000000">
                    <a:lumMod val="50000"/>
                    <a:lumOff val="50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CAPEX!$A$96:$A$100</c:f>
              <c:strCache>
                <c:ptCount val="5"/>
                <c:pt idx="0">
                  <c:v>Roof Replacement</c:v>
                </c:pt>
                <c:pt idx="1">
                  <c:v>Make Ready</c:v>
                </c:pt>
                <c:pt idx="2">
                  <c:v>HVAC</c:v>
                </c:pt>
                <c:pt idx="3">
                  <c:v>Parking Lot </c:v>
                </c:pt>
                <c:pt idx="4">
                  <c:v>Other</c:v>
                </c:pt>
              </c:strCache>
            </c:strRef>
          </c:cat>
          <c:val>
            <c:numRef>
              <c:f>CAPEX!$E$96:$E$100</c:f>
            </c:numRef>
          </c:val>
          <c:extLst>
            <c:ext xmlns:c16="http://schemas.microsoft.com/office/drawing/2014/chart" uri="{C3380CC4-5D6E-409C-BE32-E72D297353CC}">
              <c16:uniqueId val="{0000000D-E40D-4212-B125-9243EC4AFA54}"/>
            </c:ext>
          </c:extLst>
        </c:ser>
        <c:ser>
          <c:idx val="4"/>
          <c:order val="4"/>
          <c:dPt>
            <c:idx val="0"/>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F-E40D-4212-B125-9243EC4AFA54}"/>
              </c:ext>
            </c:extLst>
          </c:dPt>
          <c:dPt>
            <c:idx val="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1-E40D-4212-B125-9243EC4AFA54}"/>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13-E40D-4212-B125-9243EC4AFA54}"/>
              </c:ext>
            </c:extLst>
          </c:dPt>
          <c:dPt>
            <c:idx val="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15-E40D-4212-B125-9243EC4AFA54}"/>
              </c:ext>
            </c:extLst>
          </c:dPt>
          <c:dPt>
            <c:idx val="4"/>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17-E40D-4212-B125-9243EC4AFA54}"/>
              </c:ext>
            </c:extLst>
          </c:dPt>
          <c:dLbls>
            <c:spPr>
              <a:solidFill>
                <a:sysClr val="window" lastClr="FFFFFF"/>
              </a:solidFill>
              <a:ln>
                <a:solidFill>
                  <a:sysClr val="windowText" lastClr="000000">
                    <a:lumMod val="50000"/>
                    <a:lumOff val="50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CAPEX!$A$96:$A$100</c:f>
              <c:strCache>
                <c:ptCount val="5"/>
                <c:pt idx="0">
                  <c:v>Roof Replacement</c:v>
                </c:pt>
                <c:pt idx="1">
                  <c:v>Make Ready</c:v>
                </c:pt>
                <c:pt idx="2">
                  <c:v>HVAC</c:v>
                </c:pt>
                <c:pt idx="3">
                  <c:v>Parking Lot </c:v>
                </c:pt>
                <c:pt idx="4">
                  <c:v>Other</c:v>
                </c:pt>
              </c:strCache>
            </c:strRef>
          </c:cat>
          <c:val>
            <c:numRef>
              <c:f>CAPEX!$F$96:$F$100</c:f>
              <c:numCache>
                <c:formatCode>General</c:formatCode>
                <c:ptCount val="5"/>
              </c:numCache>
            </c:numRef>
          </c:val>
          <c:extLst>
            <c:ext xmlns:c16="http://schemas.microsoft.com/office/drawing/2014/chart" uri="{C3380CC4-5D6E-409C-BE32-E72D297353CC}">
              <c16:uniqueId val="{00000018-E40D-4212-B125-9243EC4AFA54}"/>
            </c:ext>
          </c:extLst>
        </c:ser>
        <c:dLbls>
          <c:dLblPos val="bestFit"/>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1" i="0" u="none" strike="noStrike" kern="1200" baseline="0">
              <a:solidFill>
                <a:sysClr val="windowText" lastClr="000000"/>
              </a:solidFill>
              <a:latin typeface="Gilroy"/>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latin typeface="Gilroy" panose="00000500000000000000"/>
              </a:rPr>
              <a:t>Acquisitions Pace Forecast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barChart>
        <c:barDir val="col"/>
        <c:grouping val="stacked"/>
        <c:varyColors val="0"/>
        <c:ser>
          <c:idx val="0"/>
          <c:order val="0"/>
          <c:tx>
            <c:strRef>
              <c:f>'Portfolio Overview OLD'!$J$168</c:f>
              <c:strCache>
                <c:ptCount val="1"/>
                <c:pt idx="0">
                  <c:v>Deployment by Quarter</c:v>
                </c:pt>
              </c:strCache>
            </c:strRef>
          </c:tx>
          <c:spPr>
            <a:solidFill>
              <a:schemeClr val="accent1"/>
            </a:solidFill>
            <a:ln>
              <a:noFill/>
            </a:ln>
            <a:effectLst/>
          </c:spPr>
          <c:invertIfNegative val="0"/>
          <c:dPt>
            <c:idx val="13"/>
            <c:invertIfNegative val="0"/>
            <c:bubble3D val="0"/>
            <c:spPr>
              <a:solidFill>
                <a:srgbClr val="33404F"/>
              </a:solidFill>
              <a:ln>
                <a:noFill/>
              </a:ln>
              <a:effectLst/>
            </c:spPr>
            <c:extLst>
              <c:ext xmlns:c16="http://schemas.microsoft.com/office/drawing/2014/chart" uri="{C3380CC4-5D6E-409C-BE32-E72D297353CC}">
                <c16:uniqueId val="{00000001-A008-4D6D-95B7-039669686469}"/>
              </c:ext>
            </c:extLst>
          </c:dPt>
          <c:dLbls>
            <c:dLbl>
              <c:idx val="13"/>
              <c:spPr>
                <a:solidFill>
                  <a:srgbClr val="33404F"/>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A008-4D6D-95B7-03966968646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 OLD'!$L$167:$AF$167</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 OLD'!$L$168:$AF$168</c:f>
              <c:numCache>
                <c:formatCode>"$"#,##0</c:formatCode>
                <c:ptCount val="21"/>
                <c:pt idx="0">
                  <c:v>91.175192499999994</c:v>
                </c:pt>
                <c:pt idx="1">
                  <c:v>109.763122</c:v>
                </c:pt>
                <c:pt idx="2">
                  <c:v>130.76300000000001</c:v>
                </c:pt>
                <c:pt idx="3">
                  <c:v>33.049999999999997</c:v>
                </c:pt>
                <c:pt idx="4">
                  <c:v>83.936250000000001</c:v>
                </c:pt>
                <c:pt idx="5">
                  <c:v>38.475999999999999</c:v>
                </c:pt>
                <c:pt idx="6">
                  <c:v>158.08500001019999</c:v>
                </c:pt>
                <c:pt idx="7">
                  <c:v>6.9634999999999998</c:v>
                </c:pt>
                <c:pt idx="8">
                  <c:v>43.65</c:v>
                </c:pt>
                <c:pt idx="9">
                  <c:v>196.45999998000002</c:v>
                </c:pt>
                <c:pt idx="10">
                  <c:v>112.036136</c:v>
                </c:pt>
                <c:pt idx="11">
                  <c:v>85.525677999999999</c:v>
                </c:pt>
                <c:pt idx="12">
                  <c:v>447.88704899999999</c:v>
                </c:pt>
                <c:pt idx="13">
                  <c:v>12.099999999999994</c:v>
                </c:pt>
              </c:numCache>
            </c:numRef>
          </c:val>
          <c:extLst>
            <c:ext xmlns:c16="http://schemas.microsoft.com/office/drawing/2014/chart" uri="{C3380CC4-5D6E-409C-BE32-E72D297353CC}">
              <c16:uniqueId val="{00000002-A008-4D6D-95B7-039669686469}"/>
            </c:ext>
          </c:extLst>
        </c:ser>
        <c:ser>
          <c:idx val="1"/>
          <c:order val="1"/>
          <c:tx>
            <c:strRef>
              <c:f>'Portfolio Overview OLD'!$J$169</c:f>
              <c:strCache>
                <c:ptCount val="1"/>
                <c:pt idx="0">
                  <c:v>Land &amp; Fut Dev Costs</c:v>
                </c:pt>
              </c:strCache>
            </c:strRef>
          </c:tx>
          <c:spPr>
            <a:solidFill>
              <a:schemeClr val="accent2">
                <a:lumMod val="60000"/>
                <a:lumOff val="40000"/>
              </a:schemeClr>
            </a:solidFill>
            <a:ln>
              <a:noFill/>
            </a:ln>
            <a:effectLst/>
          </c:spPr>
          <c:invertIfNegative val="0"/>
          <c:dLbls>
            <c:dLbl>
              <c:idx val="10"/>
              <c:spPr>
                <a:solidFill>
                  <a:schemeClr val="accent2">
                    <a:lumMod val="60000"/>
                    <a:lumOff val="4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A008-4D6D-95B7-039669686469}"/>
                </c:ext>
              </c:extLst>
            </c:dLbl>
            <c:dLbl>
              <c:idx val="11"/>
              <c:delete val="1"/>
              <c:extLst>
                <c:ext xmlns:c15="http://schemas.microsoft.com/office/drawing/2012/chart" uri="{CE6537A1-D6FC-4f65-9D91-7224C49458BB}"/>
                <c:ext xmlns:c16="http://schemas.microsoft.com/office/drawing/2014/chart" uri="{C3380CC4-5D6E-409C-BE32-E72D297353CC}">
                  <c16:uniqueId val="{00000004-A008-4D6D-95B7-039669686469}"/>
                </c:ext>
              </c:extLst>
            </c:dLbl>
            <c:dLbl>
              <c:idx val="13"/>
              <c:delete val="1"/>
              <c:extLst>
                <c:ext xmlns:c15="http://schemas.microsoft.com/office/drawing/2012/chart" uri="{CE6537A1-D6FC-4f65-9D91-7224C49458BB}"/>
                <c:ext xmlns:c16="http://schemas.microsoft.com/office/drawing/2014/chart" uri="{C3380CC4-5D6E-409C-BE32-E72D297353CC}">
                  <c16:uniqueId val="{00000005-A008-4D6D-95B7-03966968646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 OLD'!$L$167:$AF$167</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 OLD'!$L$169:$AF$169</c:f>
              <c:numCache>
                <c:formatCode>General</c:formatCode>
                <c:ptCount val="21"/>
                <c:pt idx="9" formatCode="&quot;$&quot;#,##0">
                  <c:v>81.256952939095569</c:v>
                </c:pt>
                <c:pt idx="10" formatCode="&quot;$&quot;#,##0">
                  <c:v>8.1357815160000015</c:v>
                </c:pt>
              </c:numCache>
            </c:numRef>
          </c:val>
          <c:extLst>
            <c:ext xmlns:c16="http://schemas.microsoft.com/office/drawing/2014/chart" uri="{C3380CC4-5D6E-409C-BE32-E72D297353CC}">
              <c16:uniqueId val="{00000006-A008-4D6D-95B7-039669686469}"/>
            </c:ext>
          </c:extLst>
        </c:ser>
        <c:ser>
          <c:idx val="2"/>
          <c:order val="2"/>
          <c:tx>
            <c:strRef>
              <c:f>'Portfolio Overview OLD'!$J$170</c:f>
              <c:strCache>
                <c:ptCount val="1"/>
                <c:pt idx="0">
                  <c:v>Base</c:v>
                </c:pt>
              </c:strCache>
            </c:strRef>
          </c:tx>
          <c:spPr>
            <a:solidFill>
              <a:schemeClr val="accent2"/>
            </a:solidFill>
            <a:ln w="19050">
              <a:solidFill>
                <a:sysClr val="window" lastClr="FFFFFF"/>
              </a:solidFill>
            </a:ln>
            <a:effectLst/>
          </c:spPr>
          <c:invertIfNegative val="0"/>
          <c:dPt>
            <c:idx val="14"/>
            <c:invertIfNegative val="0"/>
            <c:bubble3D val="0"/>
            <c:spPr>
              <a:solidFill>
                <a:srgbClr val="7030A0"/>
              </a:solidFill>
              <a:ln w="19050">
                <a:solidFill>
                  <a:sysClr val="window" lastClr="FFFFFF"/>
                </a:solidFill>
              </a:ln>
              <a:effectLst/>
            </c:spPr>
            <c:extLst>
              <c:ext xmlns:c16="http://schemas.microsoft.com/office/drawing/2014/chart" uri="{C3380CC4-5D6E-409C-BE32-E72D297353CC}">
                <c16:uniqueId val="{00000008-A008-4D6D-95B7-03966968646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 OLD'!$L$167:$AF$167</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 OLD'!$L$170:$AF$170</c:f>
              <c:numCache>
                <c:formatCode>General</c:formatCode>
                <c:ptCount val="21"/>
                <c:pt idx="14" formatCode="&quot;$&quot;#,##0">
                  <c:v>100.60572499999999</c:v>
                </c:pt>
                <c:pt idx="15" formatCode="&quot;$&quot;#,##0">
                  <c:v>32.010912500000003</c:v>
                </c:pt>
                <c:pt idx="16" formatCode="&quot;$&quot;#,##0">
                  <c:v>32.010912500000003</c:v>
                </c:pt>
                <c:pt idx="17" formatCode="&quot;$&quot;#,##0">
                  <c:v>32.010912500000003</c:v>
                </c:pt>
                <c:pt idx="18" formatCode="&quot;$&quot;#,##0">
                  <c:v>32.010912500000003</c:v>
                </c:pt>
                <c:pt idx="19" formatCode="&quot;$&quot;#,##0">
                  <c:v>32.010912500000003</c:v>
                </c:pt>
                <c:pt idx="20" formatCode="&quot;$&quot;#,##0">
                  <c:v>32.010912500000003</c:v>
                </c:pt>
              </c:numCache>
            </c:numRef>
          </c:val>
          <c:extLst>
            <c:ext xmlns:c16="http://schemas.microsoft.com/office/drawing/2014/chart" uri="{C3380CC4-5D6E-409C-BE32-E72D297353CC}">
              <c16:uniqueId val="{00000009-A008-4D6D-95B7-039669686469}"/>
            </c:ext>
          </c:extLst>
        </c:ser>
        <c:ser>
          <c:idx val="3"/>
          <c:order val="3"/>
          <c:tx>
            <c:strRef>
              <c:f>'Portfolio Overview OLD'!$J$171</c:f>
              <c:strCache>
                <c:ptCount val="1"/>
                <c:pt idx="0">
                  <c:v>Plymouth Sale</c:v>
                </c:pt>
              </c:strCache>
            </c:strRef>
          </c:tx>
          <c:spPr>
            <a:solidFill>
              <a:schemeClr val="accent4"/>
            </a:solidFill>
            <a:ln w="19050">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 OLD'!$L$167:$AF$167</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 OLD'!$L$171:$AF$171</c:f>
              <c:numCache>
                <c:formatCode>General</c:formatCode>
                <c:ptCount val="21"/>
                <c:pt idx="14" formatCode="&quot;$&quot;#,##0">
                  <c:v>89.630555000000001</c:v>
                </c:pt>
              </c:numCache>
            </c:numRef>
          </c:val>
          <c:extLst>
            <c:ext xmlns:c16="http://schemas.microsoft.com/office/drawing/2014/chart" uri="{C3380CC4-5D6E-409C-BE32-E72D297353CC}">
              <c16:uniqueId val="{0000000A-A008-4D6D-95B7-039669686469}"/>
            </c:ext>
          </c:extLst>
        </c:ser>
        <c:ser>
          <c:idx val="4"/>
          <c:order val="4"/>
          <c:tx>
            <c:strRef>
              <c:f>'Portfolio Overview OLD'!$J$172</c:f>
              <c:strCache>
                <c:ptCount val="1"/>
                <c:pt idx="0">
                  <c:v>Maple Tree Impact</c:v>
                </c:pt>
              </c:strCache>
            </c:strRef>
          </c:tx>
          <c:spPr>
            <a:solidFill>
              <a:schemeClr val="accent5"/>
            </a:solidFill>
            <a:ln w="19050">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 OLD'!$L$167:$AF$167</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 OLD'!$L$172:$AF$172</c:f>
              <c:numCache>
                <c:formatCode>General</c:formatCode>
                <c:ptCount val="21"/>
                <c:pt idx="15" formatCode="&quot;$&quot;#,##0">
                  <c:v>210.35742500000001</c:v>
                </c:pt>
              </c:numCache>
            </c:numRef>
          </c:val>
          <c:extLst>
            <c:ext xmlns:c16="http://schemas.microsoft.com/office/drawing/2014/chart" uri="{C3380CC4-5D6E-409C-BE32-E72D297353CC}">
              <c16:uniqueId val="{0000000B-A008-4D6D-95B7-039669686469}"/>
            </c:ext>
          </c:extLst>
        </c:ser>
        <c:dLbls>
          <c:dLblPos val="ctr"/>
          <c:showLegendKey val="0"/>
          <c:showVal val="1"/>
          <c:showCatName val="0"/>
          <c:showSerName val="0"/>
          <c:showPercent val="0"/>
          <c:showBubbleSize val="0"/>
        </c:dLbls>
        <c:gapWidth val="50"/>
        <c:overlap val="100"/>
        <c:axId val="638260623"/>
        <c:axId val="638261583"/>
      </c:barChart>
      <c:catAx>
        <c:axId val="638260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8261583"/>
        <c:crosses val="autoZero"/>
        <c:auto val="1"/>
        <c:lblAlgn val="ctr"/>
        <c:lblOffset val="100"/>
        <c:noMultiLvlLbl val="0"/>
      </c:catAx>
      <c:valAx>
        <c:axId val="638261583"/>
        <c:scaling>
          <c:orientation val="minMax"/>
        </c:scaling>
        <c:delete val="0"/>
        <c:axPos val="l"/>
        <c:numFmt formatCode="&quot;$&quot;#,##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826062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Yield on Cost</a:t>
            </a:r>
          </a:p>
          <a:p>
            <a:pPr>
              <a:defRPr sz="1400" b="1" i="0" u="none" strike="noStrike" kern="1200" spc="0" baseline="0">
                <a:solidFill>
                  <a:schemeClr val="tx1">
                    <a:lumMod val="65000"/>
                    <a:lumOff val="35000"/>
                  </a:schemeClr>
                </a:solidFill>
                <a:latin typeface="+mn-lt"/>
                <a:ea typeface="+mn-ea"/>
                <a:cs typeface="+mn-cs"/>
              </a:defRPr>
            </a:pPr>
            <a:r>
              <a:rPr lang="en-US" b="1"/>
              <a:t>w/</a:t>
            </a:r>
            <a:r>
              <a:rPr lang="en-US" b="1" baseline="0"/>
              <a:t> Co-Invest &amp; Plymouth Sale</a:t>
            </a:r>
            <a:endParaRPr lang="en-US" b="1"/>
          </a:p>
        </c:rich>
      </c:tx>
      <c:overlay val="0"/>
      <c:spPr>
        <a:noFill/>
        <a:ln>
          <a:noFill/>
        </a:ln>
        <a:effectLst/>
      </c:spPr>
    </c:title>
    <c:autoTitleDeleted val="0"/>
    <c:plotArea>
      <c:layout/>
      <c:barChart>
        <c:barDir val="col"/>
        <c:grouping val="clustered"/>
        <c:varyColors val="0"/>
        <c:ser>
          <c:idx val="0"/>
          <c:order val="0"/>
          <c:tx>
            <c:strRef>
              <c:f>'Pool Breakdown Performance'!$N$79</c:f>
              <c:strCache>
                <c:ptCount val="1"/>
                <c:pt idx="0">
                  <c:v>Yield on Cost</c:v>
                </c:pt>
              </c:strCache>
            </c:strRef>
          </c:tx>
          <c:spPr>
            <a:solidFill>
              <a:srgbClr val="33404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Performance'!$R$79:$V$79</c:f>
              <c:numCache>
                <c:formatCode>0.00%</c:formatCode>
                <c:ptCount val="5"/>
                <c:pt idx="0">
                  <c:v>5.7687099861491745E-2</c:v>
                </c:pt>
                <c:pt idx="1">
                  <c:v>5.4478454228987894E-2</c:v>
                </c:pt>
                <c:pt idx="2">
                  <c:v>5.9527716444235303E-2</c:v>
                </c:pt>
                <c:pt idx="3">
                  <c:v>6.4004059513496331E-2</c:v>
                </c:pt>
                <c:pt idx="4">
                  <c:v>6.6735962763879206E-2</c:v>
                </c:pt>
              </c:numCache>
              <c:extLst/>
            </c:numRef>
          </c:val>
          <c:extLst>
            <c:ext xmlns:c16="http://schemas.microsoft.com/office/drawing/2014/chart" uri="{C3380CC4-5D6E-409C-BE32-E72D297353CC}">
              <c16:uniqueId val="{00000000-EE33-407C-83FF-A5A7040E75CB}"/>
            </c:ext>
          </c:extLst>
        </c:ser>
        <c:dLbls>
          <c:showLegendKey val="0"/>
          <c:showVal val="0"/>
          <c:showCatName val="0"/>
          <c:showSerName val="0"/>
          <c:showPercent val="0"/>
          <c:showBubbleSize val="0"/>
        </c:dLbls>
        <c:gapWidth val="150"/>
        <c:axId val="1739626767"/>
        <c:axId val="1739628687"/>
      </c:barChart>
      <c:catAx>
        <c:axId val="1739626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739628687"/>
        <c:crosses val="autoZero"/>
        <c:auto val="1"/>
        <c:lblAlgn val="ctr"/>
        <c:lblOffset val="100"/>
        <c:noMultiLvlLbl val="0"/>
      </c:catAx>
      <c:valAx>
        <c:axId val="1739628687"/>
        <c:scaling>
          <c:orientation val="minMax"/>
          <c:min val="4.0000000000000008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6767"/>
        <c:crosses val="autoZero"/>
        <c:crossBetween val="between"/>
      </c:valAx>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Yield on Cost</a:t>
            </a:r>
            <a:br>
              <a:rPr lang="en-US" b="1"/>
            </a:br>
            <a:r>
              <a:rPr lang="en-US" b="1"/>
              <a:t>Base</a:t>
            </a:r>
            <a:r>
              <a:rPr lang="en-US" b="1" baseline="0"/>
              <a:t> Case</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'Pool Breakdown Performance'!$N$79</c:f>
              <c:strCache>
                <c:ptCount val="1"/>
                <c:pt idx="0">
                  <c:v>Yield on Cost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Performance'!$R$79:$V$79</c:f>
              <c:numCache>
                <c:formatCode>0.00%</c:formatCode>
                <c:ptCount val="5"/>
                <c:pt idx="0">
                  <c:v>5.7687099861491745E-2</c:v>
                </c:pt>
                <c:pt idx="1">
                  <c:v>5.4583413464374897E-2</c:v>
                </c:pt>
                <c:pt idx="2">
                  <c:v>5.925563218192853E-2</c:v>
                </c:pt>
                <c:pt idx="3">
                  <c:v>6.3887075842404509E-2</c:v>
                </c:pt>
                <c:pt idx="4">
                  <c:v>6.6641468111026322E-2</c:v>
                </c:pt>
              </c:numCache>
              <c:extLst/>
            </c:numRef>
          </c:val>
          <c:extLst>
            <c:ext xmlns:c16="http://schemas.microsoft.com/office/drawing/2014/chart" uri="{C3380CC4-5D6E-409C-BE32-E72D297353CC}">
              <c16:uniqueId val="{00000000-1832-43DD-AC80-93B87432616F}"/>
            </c:ext>
          </c:extLst>
        </c:ser>
        <c:dLbls>
          <c:showLegendKey val="0"/>
          <c:showVal val="0"/>
          <c:showCatName val="0"/>
          <c:showSerName val="0"/>
          <c:showPercent val="0"/>
          <c:showBubbleSize val="0"/>
        </c:dLbls>
        <c:gapWidth val="150"/>
        <c:axId val="1739626767"/>
        <c:axId val="1739628687"/>
      </c:barChart>
      <c:catAx>
        <c:axId val="1739626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739628687"/>
        <c:crosses val="autoZero"/>
        <c:auto val="1"/>
        <c:lblAlgn val="ctr"/>
        <c:lblOffset val="100"/>
        <c:noMultiLvlLbl val="0"/>
      </c:catAx>
      <c:valAx>
        <c:axId val="1739628687"/>
        <c:scaling>
          <c:orientation val="minMax"/>
          <c:min val="4.0000000000000008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67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&amp; TI PSF (Full Fund)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'CapEx, TI &amp; LC'!$N$127</c:f>
              <c:strCache>
                <c:ptCount val="1"/>
                <c:pt idx="0">
                  <c:v>CapEx PSF</c:v>
                </c:pt>
              </c:strCache>
            </c:strRef>
          </c:tx>
          <c:spPr>
            <a:ln w="38100" cap="rnd">
              <a:solidFill>
                <a:schemeClr val="accent2"/>
              </a:solidFill>
              <a:round/>
            </a:ln>
            <a:effectLst/>
          </c:spPr>
          <c:marker>
            <c:symbol val="none"/>
          </c:marker>
          <c:dLbls>
            <c:dLbl>
              <c:idx val="5"/>
              <c:layout>
                <c:manualLayout>
                  <c:x val="-4.4751503912424967E-2"/>
                  <c:y val="-5.91905436814561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6D6-4B68-B8F8-6047B69EED48}"/>
                </c:ext>
              </c:extLst>
            </c:dLbl>
            <c:dLbl>
              <c:idx val="6"/>
              <c:layout>
                <c:manualLayout>
                  <c:x val="-3.7224162846880793E-2"/>
                  <c:y val="-1.38888152170129E-2"/>
                </c:manualLayout>
              </c:layout>
              <c:spPr>
                <a:solidFill>
                  <a:schemeClr val="accent2"/>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8.3645732592056141E-2"/>
                      <c:h val="6.740078476407442E-2"/>
                    </c:manualLayout>
                  </c15:layout>
                </c:ext>
                <c:ext xmlns:c16="http://schemas.microsoft.com/office/drawing/2014/chart" uri="{C3380CC4-5D6E-409C-BE32-E72D297353CC}">
                  <c16:uniqueId val="{00000000-76D6-4B68-B8F8-6047B69EED48}"/>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LC'!$P$125:$V$125</c:f>
              <c:numCache>
                <c:formatCode>General</c:formatCode>
                <c:ptCount val="7"/>
                <c:pt idx="0">
                  <c:v>2022</c:v>
                </c:pt>
                <c:pt idx="1">
                  <c:v>2023</c:v>
                </c:pt>
                <c:pt idx="2">
                  <c:v>2024</c:v>
                </c:pt>
                <c:pt idx="3">
                  <c:v>2025</c:v>
                </c:pt>
                <c:pt idx="4">
                  <c:v>2026</c:v>
                </c:pt>
                <c:pt idx="5">
                  <c:v>2027</c:v>
                </c:pt>
                <c:pt idx="6">
                  <c:v>2028</c:v>
                </c:pt>
              </c:numCache>
            </c:numRef>
          </c:cat>
          <c:val>
            <c:numRef>
              <c:f>'CapEx, TI &amp; LC'!$P$127:$V$127</c:f>
              <c:numCache>
                <c:formatCode>"$"#,##0.00</c:formatCode>
                <c:ptCount val="7"/>
                <c:pt idx="0">
                  <c:v>1.7262174708086462</c:v>
                </c:pt>
                <c:pt idx="1">
                  <c:v>1.2232617771238199</c:v>
                </c:pt>
                <c:pt idx="2">
                  <c:v>1.529819422374576</c:v>
                </c:pt>
                <c:pt idx="3">
                  <c:v>1.201800396804515</c:v>
                </c:pt>
                <c:pt idx="4">
                  <c:v>1.0510385161878879</c:v>
                </c:pt>
                <c:pt idx="5">
                  <c:v>0.63375902510859405</c:v>
                </c:pt>
                <c:pt idx="6">
                  <c:v>1.0104128732581827</c:v>
                </c:pt>
              </c:numCache>
            </c:numRef>
          </c:val>
          <c:smooth val="0"/>
          <c:extLst>
            <c:ext xmlns:c16="http://schemas.microsoft.com/office/drawing/2014/chart" uri="{C3380CC4-5D6E-409C-BE32-E72D297353CC}">
              <c16:uniqueId val="{00000001-76D6-4B68-B8F8-6047B69EED48}"/>
            </c:ext>
          </c:extLst>
        </c:ser>
        <c:ser>
          <c:idx val="1"/>
          <c:order val="1"/>
          <c:tx>
            <c:strRef>
              <c:f>'CapEx, TI &amp; LC'!$N$128</c:f>
              <c:strCache>
                <c:ptCount val="1"/>
                <c:pt idx="0">
                  <c:v>TI PSF</c:v>
                </c:pt>
              </c:strCache>
            </c:strRef>
          </c:tx>
          <c:spPr>
            <a:ln w="38100" cap="rnd">
              <a:solidFill>
                <a:schemeClr val="accent1"/>
              </a:solidFill>
              <a:round/>
            </a:ln>
            <a:effectLst/>
          </c:spPr>
          <c:marker>
            <c:symbol val="none"/>
          </c:marker>
          <c:dLbls>
            <c:dLbl>
              <c:idx val="5"/>
              <c:layout>
                <c:manualLayout>
                  <c:x val="-4.2390970194441463E-2"/>
                  <c:y val="1.97747683296101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6D6-4B68-B8F8-6047B69EED48}"/>
                </c:ext>
              </c:extLst>
            </c:dLbl>
            <c:dLbl>
              <c:idx val="6"/>
              <c:layout>
                <c:manualLayout>
                  <c:x val="-4.4911492744441603E-2"/>
                  <c:y val="2.77777777777777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D6-4B68-B8F8-6047B69EED48}"/>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LC'!$P$125:$V$125</c:f>
              <c:numCache>
                <c:formatCode>General</c:formatCode>
                <c:ptCount val="7"/>
                <c:pt idx="0">
                  <c:v>2022</c:v>
                </c:pt>
                <c:pt idx="1">
                  <c:v>2023</c:v>
                </c:pt>
                <c:pt idx="2">
                  <c:v>2024</c:v>
                </c:pt>
                <c:pt idx="3">
                  <c:v>2025</c:v>
                </c:pt>
                <c:pt idx="4">
                  <c:v>2026</c:v>
                </c:pt>
                <c:pt idx="5">
                  <c:v>2027</c:v>
                </c:pt>
                <c:pt idx="6">
                  <c:v>2028</c:v>
                </c:pt>
              </c:numCache>
            </c:numRef>
          </c:cat>
          <c:val>
            <c:numRef>
              <c:f>'CapEx, TI &amp; LC'!$P$128:$V$128</c:f>
              <c:numCache>
                <c:formatCode>"$"#,##0.00</c:formatCode>
                <c:ptCount val="7"/>
                <c:pt idx="0">
                  <c:v>7.4547887460163123E-2</c:v>
                </c:pt>
                <c:pt idx="1">
                  <c:v>0.2601758765201776</c:v>
                </c:pt>
                <c:pt idx="2">
                  <c:v>0.16130758506511184</c:v>
                </c:pt>
                <c:pt idx="3">
                  <c:v>0.4104215377106421</c:v>
                </c:pt>
                <c:pt idx="4">
                  <c:v>0.43192487611350228</c:v>
                </c:pt>
                <c:pt idx="5">
                  <c:v>0.52962053966573674</c:v>
                </c:pt>
                <c:pt idx="6">
                  <c:v>0.66555153922853882</c:v>
                </c:pt>
              </c:numCache>
            </c:numRef>
          </c:val>
          <c:smooth val="0"/>
          <c:extLst>
            <c:ext xmlns:c16="http://schemas.microsoft.com/office/drawing/2014/chart" uri="{C3380CC4-5D6E-409C-BE32-E72D297353CC}">
              <c16:uniqueId val="{00000004-76D6-4B68-B8F8-6047B69EED48}"/>
            </c:ext>
          </c:extLst>
        </c:ser>
        <c:dLbls>
          <c:dLblPos val="ctr"/>
          <c:showLegendKey val="0"/>
          <c:showVal val="1"/>
          <c:showCatName val="0"/>
          <c:showSerName val="0"/>
          <c:showPercent val="0"/>
          <c:showBubbleSize val="0"/>
        </c:dLbls>
        <c:smooth val="0"/>
        <c:axId val="1644823807"/>
        <c:axId val="1644828607"/>
      </c:lineChart>
      <c:catAx>
        <c:axId val="1644823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8607"/>
        <c:crosses val="autoZero"/>
        <c:auto val="1"/>
        <c:lblAlgn val="ctr"/>
        <c:lblOffset val="100"/>
        <c:noMultiLvlLbl val="0"/>
      </c:catAx>
      <c:valAx>
        <c:axId val="1644828607"/>
        <c:scaling>
          <c:orientation val="minMax"/>
          <c:max val="2.1"/>
        </c:scaling>
        <c:delete val="0"/>
        <c:axPos val="l"/>
        <c:numFmt formatCode="&quot;$&quot;#,##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3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0A70B8"/>
              </a:solidFill>
              <a:ln w="19050">
                <a:solidFill>
                  <a:schemeClr val="lt1"/>
                </a:solidFill>
              </a:ln>
              <a:effectLst/>
            </c:spPr>
            <c:extLst>
              <c:ext xmlns:c16="http://schemas.microsoft.com/office/drawing/2014/chart" uri="{C3380CC4-5D6E-409C-BE32-E72D297353CC}">
                <c16:uniqueId val="{00000001-24AB-4FD9-AC0E-6623C836ED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4AB-4FD9-AC0E-6623C836ED7D}"/>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24AB-4FD9-AC0E-6623C836ED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4AB-4FD9-AC0E-6623C836ED7D}"/>
              </c:ext>
            </c:extLst>
          </c:dPt>
          <c:dPt>
            <c:idx val="4"/>
            <c:bubble3D val="0"/>
            <c:spPr>
              <a:solidFill>
                <a:srgbClr val="FFAB21"/>
              </a:solidFill>
              <a:ln w="19050">
                <a:solidFill>
                  <a:schemeClr val="lt1"/>
                </a:solidFill>
              </a:ln>
              <a:effectLst/>
            </c:spPr>
            <c:extLst>
              <c:ext xmlns:c16="http://schemas.microsoft.com/office/drawing/2014/chart" uri="{C3380CC4-5D6E-409C-BE32-E72D297353CC}">
                <c16:uniqueId val="{00000009-24AB-4FD9-AC0E-6623C836ED7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4AB-4FD9-AC0E-6623C836ED7D}"/>
              </c:ext>
            </c:extLst>
          </c:dPt>
          <c:dPt>
            <c:idx val="6"/>
            <c:bubble3D val="0"/>
            <c:spPr>
              <a:solidFill>
                <a:srgbClr val="8CC63F"/>
              </a:solidFill>
              <a:ln w="19050">
                <a:solidFill>
                  <a:schemeClr val="lt1"/>
                </a:solidFill>
              </a:ln>
              <a:effectLst/>
            </c:spPr>
            <c:extLst>
              <c:ext xmlns:c16="http://schemas.microsoft.com/office/drawing/2014/chart" uri="{C3380CC4-5D6E-409C-BE32-E72D297353CC}">
                <c16:uniqueId val="{0000000D-24AB-4FD9-AC0E-6623C836ED7D}"/>
              </c:ext>
            </c:extLst>
          </c:dPt>
          <c:dPt>
            <c:idx val="7"/>
            <c:bubble3D val="0"/>
            <c:spPr>
              <a:solidFill>
                <a:schemeClr val="accent3"/>
              </a:solidFill>
              <a:ln w="19050">
                <a:solidFill>
                  <a:schemeClr val="lt1"/>
                </a:solidFill>
              </a:ln>
              <a:effectLst/>
            </c:spPr>
            <c:extLst>
              <c:ext xmlns:c16="http://schemas.microsoft.com/office/drawing/2014/chart" uri="{C3380CC4-5D6E-409C-BE32-E72D297353CC}">
                <c16:uniqueId val="{0000000F-24AB-4FD9-AC0E-6623C836ED7D}"/>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24AB-4FD9-AC0E-6623C836ED7D}"/>
              </c:ext>
            </c:extLst>
          </c:dPt>
          <c:dPt>
            <c:idx val="9"/>
            <c:bubble3D val="0"/>
            <c:spPr>
              <a:solidFill>
                <a:srgbClr val="33404F"/>
              </a:solidFill>
              <a:ln w="19050">
                <a:solidFill>
                  <a:schemeClr val="lt1"/>
                </a:solidFill>
              </a:ln>
              <a:effectLst/>
            </c:spPr>
            <c:extLst>
              <c:ext xmlns:c16="http://schemas.microsoft.com/office/drawing/2014/chart" uri="{C3380CC4-5D6E-409C-BE32-E72D297353CC}">
                <c16:uniqueId val="{00000013-24AB-4FD9-AC0E-6623C836ED7D}"/>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24AB-4FD9-AC0E-6623C836ED7D}"/>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24AB-4FD9-AC0E-6623C836ED7D}"/>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24AB-4FD9-AC0E-6623C836ED7D}"/>
              </c:ext>
            </c:extLst>
          </c:dPt>
          <c:dPt>
            <c:idx val="13"/>
            <c:bubble3D val="0"/>
            <c:spPr>
              <a:solidFill>
                <a:srgbClr val="ADB2B8"/>
              </a:solidFill>
              <a:ln w="19050">
                <a:solidFill>
                  <a:schemeClr val="lt1"/>
                </a:solidFill>
              </a:ln>
              <a:effectLst/>
            </c:spPr>
            <c:extLst>
              <c:ext xmlns:c16="http://schemas.microsoft.com/office/drawing/2014/chart" uri="{C3380CC4-5D6E-409C-BE32-E72D297353CC}">
                <c16:uniqueId val="{0000001B-24AB-4FD9-AC0E-6623C836ED7D}"/>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24AB-4FD9-AC0E-6623C836ED7D}"/>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24AB-4FD9-AC0E-6623C836ED7D}"/>
              </c:ext>
            </c:extLst>
          </c:dPt>
          <c:dLbls>
            <c:delete val="1"/>
          </c:dLbls>
          <c:cat>
            <c:strLit>
              <c:ptCount val="1"/>
              <c:pt idx="0">
                <c:v>''Summary ISLB'!$G$7:$G$18</c:v>
              </c:pt>
            </c:strLit>
          </c:cat>
          <c:val>
            <c:numRef>
              <c:f>'Summary Fund III'!$J$7:$J$22</c:f>
              <c:numCache>
                <c:formatCode>General</c:formatCode>
                <c:ptCount val="16"/>
                <c:pt idx="0" formatCode="0.0%">
                  <c:v>0.38780907704269446</c:v>
                </c:pt>
                <c:pt idx="4" formatCode="0.0%">
                  <c:v>0.27220978509212135</c:v>
                </c:pt>
                <c:pt idx="6" formatCode="0.0%">
                  <c:v>0.15216640178918736</c:v>
                </c:pt>
                <c:pt idx="9" formatCode="0.0%">
                  <c:v>0.10896978823980841</c:v>
                </c:pt>
                <c:pt idx="13" formatCode="0.0%">
                  <c:v>7.8844947836188367E-2</c:v>
                </c:pt>
              </c:numCache>
            </c:numRef>
          </c:val>
          <c:extLst>
            <c:ext xmlns:c16="http://schemas.microsoft.com/office/drawing/2014/chart" uri="{C3380CC4-5D6E-409C-BE32-E72D297353CC}">
              <c16:uniqueId val="{00000020-24AB-4FD9-AC0E-6623C836ED7D}"/>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 of NOI (Full Fund)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'CapEx, TI &amp; LC'!$N$130</c:f>
              <c:strCache>
                <c:ptCount val="1"/>
                <c:pt idx="0">
                  <c:v>CapEx &amp; TI % of NOI</c:v>
                </c:pt>
              </c:strCache>
            </c:strRef>
          </c:tx>
          <c:spPr>
            <a:ln w="38100" cap="rnd">
              <a:solidFill>
                <a:schemeClr val="accent2"/>
              </a:solidFill>
              <a:round/>
            </a:ln>
            <a:effectLst/>
          </c:spPr>
          <c:marker>
            <c:symbol val="none"/>
          </c:marker>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LC'!$P$125:$V$125</c:f>
              <c:numCache>
                <c:formatCode>General</c:formatCode>
                <c:ptCount val="7"/>
                <c:pt idx="0">
                  <c:v>2022</c:v>
                </c:pt>
                <c:pt idx="1">
                  <c:v>2023</c:v>
                </c:pt>
                <c:pt idx="2">
                  <c:v>2024</c:v>
                </c:pt>
                <c:pt idx="3">
                  <c:v>2025</c:v>
                </c:pt>
                <c:pt idx="4">
                  <c:v>2026</c:v>
                </c:pt>
                <c:pt idx="5">
                  <c:v>2027</c:v>
                </c:pt>
                <c:pt idx="6">
                  <c:v>2028</c:v>
                </c:pt>
              </c:numCache>
            </c:numRef>
          </c:cat>
          <c:val>
            <c:numRef>
              <c:f>'CapEx, TI &amp; LC'!$P$130:$V$130</c:f>
              <c:numCache>
                <c:formatCode>0.0%</c:formatCode>
                <c:ptCount val="7"/>
                <c:pt idx="0">
                  <c:v>0.329857227811714</c:v>
                </c:pt>
                <c:pt idx="1">
                  <c:v>0.22110158402100527</c:v>
                </c:pt>
                <c:pt idx="2">
                  <c:v>0.2651164758048743</c:v>
                </c:pt>
                <c:pt idx="3">
                  <c:v>0.24086129908684603</c:v>
                </c:pt>
                <c:pt idx="4">
                  <c:v>0.16933823919390525</c:v>
                </c:pt>
                <c:pt idx="5">
                  <c:v>0.12148080477566887</c:v>
                </c:pt>
                <c:pt idx="6">
                  <c:v>0.16484253447284172</c:v>
                </c:pt>
              </c:numCache>
            </c:numRef>
          </c:val>
          <c:smooth val="0"/>
          <c:extLst>
            <c:ext xmlns:c16="http://schemas.microsoft.com/office/drawing/2014/chart" uri="{C3380CC4-5D6E-409C-BE32-E72D297353CC}">
              <c16:uniqueId val="{00000000-D74A-4964-9765-FA626F04FCEF}"/>
            </c:ext>
          </c:extLst>
        </c:ser>
        <c:ser>
          <c:idx val="1"/>
          <c:order val="1"/>
          <c:tx>
            <c:strRef>
              <c:f>'CapEx, TI &amp; LC'!$N$131</c:f>
              <c:strCache>
                <c:ptCount val="1"/>
                <c:pt idx="0">
                  <c:v>LC % of NOI</c:v>
                </c:pt>
              </c:strCache>
            </c:strRef>
          </c:tx>
          <c:spPr>
            <a:ln w="38100" cap="rnd">
              <a:solidFill>
                <a:schemeClr val="accent3"/>
              </a:solidFill>
              <a:round/>
            </a:ln>
            <a:effectLst/>
          </c:spPr>
          <c:marker>
            <c:symbol val="none"/>
          </c:marker>
          <c:dLbls>
            <c:spPr>
              <a:solidFill>
                <a:schemeClr val="accent3"/>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LC'!$P$125:$V$125</c:f>
              <c:numCache>
                <c:formatCode>General</c:formatCode>
                <c:ptCount val="7"/>
                <c:pt idx="0">
                  <c:v>2022</c:v>
                </c:pt>
                <c:pt idx="1">
                  <c:v>2023</c:v>
                </c:pt>
                <c:pt idx="2">
                  <c:v>2024</c:v>
                </c:pt>
                <c:pt idx="3">
                  <c:v>2025</c:v>
                </c:pt>
                <c:pt idx="4">
                  <c:v>2026</c:v>
                </c:pt>
                <c:pt idx="5">
                  <c:v>2027</c:v>
                </c:pt>
                <c:pt idx="6">
                  <c:v>2028</c:v>
                </c:pt>
              </c:numCache>
            </c:numRef>
          </c:cat>
          <c:val>
            <c:numRef>
              <c:f>'CapEx, TI &amp; LC'!$P$131:$V$131</c:f>
              <c:numCache>
                <c:formatCode>0.0%</c:formatCode>
                <c:ptCount val="7"/>
                <c:pt idx="0">
                  <c:v>4.8691101329500545E-2</c:v>
                </c:pt>
                <c:pt idx="1">
                  <c:v>5.2058136909227302E-2</c:v>
                </c:pt>
                <c:pt idx="2">
                  <c:v>5.7796765013658526E-2</c:v>
                </c:pt>
                <c:pt idx="3">
                  <c:v>5.8845147811218239E-2</c:v>
                </c:pt>
                <c:pt idx="4">
                  <c:v>8.4701680577347935E-2</c:v>
                </c:pt>
                <c:pt idx="5">
                  <c:v>5.8886405256767103E-2</c:v>
                </c:pt>
                <c:pt idx="6">
                  <c:v>6.416814411578671E-2</c:v>
                </c:pt>
              </c:numCache>
            </c:numRef>
          </c:val>
          <c:smooth val="0"/>
          <c:extLst>
            <c:ext xmlns:c16="http://schemas.microsoft.com/office/drawing/2014/chart" uri="{C3380CC4-5D6E-409C-BE32-E72D297353CC}">
              <c16:uniqueId val="{00000001-D74A-4964-9765-FA626F04FCEF}"/>
            </c:ext>
          </c:extLst>
        </c:ser>
        <c:dLbls>
          <c:dLblPos val="ctr"/>
          <c:showLegendKey val="0"/>
          <c:showVal val="1"/>
          <c:showCatName val="0"/>
          <c:showSerName val="0"/>
          <c:showPercent val="0"/>
          <c:showBubbleSize val="0"/>
        </c:dLbls>
        <c:smooth val="0"/>
        <c:axId val="1644823807"/>
        <c:axId val="1644828607"/>
      </c:lineChart>
      <c:catAx>
        <c:axId val="1644823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8607"/>
        <c:crosses val="autoZero"/>
        <c:auto val="1"/>
        <c:lblAlgn val="ctr"/>
        <c:lblOffset val="100"/>
        <c:noMultiLvlLbl val="0"/>
      </c:catAx>
      <c:valAx>
        <c:axId val="1644828607"/>
        <c:scaling>
          <c:orientation val="minMax"/>
          <c:min val="2.0000000000000004E-2"/>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3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 (Full Fund)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'CapEx, TI &amp; LC'!$N$12</c:f>
              <c:strCache>
                <c:ptCount val="1"/>
                <c:pt idx="0">
                  <c:v>CapEx</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LC'!$P$12:$V$12</c:f>
              <c:numCache>
                <c:formatCode>"$"#,##0.0</c:formatCode>
                <c:ptCount val="7"/>
                <c:pt idx="0">
                  <c:v>1.7599794100000001</c:v>
                </c:pt>
                <c:pt idx="1">
                  <c:v>4.8607368100000006</c:v>
                </c:pt>
                <c:pt idx="2">
                  <c:v>11.062518557599997</c:v>
                </c:pt>
                <c:pt idx="3">
                  <c:v>13.58154813762642</c:v>
                </c:pt>
                <c:pt idx="4">
                  <c:v>12.988200221392555</c:v>
                </c:pt>
                <c:pt idx="5">
                  <c:v>8.3793083581861278</c:v>
                </c:pt>
                <c:pt idx="6">
                  <c:v>13.424549497004183</c:v>
                </c:pt>
              </c:numCache>
            </c:numRef>
          </c:val>
          <c:extLst>
            <c:ext xmlns:c16="http://schemas.microsoft.com/office/drawing/2014/chart" uri="{C3380CC4-5D6E-409C-BE32-E72D297353CC}">
              <c16:uniqueId val="{00000000-8E0B-48E0-9A8A-89E2D230FF08}"/>
            </c:ext>
          </c:extLst>
        </c:ser>
        <c:ser>
          <c:idx val="1"/>
          <c:order val="1"/>
          <c:tx>
            <c:strRef>
              <c:f>'CapEx, TI &amp; LC'!$N$13</c:f>
              <c:strCache>
                <c:ptCount val="1"/>
                <c:pt idx="0">
                  <c:v>TI</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LC'!$P$13:$V$13</c:f>
              <c:numCache>
                <c:formatCode>"$"#,##0.0</c:formatCode>
                <c:ptCount val="7"/>
                <c:pt idx="0">
                  <c:v>7.6005920000000005E-2</c:v>
                </c:pt>
                <c:pt idx="1">
                  <c:v>1.0338314199999998</c:v>
                </c:pt>
                <c:pt idx="2">
                  <c:v>1.166456725</c:v>
                </c:pt>
                <c:pt idx="3">
                  <c:v>4.6381744305934332</c:v>
                </c:pt>
                <c:pt idx="4">
                  <c:v>5.3375082693539362</c:v>
                </c:pt>
                <c:pt idx="5">
                  <c:v>7.0024309538278109</c:v>
                </c:pt>
                <c:pt idx="6">
                  <c:v>8.8426521649213203</c:v>
                </c:pt>
              </c:numCache>
            </c:numRef>
          </c:val>
          <c:extLst>
            <c:ext xmlns:c16="http://schemas.microsoft.com/office/drawing/2014/chart" uri="{C3380CC4-5D6E-409C-BE32-E72D297353CC}">
              <c16:uniqueId val="{00000001-8E0B-48E0-9A8A-89E2D230FF08}"/>
            </c:ext>
          </c:extLst>
        </c:ser>
        <c:ser>
          <c:idx val="2"/>
          <c:order val="2"/>
          <c:tx>
            <c:strRef>
              <c:f>'CapEx, TI &amp; LC'!$N$14</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LC'!$P$14:$V$14</c:f>
              <c:numCache>
                <c:formatCode>"$"#,##0.0</c:formatCode>
                <c:ptCount val="7"/>
                <c:pt idx="0">
                  <c:v>0.27101467000000001</c:v>
                </c:pt>
                <c:pt idx="1">
                  <c:v>1.3878699299999999</c:v>
                </c:pt>
                <c:pt idx="2">
                  <c:v>2.6659799570000002</c:v>
                </c:pt>
                <c:pt idx="3">
                  <c:v>4.4512849165515362</c:v>
                </c:pt>
                <c:pt idx="4">
                  <c:v>9.1663779801052101</c:v>
                </c:pt>
                <c:pt idx="5">
                  <c:v>7.4561189840142923</c:v>
                </c:pt>
                <c:pt idx="6">
                  <c:v>8.6679388294234681</c:v>
                </c:pt>
              </c:numCache>
            </c:numRef>
          </c:val>
          <c:extLst>
            <c:ext xmlns:c16="http://schemas.microsoft.com/office/drawing/2014/chart" uri="{C3380CC4-5D6E-409C-BE32-E72D297353CC}">
              <c16:uniqueId val="{00000002-8E0B-48E0-9A8A-89E2D230FF08}"/>
            </c:ext>
          </c:extLst>
        </c:ser>
        <c:dLbls>
          <c:showLegendKey val="0"/>
          <c:showVal val="0"/>
          <c:showCatName val="0"/>
          <c:showSerName val="0"/>
          <c:showPercent val="0"/>
          <c:showBubbleSize val="0"/>
        </c:dLbls>
        <c:gapWidth val="150"/>
        <c:overlap val="100"/>
        <c:axId val="1776985023"/>
        <c:axId val="1777003743"/>
      </c:barChart>
      <c:lineChart>
        <c:grouping val="standard"/>
        <c:varyColors val="0"/>
        <c:ser>
          <c:idx val="3"/>
          <c:order val="3"/>
          <c:tx>
            <c:strRef>
              <c:f>'CapEx, TI &amp; LC'!$N$15</c:f>
              <c:strCache>
                <c:ptCount val="1"/>
                <c:pt idx="0">
                  <c:v>Annual 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'CapEx, TI &amp; LC'!$P$15:$V$15</c:f>
              <c:numCache>
                <c:formatCode>"$"#,##0.0</c:formatCode>
                <c:ptCount val="7"/>
                <c:pt idx="0">
                  <c:v>2.1070000000000002</c:v>
                </c:pt>
                <c:pt idx="1">
                  <c:v>7.2824381600000008</c:v>
                </c:pt>
                <c:pt idx="2">
                  <c:v>14.894955239599998</c:v>
                </c:pt>
                <c:pt idx="3">
                  <c:v>22.67100748477139</c:v>
                </c:pt>
                <c:pt idx="4">
                  <c:v>27.492086470851703</c:v>
                </c:pt>
                <c:pt idx="5">
                  <c:v>22.83785829602823</c:v>
                </c:pt>
                <c:pt idx="6">
                  <c:v>30.935140491348974</c:v>
                </c:pt>
              </c:numCache>
            </c:numRef>
          </c:val>
          <c:smooth val="0"/>
          <c:extLst>
            <c:ext xmlns:c16="http://schemas.microsoft.com/office/drawing/2014/chart" uri="{C3380CC4-5D6E-409C-BE32-E72D297353CC}">
              <c16:uniqueId val="{00000003-8E0B-48E0-9A8A-89E2D230FF08}"/>
            </c:ext>
          </c:extLst>
        </c:ser>
        <c:dLbls>
          <c:showLegendKey val="0"/>
          <c:showVal val="0"/>
          <c:showCatName val="0"/>
          <c:showSerName val="0"/>
          <c:showPercent val="0"/>
          <c:showBubbleSize val="0"/>
        </c:dLbls>
        <c:marker val="1"/>
        <c:smooth val="0"/>
        <c:axId val="1776985023"/>
        <c:axId val="1777003743"/>
      </c:lineChart>
      <c:catAx>
        <c:axId val="177698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003743"/>
        <c:crosses val="autoZero"/>
        <c:auto val="1"/>
        <c:lblAlgn val="ctr"/>
        <c:lblOffset val="100"/>
        <c:noMultiLvlLbl val="0"/>
      </c:catAx>
      <c:valAx>
        <c:axId val="1777003743"/>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985023"/>
        <c:crosses val="autoZero"/>
        <c:crossBetween val="between"/>
      </c:val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 (Full Fund)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1"/>
          <c:order val="1"/>
          <c:tx>
            <c:strRef>
              <c:f>'CapEx, TI &amp; LC'!$N$16</c:f>
              <c:strCache>
                <c:ptCount val="1"/>
                <c:pt idx="0">
                  <c:v>Accumulated</c:v>
                </c:pt>
              </c:strCache>
            </c:strRef>
          </c:tx>
          <c:spPr>
            <a:solidFill>
              <a:schemeClr val="accent2"/>
            </a:solidFill>
            <a:ln>
              <a:noFill/>
            </a:ln>
            <a:effectLst/>
          </c:spPr>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LC'!$P$16:$V$16</c:f>
              <c:numCache>
                <c:formatCode>"$"#,##0</c:formatCode>
                <c:ptCount val="7"/>
                <c:pt idx="0">
                  <c:v>2.1070000000000002</c:v>
                </c:pt>
                <c:pt idx="1">
                  <c:v>9.389438160000001</c:v>
                </c:pt>
                <c:pt idx="2">
                  <c:v>24.284393399599999</c:v>
                </c:pt>
                <c:pt idx="3">
                  <c:v>46.955400884371386</c:v>
                </c:pt>
                <c:pt idx="4" formatCode="&quot;$&quot;#,##0.00">
                  <c:v>74.447487355223089</c:v>
                </c:pt>
                <c:pt idx="5">
                  <c:v>97.285345651251319</c:v>
                </c:pt>
                <c:pt idx="6">
                  <c:v>128.22048614260029</c:v>
                </c:pt>
              </c:numCache>
            </c:numRef>
          </c:val>
          <c:extLst>
            <c:ext xmlns:c16="http://schemas.microsoft.com/office/drawing/2014/chart" uri="{C3380CC4-5D6E-409C-BE32-E72D297353CC}">
              <c16:uniqueId val="{00000000-A14C-4B0F-92DB-FD74E45AD4BF}"/>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'CapEx, TI &amp; LC'!$N$15</c:f>
              <c:strCache>
                <c:ptCount val="1"/>
                <c:pt idx="0">
                  <c:v>Annual Total</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LC'!$P$15:$V$15</c:f>
              <c:numCache>
                <c:formatCode>"$"#,##0.0</c:formatCode>
                <c:ptCount val="7"/>
                <c:pt idx="0">
                  <c:v>2.1070000000000002</c:v>
                </c:pt>
                <c:pt idx="1">
                  <c:v>7.2824381600000008</c:v>
                </c:pt>
                <c:pt idx="2">
                  <c:v>14.894955239599998</c:v>
                </c:pt>
                <c:pt idx="3">
                  <c:v>22.67100748477139</c:v>
                </c:pt>
                <c:pt idx="4">
                  <c:v>27.492086470851703</c:v>
                </c:pt>
                <c:pt idx="5">
                  <c:v>22.83785829602823</c:v>
                </c:pt>
                <c:pt idx="6">
                  <c:v>30.935140491348974</c:v>
                </c:pt>
              </c:numCache>
            </c:numRef>
          </c:val>
          <c:extLst>
            <c:ext xmlns:c16="http://schemas.microsoft.com/office/drawing/2014/chart" uri="{C3380CC4-5D6E-409C-BE32-E72D297353CC}">
              <c16:uniqueId val="{00000001-A14C-4B0F-92DB-FD74E45AD4BF}"/>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LC'!$P$16:$V$16</c:f>
              <c:numCache>
                <c:formatCode>"$"#,##0</c:formatCode>
                <c:ptCount val="7"/>
                <c:pt idx="0">
                  <c:v>2.1070000000000002</c:v>
                </c:pt>
                <c:pt idx="1">
                  <c:v>9.389438160000001</c:v>
                </c:pt>
                <c:pt idx="2">
                  <c:v>24.284393399599999</c:v>
                </c:pt>
                <c:pt idx="3">
                  <c:v>46.955400884371386</c:v>
                </c:pt>
                <c:pt idx="4" formatCode="&quot;$&quot;#,##0.00">
                  <c:v>74.447487355223089</c:v>
                </c:pt>
                <c:pt idx="5">
                  <c:v>97.285345651251319</c:v>
                </c:pt>
                <c:pt idx="6">
                  <c:v>128.22048614260029</c:v>
                </c:pt>
              </c:numCache>
            </c:numRef>
          </c:val>
          <c:smooth val="0"/>
          <c:extLst>
            <c:ext xmlns:c16="http://schemas.microsoft.com/office/drawing/2014/chart" uri="{C3380CC4-5D6E-409C-BE32-E72D297353CC}">
              <c16:uniqueId val="{00000002-A14C-4B0F-92DB-FD74E45AD4BF}"/>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quot;$&quot;#,##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Hedging Impact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Hedging!$J$35</c:f>
              <c:strCache>
                <c:ptCount val="1"/>
                <c:pt idx="0">
                  <c:v>SOFR Forward Curve</c:v>
                </c:pt>
              </c:strCache>
            </c:strRef>
          </c:tx>
          <c:spPr>
            <a:ln w="38100" cap="rnd">
              <a:solidFill>
                <a:schemeClr val="accent3"/>
              </a:solidFill>
              <a:prstDash val="dash"/>
              <a:round/>
            </a:ln>
            <a:effectLst/>
          </c:spPr>
          <c:marker>
            <c:symbol val="none"/>
          </c:marker>
          <c:dLbls>
            <c:dLbl>
              <c:idx val="7"/>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783-4DB5-93B9-50A66B6AB8B9}"/>
                </c:ext>
              </c:extLst>
            </c:dLbl>
            <c:spPr>
              <a:solidFill>
                <a:schemeClr val="accent3"/>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Hedging!$L$34:$T$34</c:f>
              <c:strCache>
                <c:ptCount val="9"/>
                <c:pt idx="0">
                  <c:v>2Q24</c:v>
                </c:pt>
                <c:pt idx="1">
                  <c:v>3Q24</c:v>
                </c:pt>
                <c:pt idx="2">
                  <c:v>4Q24</c:v>
                </c:pt>
                <c:pt idx="3">
                  <c:v>1Q25</c:v>
                </c:pt>
                <c:pt idx="4">
                  <c:v>2Q25</c:v>
                </c:pt>
                <c:pt idx="5">
                  <c:v>3Q25</c:v>
                </c:pt>
                <c:pt idx="6">
                  <c:v>4Q25</c:v>
                </c:pt>
                <c:pt idx="7">
                  <c:v>1Q26</c:v>
                </c:pt>
                <c:pt idx="8">
                  <c:v>2Q26</c:v>
                </c:pt>
              </c:strCache>
            </c:strRef>
          </c:cat>
          <c:val>
            <c:numRef>
              <c:f>Hedging!$L$35:$T$35</c:f>
              <c:numCache>
                <c:formatCode>0.00%</c:formatCode>
                <c:ptCount val="9"/>
                <c:pt idx="0">
                  <c:v>5.3255183253588523E-2</c:v>
                </c:pt>
                <c:pt idx="1">
                  <c:v>5.1427310606060601E-2</c:v>
                </c:pt>
                <c:pt idx="2">
                  <c:v>4.591346419837472E-2</c:v>
                </c:pt>
                <c:pt idx="3">
                  <c:v>4.3148949373433602E-2</c:v>
                </c:pt>
                <c:pt idx="4">
                  <c:v>4.3219209920634917E-2</c:v>
                </c:pt>
                <c:pt idx="5">
                  <c:v>4.299823333333333E-2</c:v>
                </c:pt>
                <c:pt idx="6">
                  <c:v>4.0099866666666664E-2</c:v>
                </c:pt>
                <c:pt idx="7">
                  <c:v>3.7475733333333337E-2</c:v>
                </c:pt>
                <c:pt idx="8">
                  <c:v>3.4912333333333337E-2</c:v>
                </c:pt>
              </c:numCache>
            </c:numRef>
          </c:val>
          <c:smooth val="1"/>
          <c:extLst>
            <c:ext xmlns:c16="http://schemas.microsoft.com/office/drawing/2014/chart" uri="{C3380CC4-5D6E-409C-BE32-E72D297353CC}">
              <c16:uniqueId val="{00000001-A783-4DB5-93B9-50A66B6AB8B9}"/>
            </c:ext>
          </c:extLst>
        </c:ser>
        <c:ser>
          <c:idx val="1"/>
          <c:order val="1"/>
          <c:tx>
            <c:strRef>
              <c:f>Hedging!$J$36</c:f>
              <c:strCache>
                <c:ptCount val="1"/>
                <c:pt idx="0">
                  <c:v>Effective Wght. Avg. Interest Rate</c:v>
                </c:pt>
              </c:strCache>
            </c:strRef>
          </c:tx>
          <c:spPr>
            <a:ln w="38100" cap="rnd">
              <a:solidFill>
                <a:schemeClr val="accent2"/>
              </a:solidFill>
              <a:round/>
            </a:ln>
            <a:effectLst/>
          </c:spPr>
          <c:marker>
            <c:symbol val="none"/>
          </c:marker>
          <c:dLbls>
            <c:dLbl>
              <c:idx val="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783-4DB5-93B9-50A66B6AB8B9}"/>
                </c:ext>
              </c:extLst>
            </c:dLbl>
            <c:dLbl>
              <c:idx val="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783-4DB5-93B9-50A66B6AB8B9}"/>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Hedging!$L$34:$T$34</c:f>
              <c:strCache>
                <c:ptCount val="9"/>
                <c:pt idx="0">
                  <c:v>2Q24</c:v>
                </c:pt>
                <c:pt idx="1">
                  <c:v>3Q24</c:v>
                </c:pt>
                <c:pt idx="2">
                  <c:v>4Q24</c:v>
                </c:pt>
                <c:pt idx="3">
                  <c:v>1Q25</c:v>
                </c:pt>
                <c:pt idx="4">
                  <c:v>2Q25</c:v>
                </c:pt>
                <c:pt idx="5">
                  <c:v>3Q25</c:v>
                </c:pt>
                <c:pt idx="6">
                  <c:v>4Q25</c:v>
                </c:pt>
                <c:pt idx="7">
                  <c:v>1Q26</c:v>
                </c:pt>
                <c:pt idx="8">
                  <c:v>2Q26</c:v>
                </c:pt>
              </c:strCache>
            </c:strRef>
          </c:cat>
          <c:val>
            <c:numRef>
              <c:f>Hedging!$L$36:$T$36</c:f>
              <c:numCache>
                <c:formatCode>0.00%</c:formatCode>
                <c:ptCount val="9"/>
                <c:pt idx="0">
                  <c:v>4.0755478521630972E-2</c:v>
                </c:pt>
                <c:pt idx="1">
                  <c:v>4.1456840523084591E-2</c:v>
                </c:pt>
                <c:pt idx="2">
                  <c:v>4.0788023892703529E-2</c:v>
                </c:pt>
                <c:pt idx="3">
                  <c:v>4.000816829064674E-2</c:v>
                </c:pt>
                <c:pt idx="4">
                  <c:v>4.0641371439589055E-2</c:v>
                </c:pt>
                <c:pt idx="5">
                  <c:v>3.9910136789477073E-2</c:v>
                </c:pt>
                <c:pt idx="6">
                  <c:v>3.8987557901494524E-2</c:v>
                </c:pt>
                <c:pt idx="7">
                  <c:v>3.9277023289824728E-2</c:v>
                </c:pt>
                <c:pt idx="8">
                  <c:v>3.8953731865196121E-2</c:v>
                </c:pt>
              </c:numCache>
            </c:numRef>
          </c:val>
          <c:smooth val="1"/>
          <c:extLst>
            <c:ext xmlns:c16="http://schemas.microsoft.com/office/drawing/2014/chart" uri="{C3380CC4-5D6E-409C-BE32-E72D297353CC}">
              <c16:uniqueId val="{00000004-A783-4DB5-93B9-50A66B6AB8B9}"/>
            </c:ext>
          </c:extLst>
        </c:ser>
        <c:dLbls>
          <c:dLblPos val="ctr"/>
          <c:showLegendKey val="0"/>
          <c:showVal val="1"/>
          <c:showCatName val="0"/>
          <c:showSerName val="0"/>
          <c:showPercent val="0"/>
          <c:showBubbleSize val="0"/>
        </c:dLbls>
        <c:smooth val="0"/>
        <c:axId val="1777497936"/>
        <c:axId val="1544598656"/>
      </c:lineChart>
      <c:catAx>
        <c:axId val="1777497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4598656"/>
        <c:crosses val="autoZero"/>
        <c:auto val="1"/>
        <c:lblAlgn val="ctr"/>
        <c:lblOffset val="100"/>
        <c:noMultiLvlLbl val="0"/>
      </c:catAx>
      <c:valAx>
        <c:axId val="1544598656"/>
        <c:scaling>
          <c:orientation val="minMax"/>
          <c:min val="3.0000000000000006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497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All-In Interest Rate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Hedging!$N$53</c:f>
              <c:strCache>
                <c:ptCount val="1"/>
                <c:pt idx="0">
                  <c:v>Effective Wght. Avg. Interest Rate</c:v>
                </c:pt>
              </c:strCache>
            </c:strRef>
          </c:tx>
          <c:spPr>
            <a:solidFill>
              <a:schemeClr val="accent2"/>
            </a:solidFill>
            <a:ln>
              <a:noFill/>
            </a:ln>
            <a:effectLst/>
          </c:spPr>
          <c:invertIfNegative val="0"/>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Hedging!$Q$52:$V$52</c:f>
              <c:numCache>
                <c:formatCode>General</c:formatCode>
                <c:ptCount val="6"/>
                <c:pt idx="0">
                  <c:v>2023</c:v>
                </c:pt>
                <c:pt idx="1">
                  <c:v>2024</c:v>
                </c:pt>
                <c:pt idx="2">
                  <c:v>2025</c:v>
                </c:pt>
                <c:pt idx="3">
                  <c:v>2026</c:v>
                </c:pt>
                <c:pt idx="4">
                  <c:v>2027</c:v>
                </c:pt>
                <c:pt idx="5">
                  <c:v>2028</c:v>
                </c:pt>
              </c:numCache>
              <c:extLst/>
            </c:numRef>
          </c:cat>
          <c:val>
            <c:numRef>
              <c:f>Hedging!$Q$53:$V$53</c:f>
              <c:numCache>
                <c:formatCode>0.00%</c:formatCode>
                <c:ptCount val="6"/>
                <c:pt idx="0">
                  <c:v>4.0748109656458587E-2</c:v>
                </c:pt>
                <c:pt idx="1">
                  <c:v>4.1261721176456469E-2</c:v>
                </c:pt>
                <c:pt idx="2">
                  <c:v>3.9842091957501359E-2</c:v>
                </c:pt>
                <c:pt idx="3">
                  <c:v>3.8687485810621057E-2</c:v>
                </c:pt>
                <c:pt idx="4">
                  <c:v>3.6284693706079965E-2</c:v>
                </c:pt>
                <c:pt idx="5">
                  <c:v>3.6060871987599656E-2</c:v>
                </c:pt>
              </c:numCache>
              <c:extLst/>
            </c:numRef>
          </c:val>
          <c:extLst>
            <c:ext xmlns:c16="http://schemas.microsoft.com/office/drawing/2014/chart" uri="{C3380CC4-5D6E-409C-BE32-E72D297353CC}">
              <c16:uniqueId val="{00000000-77DE-42CA-A437-1E9500795FDE}"/>
            </c:ext>
          </c:extLst>
        </c:ser>
        <c:ser>
          <c:idx val="1"/>
          <c:order val="1"/>
          <c:tx>
            <c:strRef>
              <c:f>Hedging!$N$54</c:f>
              <c:strCache>
                <c:ptCount val="1"/>
                <c:pt idx="0">
                  <c:v>Wght. Avg. Spread</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Hedging!$Q$52:$V$52</c:f>
              <c:numCache>
                <c:formatCode>General</c:formatCode>
                <c:ptCount val="6"/>
                <c:pt idx="0">
                  <c:v>2023</c:v>
                </c:pt>
                <c:pt idx="1">
                  <c:v>2024</c:v>
                </c:pt>
                <c:pt idx="2">
                  <c:v>2025</c:v>
                </c:pt>
                <c:pt idx="3">
                  <c:v>2026</c:v>
                </c:pt>
                <c:pt idx="4">
                  <c:v>2027</c:v>
                </c:pt>
                <c:pt idx="5">
                  <c:v>2028</c:v>
                </c:pt>
              </c:numCache>
              <c:extLst/>
            </c:numRef>
          </c:cat>
          <c:val>
            <c:numRef>
              <c:f>Hedging!$Q$54:$V$54</c:f>
              <c:numCache>
                <c:formatCode>0.00%</c:formatCode>
                <c:ptCount val="6"/>
                <c:pt idx="0">
                  <c:v>1.8240788638014184E-2</c:v>
                </c:pt>
                <c:pt idx="1">
                  <c:v>1.8781545840222343E-2</c:v>
                </c:pt>
                <c:pt idx="2">
                  <c:v>1.838536674522603E-2</c:v>
                </c:pt>
                <c:pt idx="3">
                  <c:v>1.8033781145844356E-2</c:v>
                </c:pt>
                <c:pt idx="4">
                  <c:v>1.8307048986337438E-2</c:v>
                </c:pt>
                <c:pt idx="5">
                  <c:v>1.8598591090313997E-2</c:v>
                </c:pt>
              </c:numCache>
              <c:extLst/>
            </c:numRef>
          </c:val>
          <c:extLst>
            <c:ext xmlns:c16="http://schemas.microsoft.com/office/drawing/2014/chart" uri="{C3380CC4-5D6E-409C-BE32-E72D297353CC}">
              <c16:uniqueId val="{00000001-77DE-42CA-A437-1E9500795FDE}"/>
            </c:ext>
          </c:extLst>
        </c:ser>
        <c:dLbls>
          <c:showLegendKey val="0"/>
          <c:showVal val="0"/>
          <c:showCatName val="0"/>
          <c:showSerName val="0"/>
          <c:showPercent val="0"/>
          <c:showBubbleSize val="0"/>
        </c:dLbls>
        <c:gapWidth val="150"/>
        <c:overlap val="100"/>
        <c:axId val="1688214112"/>
        <c:axId val="1688218432"/>
      </c:barChart>
      <c:lineChart>
        <c:grouping val="standard"/>
        <c:varyColors val="0"/>
        <c:ser>
          <c:idx val="2"/>
          <c:order val="2"/>
          <c:tx>
            <c:strRef>
              <c:f>Hedging!$N$55</c:f>
              <c:strCache>
                <c:ptCount val="1"/>
                <c:pt idx="0">
                  <c:v>All-In Interest Rate</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Hedging!$Q$52:$V$52</c:f>
              <c:numCache>
                <c:formatCode>General</c:formatCode>
                <c:ptCount val="6"/>
                <c:pt idx="0">
                  <c:v>2023</c:v>
                </c:pt>
                <c:pt idx="1">
                  <c:v>2024</c:v>
                </c:pt>
                <c:pt idx="2">
                  <c:v>2025</c:v>
                </c:pt>
                <c:pt idx="3">
                  <c:v>2026</c:v>
                </c:pt>
                <c:pt idx="4">
                  <c:v>2027</c:v>
                </c:pt>
                <c:pt idx="5">
                  <c:v>2028</c:v>
                </c:pt>
              </c:numCache>
              <c:extLst/>
            </c:numRef>
          </c:cat>
          <c:val>
            <c:numRef>
              <c:f>Hedging!$Q$55:$V$55</c:f>
              <c:numCache>
                <c:formatCode>0.00%</c:formatCode>
                <c:ptCount val="6"/>
                <c:pt idx="0">
                  <c:v>5.8988898294472771E-2</c:v>
                </c:pt>
                <c:pt idx="1">
                  <c:v>6.0043267016678809E-2</c:v>
                </c:pt>
                <c:pt idx="2">
                  <c:v>5.8227458702727386E-2</c:v>
                </c:pt>
                <c:pt idx="3">
                  <c:v>5.6721266956465413E-2</c:v>
                </c:pt>
                <c:pt idx="4">
                  <c:v>5.45917426924174E-2</c:v>
                </c:pt>
                <c:pt idx="5">
                  <c:v>5.4659463077913653E-2</c:v>
                </c:pt>
              </c:numCache>
              <c:extLst/>
            </c:numRef>
          </c:val>
          <c:smooth val="0"/>
          <c:extLst>
            <c:ext xmlns:c16="http://schemas.microsoft.com/office/drawing/2014/chart" uri="{C3380CC4-5D6E-409C-BE32-E72D297353CC}">
              <c16:uniqueId val="{00000002-77DE-42CA-A437-1E9500795FDE}"/>
            </c:ext>
          </c:extLst>
        </c:ser>
        <c:dLbls>
          <c:showLegendKey val="0"/>
          <c:showVal val="0"/>
          <c:showCatName val="0"/>
          <c:showSerName val="0"/>
          <c:showPercent val="0"/>
          <c:showBubbleSize val="0"/>
        </c:dLbls>
        <c:marker val="1"/>
        <c:smooth val="0"/>
        <c:axId val="1688214112"/>
        <c:axId val="1688218432"/>
      </c:lineChart>
      <c:catAx>
        <c:axId val="168821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218432"/>
        <c:crosses val="autoZero"/>
        <c:auto val="1"/>
        <c:lblAlgn val="ctr"/>
        <c:lblOffset val="100"/>
        <c:noMultiLvlLbl val="0"/>
      </c:catAx>
      <c:valAx>
        <c:axId val="1688218432"/>
        <c:scaling>
          <c:orientation val="minMax"/>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21411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Core FFO CoC% </a:t>
            </a:r>
          </a:p>
          <a:p>
            <a:pPr>
              <a:defRPr b="1"/>
            </a:pPr>
            <a:r>
              <a:rPr lang="en-US" b="1"/>
              <a:t>Base Case </a:t>
            </a:r>
            <a:r>
              <a:rPr lang="en-US" b="1" baseline="0"/>
              <a:t>vs Co-Invest &amp; Plym Sale</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'FPR x Pipeline FFO'!$B$48</c:f>
              <c:strCache>
                <c:ptCount val="1"/>
                <c:pt idx="0">
                  <c:v>Base Case</c:v>
                </c:pt>
              </c:strCache>
            </c:strRef>
          </c:tx>
          <c:spPr>
            <a:ln w="28575" cap="rnd">
              <a:solidFill>
                <a:srgbClr val="FFAB21"/>
              </a:solidFill>
              <a:round/>
            </a:ln>
            <a:effectLst/>
          </c:spPr>
          <c:marker>
            <c:symbol val="none"/>
          </c:marker>
          <c:dLbls>
            <c:dLbl>
              <c:idx val="0"/>
              <c:tx>
                <c:rich>
                  <a:bodyPr/>
                  <a:lstStyle/>
                  <a:p>
                    <a:fld id="{9DAFE498-1097-4ACA-B1EB-1BFF25125A62}" type="CELLRANGE">
                      <a:rPr lang="en-US"/>
                      <a:pPr/>
                      <a:t>[CELLRANGE]</a:t>
                    </a:fld>
                    <a:endParaRPr lang="en-US" baseline="0"/>
                  </a:p>
                  <a:p>
                    <a:fld id="{1C2B97DB-3AE8-4159-9B9A-1A1332DF4888}"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863F-4A97-87DB-42FF35666AB0}"/>
                </c:ext>
              </c:extLst>
            </c:dLbl>
            <c:dLbl>
              <c:idx val="1"/>
              <c:layout>
                <c:manualLayout>
                  <c:x val="-4.0260621957459504E-2"/>
                  <c:y val="-3.0642018652223008E-2"/>
                </c:manualLayout>
              </c:layout>
              <c:tx>
                <c:rich>
                  <a:bodyPr/>
                  <a:lstStyle/>
                  <a:p>
                    <a:fld id="{B3478AB7-6C1E-44D0-9C6F-959FE5864666}" type="CELLRANGE">
                      <a:rPr lang="en-US"/>
                      <a:pPr/>
                      <a:t>[CELLRANGE]</a:t>
                    </a:fld>
                    <a:endParaRPr lang="en-US" baseline="0"/>
                  </a:p>
                  <a:p>
                    <a:fld id="{40B1546B-C4DE-41B7-8AA8-E82D5454F487}"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863F-4A97-87DB-42FF35666AB0}"/>
                </c:ext>
              </c:extLst>
            </c:dLbl>
            <c:dLbl>
              <c:idx val="2"/>
              <c:layout>
                <c:manualLayout>
                  <c:x val="-4.5142910743687911E-2"/>
                  <c:y val="3.7451356130494787E-2"/>
                </c:manualLayout>
              </c:layout>
              <c:tx>
                <c:rich>
                  <a:bodyPr/>
                  <a:lstStyle/>
                  <a:p>
                    <a:fld id="{EE9E08BD-314A-40E2-863D-1B60739B14DB}" type="CELLRANGE">
                      <a:rPr lang="en-US"/>
                      <a:pPr/>
                      <a:t>[CELLRANGE]</a:t>
                    </a:fld>
                    <a:endParaRPr lang="en-US" baseline="0"/>
                  </a:p>
                  <a:p>
                    <a:fld id="{6C21B8A1-0A03-44E7-BB60-7F1D223E8048}"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863F-4A97-87DB-42FF35666AB0}"/>
                </c:ext>
              </c:extLst>
            </c:dLbl>
            <c:dLbl>
              <c:idx val="3"/>
              <c:layout>
                <c:manualLayout>
                  <c:x val="-4.2701766350573704E-2"/>
                  <c:y val="3.0642018652222946E-2"/>
                </c:manualLayout>
              </c:layout>
              <c:tx>
                <c:rich>
                  <a:bodyPr/>
                  <a:lstStyle/>
                  <a:p>
                    <a:fld id="{C1AF57E8-9D27-448E-9583-6B9CD41FB4D2}" type="CELLRANGE">
                      <a:rPr lang="en-US"/>
                      <a:pPr/>
                      <a:t>[CELLRANGE]</a:t>
                    </a:fld>
                    <a:endParaRPr lang="en-US" baseline="0"/>
                  </a:p>
                  <a:p>
                    <a:fld id="{48E7B35D-E349-43A5-B4C2-20997AD02574}"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863F-4A97-87DB-42FF35666AB0}"/>
                </c:ext>
              </c:extLst>
            </c:dLbl>
            <c:dLbl>
              <c:idx val="4"/>
              <c:layout>
                <c:manualLayout>
                  <c:x val="-4.2701766350573704E-2"/>
                  <c:y val="2.3832681173951226E-2"/>
                </c:manualLayout>
              </c:layout>
              <c:tx>
                <c:rich>
                  <a:bodyPr/>
                  <a:lstStyle/>
                  <a:p>
                    <a:fld id="{DC3DBADB-FCA9-47B2-8F76-EC3F57FFBCDB}" type="CELLRANGE">
                      <a:rPr lang="en-US"/>
                      <a:pPr/>
                      <a:t>[CELLRANGE]</a:t>
                    </a:fld>
                    <a:endParaRPr lang="en-US" baseline="0"/>
                  </a:p>
                  <a:p>
                    <a:fld id="{A1237BA6-D4F3-453D-BB15-7D0C22A62BA1}"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863F-4A97-87DB-42FF35666AB0}"/>
                </c:ext>
              </c:extLst>
            </c:dLbl>
            <c:dLbl>
              <c:idx val="5"/>
              <c:layout>
                <c:manualLayout>
                  <c:x val="-4.826757556687418E-2"/>
                  <c:y val="4.4260693608766569E-2"/>
                </c:manualLayout>
              </c:layout>
              <c:tx>
                <c:rich>
                  <a:bodyPr/>
                  <a:lstStyle/>
                  <a:p>
                    <a:fld id="{9C19567A-B218-46EB-916A-1968154B3F18}" type="CELLRANGE">
                      <a:rPr lang="en-US"/>
                      <a:pPr/>
                      <a:t>[CELLRANGE]</a:t>
                    </a:fld>
                    <a:endParaRPr lang="en-US" baseline="0"/>
                  </a:p>
                  <a:p>
                    <a:fld id="{BDB1FEAE-A39C-4B9C-B79D-280C3B5D0592}"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863F-4A97-87DB-42FF35666AB0}"/>
                </c:ext>
              </c:extLst>
            </c:dLbl>
            <c:dLbl>
              <c:idx val="6"/>
              <c:layout>
                <c:manualLayout>
                  <c:x val="-4.8267575566874096E-2"/>
                  <c:y val="2.0428012434815276E-2"/>
                </c:manualLayout>
              </c:layout>
              <c:tx>
                <c:rich>
                  <a:bodyPr/>
                  <a:lstStyle/>
                  <a:p>
                    <a:fld id="{4AA6E5CA-EDA1-439E-A522-F89FC849EF63}" type="CELLRANGE">
                      <a:rPr lang="en-US"/>
                      <a:pPr/>
                      <a:t>[CELLRANGE]</a:t>
                    </a:fld>
                    <a:endParaRPr lang="en-US" baseline="0"/>
                  </a:p>
                  <a:p>
                    <a:fld id="{ED1211B6-9756-475C-99A2-A0BD38250939}"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863F-4A97-87DB-42FF35666AB0}"/>
                </c:ext>
              </c:extLst>
            </c:dLbl>
            <c:dLbl>
              <c:idx val="7"/>
              <c:layout>
                <c:manualLayout>
                  <c:x val="-4.8267575566874096E-2"/>
                  <c:y val="2.0428012434815339E-2"/>
                </c:manualLayout>
              </c:layout>
              <c:tx>
                <c:rich>
                  <a:bodyPr/>
                  <a:lstStyle/>
                  <a:p>
                    <a:fld id="{AD8AB134-BF46-4976-A336-4A061A01C676}" type="CELLRANGE">
                      <a:rPr lang="en-US"/>
                      <a:pPr/>
                      <a:t>[CELLRANGE]</a:t>
                    </a:fld>
                    <a:endParaRPr lang="en-US" baseline="0"/>
                  </a:p>
                  <a:p>
                    <a:fld id="{D6CD95D5-B6C4-419B-B4A7-529C4E278816}"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863F-4A97-87DB-42FF35666AB0}"/>
                </c:ext>
              </c:extLst>
            </c:dLbl>
            <c:dLbl>
              <c:idx val="8"/>
              <c:layout>
                <c:manualLayout>
                  <c:x val="-4.7024321871231539E-2"/>
                  <c:y val="2.0428012434815276E-2"/>
                </c:manualLayout>
              </c:layout>
              <c:tx>
                <c:rich>
                  <a:bodyPr/>
                  <a:lstStyle/>
                  <a:p>
                    <a:fld id="{CB1D8146-605E-426A-817D-B3623FE47C3A}" type="CELLRANGE">
                      <a:rPr lang="en-US"/>
                      <a:pPr/>
                      <a:t>[CELLRANGE]</a:t>
                    </a:fld>
                    <a:endParaRPr lang="en-US" baseline="0"/>
                  </a:p>
                  <a:p>
                    <a:fld id="{F5743469-44FB-4730-B69B-07CC86410202}"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863F-4A97-87DB-42FF35666AB0}"/>
                </c:ext>
              </c:extLst>
            </c:dLbl>
            <c:spPr>
              <a:solidFill>
                <a:srgbClr val="FFAB2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'FPR x Pipeline FFO'!$D$38:$L$38</c:f>
              <c:strCache>
                <c:ptCount val="9"/>
                <c:pt idx="0">
                  <c:v>3Q25</c:v>
                </c:pt>
                <c:pt idx="1">
                  <c:v>4Q25</c:v>
                </c:pt>
                <c:pt idx="2">
                  <c:v>1Q26</c:v>
                </c:pt>
                <c:pt idx="3">
                  <c:v>2Q26</c:v>
                </c:pt>
                <c:pt idx="4">
                  <c:v>3Q26</c:v>
                </c:pt>
                <c:pt idx="5">
                  <c:v>4Q26</c:v>
                </c:pt>
                <c:pt idx="6">
                  <c:v>1Q27</c:v>
                </c:pt>
                <c:pt idx="7">
                  <c:v>2Q27</c:v>
                </c:pt>
                <c:pt idx="8">
                  <c:v>3Q27</c:v>
                </c:pt>
              </c:strCache>
            </c:strRef>
          </c:cat>
          <c:val>
            <c:numRef>
              <c:f>'FPR x Pipeline FFO'!$D$54:$L$54</c:f>
              <c:numCache>
                <c:formatCode>0.0%</c:formatCode>
                <c:ptCount val="9"/>
                <c:pt idx="0">
                  <c:v>3.4556349216206733E-2</c:v>
                </c:pt>
                <c:pt idx="1">
                  <c:v>3.3527535119625883E-2</c:v>
                </c:pt>
                <c:pt idx="2">
                  <c:v>3.4589696688226909E-2</c:v>
                </c:pt>
                <c:pt idx="3">
                  <c:v>3.9537972728082467E-2</c:v>
                </c:pt>
                <c:pt idx="4">
                  <c:v>4.5192332694138922E-2</c:v>
                </c:pt>
                <c:pt idx="5">
                  <c:v>4.9527239513310679E-2</c:v>
                </c:pt>
                <c:pt idx="6">
                  <c:v>5.12830157742463E-2</c:v>
                </c:pt>
                <c:pt idx="7">
                  <c:v>5.6154494467825999E-2</c:v>
                </c:pt>
                <c:pt idx="8">
                  <c:v>5.7898770608124143E-2</c:v>
                </c:pt>
              </c:numCache>
            </c:numRef>
          </c:val>
          <c:smooth val="0"/>
          <c:extLst>
            <c:ext xmlns:c15="http://schemas.microsoft.com/office/drawing/2012/chart" uri="{02D57815-91ED-43cb-92C2-25804820EDAC}">
              <c15:datalabelsRange>
                <c15:f>'FPR x Pipeline FFO'!$D$53:$L$53</c15:f>
                <c15:dlblRangeCache>
                  <c:ptCount val="9"/>
                  <c:pt idx="0">
                    <c:v> $7.3 </c:v>
                  </c:pt>
                  <c:pt idx="1">
                    <c:v> $7.0 </c:v>
                  </c:pt>
                  <c:pt idx="2">
                    <c:v> $7.3 </c:v>
                  </c:pt>
                  <c:pt idx="3">
                    <c:v> $8.3 </c:v>
                  </c:pt>
                  <c:pt idx="4">
                    <c:v> $9.5 </c:v>
                  </c:pt>
                  <c:pt idx="5">
                    <c:v> $10.4 </c:v>
                  </c:pt>
                  <c:pt idx="6">
                    <c:v> $10.8 </c:v>
                  </c:pt>
                  <c:pt idx="7">
                    <c:v> $11.8 </c:v>
                  </c:pt>
                  <c:pt idx="8">
                    <c:v> $12.2 </c:v>
                  </c:pt>
                </c15:dlblRangeCache>
              </c15:datalabelsRange>
            </c:ext>
            <c:ext xmlns:c16="http://schemas.microsoft.com/office/drawing/2014/chart" uri="{C3380CC4-5D6E-409C-BE32-E72D297353CC}">
              <c16:uniqueId val="{00000009-937F-443C-87B9-FD386B172113}"/>
            </c:ext>
          </c:extLst>
        </c:ser>
        <c:ser>
          <c:idx val="0"/>
          <c:order val="1"/>
          <c:tx>
            <c:strRef>
              <c:f>'FPR x Pipeline FFO'!$B$37</c:f>
              <c:strCache>
                <c:ptCount val="1"/>
                <c:pt idx="0">
                  <c:v>With Co-Invest &amp; Plym Sale</c:v>
                </c:pt>
              </c:strCache>
            </c:strRef>
          </c:tx>
          <c:spPr>
            <a:ln w="28575" cap="rnd">
              <a:solidFill>
                <a:srgbClr val="33404F"/>
              </a:solidFill>
              <a:round/>
            </a:ln>
            <a:effectLst/>
          </c:spPr>
          <c:marker>
            <c:symbol val="none"/>
          </c:marker>
          <c:dLbls>
            <c:dLbl>
              <c:idx val="0"/>
              <c:tx>
                <c:rich>
                  <a:bodyPr/>
                  <a:lstStyle/>
                  <a:p>
                    <a:fld id="{3AD655FA-757C-4A1B-BB10-F9BE436C618D}" type="CELLRANGE">
                      <a:rPr lang="en-US"/>
                      <a:pPr/>
                      <a:t>[CELLRANGE]</a:t>
                    </a:fld>
                    <a:endParaRPr lang="en-US" baseline="0"/>
                  </a:p>
                  <a:p>
                    <a:fld id="{14D451A9-CCF1-4200-BA32-33CFC5640B83}"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863F-4A97-87DB-42FF35666AB0}"/>
                </c:ext>
              </c:extLst>
            </c:dLbl>
            <c:dLbl>
              <c:idx val="1"/>
              <c:tx>
                <c:rich>
                  <a:bodyPr/>
                  <a:lstStyle/>
                  <a:p>
                    <a:fld id="{8EBBA031-FAB5-4DE2-A10C-9CF2A4157C55}" type="CELLRANGE">
                      <a:rPr lang="en-US"/>
                      <a:pPr/>
                      <a:t>[CELLRANGE]</a:t>
                    </a:fld>
                    <a:endParaRPr lang="en-US" baseline="0"/>
                  </a:p>
                  <a:p>
                    <a:fld id="{DBBD396B-6299-4E8A-8F07-C0AEB9027656}"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A-863F-4A97-87DB-42FF35666AB0}"/>
                </c:ext>
              </c:extLst>
            </c:dLbl>
            <c:dLbl>
              <c:idx val="2"/>
              <c:layout>
                <c:manualLayout>
                  <c:x val="-4.5142910743687911E-2"/>
                  <c:y val="-3.0642018652223008E-2"/>
                </c:manualLayout>
              </c:layout>
              <c:tx>
                <c:rich>
                  <a:bodyPr/>
                  <a:lstStyle/>
                  <a:p>
                    <a:fld id="{D5EA2ACD-E5D1-4608-832E-DB43A907B109}" type="CELLRANGE">
                      <a:rPr lang="en-US"/>
                      <a:pPr/>
                      <a:t>[CELLRANGE]</a:t>
                    </a:fld>
                    <a:endParaRPr lang="en-US" baseline="0"/>
                  </a:p>
                  <a:p>
                    <a:fld id="{C9BE7444-0BC9-46F3-B443-9E8847F4DDD8}"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863F-4A97-87DB-42FF35666AB0}"/>
                </c:ext>
              </c:extLst>
            </c:dLbl>
            <c:dLbl>
              <c:idx val="3"/>
              <c:layout>
                <c:manualLayout>
                  <c:x val="-4.0260621957459504E-2"/>
                  <c:y val="-3.7451356130494849E-2"/>
                </c:manualLayout>
              </c:layout>
              <c:tx>
                <c:rich>
                  <a:bodyPr/>
                  <a:lstStyle/>
                  <a:p>
                    <a:fld id="{12C0D1DF-4496-41CB-B797-D7590DA9EA64}" type="CELLRANGE">
                      <a:rPr lang="en-US"/>
                      <a:pPr/>
                      <a:t>[CELLRANGE]</a:t>
                    </a:fld>
                    <a:endParaRPr lang="en-US" baseline="0"/>
                  </a:p>
                  <a:p>
                    <a:fld id="{1B699AA8-2791-4466-8EEB-61B5DA89D104}"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C-863F-4A97-87DB-42FF35666AB0}"/>
                </c:ext>
              </c:extLst>
            </c:dLbl>
            <c:dLbl>
              <c:idx val="4"/>
              <c:layout>
                <c:manualLayout>
                  <c:x val="-4.2701766350573704E-2"/>
                  <c:y val="-4.4260693608766569E-2"/>
                </c:manualLayout>
              </c:layout>
              <c:tx>
                <c:rich>
                  <a:bodyPr/>
                  <a:lstStyle/>
                  <a:p>
                    <a:fld id="{FE2BE8BD-C4AA-46D7-8D73-F3EC88EF95C2}" type="CELLRANGE">
                      <a:rPr lang="en-US"/>
                      <a:pPr/>
                      <a:t>[CELLRANGE]</a:t>
                    </a:fld>
                    <a:endParaRPr lang="en-US" baseline="0"/>
                  </a:p>
                  <a:p>
                    <a:fld id="{816F1FD7-EB82-4261-801A-F005DFC20C64}"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863F-4A97-87DB-42FF35666AB0}"/>
                </c:ext>
              </c:extLst>
            </c:dLbl>
            <c:dLbl>
              <c:idx val="5"/>
              <c:layout>
                <c:manualLayout>
                  <c:x val="-4.826757556687418E-2"/>
                  <c:y val="-3.4046687391358896E-2"/>
                </c:manualLayout>
              </c:layout>
              <c:tx>
                <c:rich>
                  <a:bodyPr/>
                  <a:lstStyle/>
                  <a:p>
                    <a:fld id="{A4EB3AA5-E6C0-4166-9FC1-1F11A149D47B}" type="CELLRANGE">
                      <a:rPr lang="en-US"/>
                      <a:pPr/>
                      <a:t>[CELLRANGE]</a:t>
                    </a:fld>
                    <a:endParaRPr lang="en-US" baseline="0"/>
                  </a:p>
                  <a:p>
                    <a:fld id="{EEF716AD-D54E-4664-942F-F5D124301009}"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E-863F-4A97-87DB-42FF35666AB0}"/>
                </c:ext>
              </c:extLst>
            </c:dLbl>
            <c:dLbl>
              <c:idx val="6"/>
              <c:layout>
                <c:manualLayout>
                  <c:x val="-4.5826431173759889E-2"/>
                  <c:y val="-3.7451356130494821E-2"/>
                </c:manualLayout>
              </c:layout>
              <c:tx>
                <c:rich>
                  <a:bodyPr/>
                  <a:lstStyle/>
                  <a:p>
                    <a:fld id="{CA12EAAE-A7F0-49CB-842F-4A1F8F3135BC}" type="CELLRANGE">
                      <a:rPr lang="en-US"/>
                      <a:pPr/>
                      <a:t>[CELLRANGE]</a:t>
                    </a:fld>
                    <a:endParaRPr lang="en-US" baseline="0"/>
                  </a:p>
                  <a:p>
                    <a:fld id="{F66C2113-95FF-4F5F-ACBC-63E234E30AE2}"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863F-4A97-87DB-42FF35666AB0}"/>
                </c:ext>
              </c:extLst>
            </c:dLbl>
            <c:dLbl>
              <c:idx val="7"/>
              <c:layout>
                <c:manualLayout>
                  <c:x val="-4.8267575566874096E-2"/>
                  <c:y val="-5.1070031087038378E-2"/>
                </c:manualLayout>
              </c:layout>
              <c:tx>
                <c:rich>
                  <a:bodyPr/>
                  <a:lstStyle/>
                  <a:p>
                    <a:fld id="{0955367C-1C52-42F9-BE8E-F0F7FDBA4783}" type="CELLRANGE">
                      <a:rPr lang="en-US"/>
                      <a:pPr/>
                      <a:t>[CELLRANGE]</a:t>
                    </a:fld>
                    <a:endParaRPr lang="en-US" baseline="0"/>
                  </a:p>
                  <a:p>
                    <a:fld id="{4A4769FE-8C52-458C-9B7D-2AEF0229B114}"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0-863F-4A97-87DB-42FF35666AB0}"/>
                </c:ext>
              </c:extLst>
            </c:dLbl>
            <c:dLbl>
              <c:idx val="8"/>
              <c:layout>
                <c:manualLayout>
                  <c:x val="-4.7024321871231539E-2"/>
                  <c:y val="-4.7665362347902453E-2"/>
                </c:manualLayout>
              </c:layout>
              <c:tx>
                <c:rich>
                  <a:bodyPr/>
                  <a:lstStyle/>
                  <a:p>
                    <a:fld id="{F9244BEE-F77A-4BE5-9E90-BF8D4280543F}" type="CELLRANGE">
                      <a:rPr lang="en-US"/>
                      <a:pPr/>
                      <a:t>[CELLRANGE]</a:t>
                    </a:fld>
                    <a:endParaRPr lang="en-US" baseline="0"/>
                  </a:p>
                  <a:p>
                    <a:fld id="{EDF8E3F4-FD03-4CEE-9404-249FDC1B3D38}"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863F-4A97-87DB-42FF35666AB0}"/>
                </c:ext>
              </c:extLst>
            </c:dLbl>
            <c:spPr>
              <a:solidFill>
                <a:srgbClr val="33404F"/>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'FPR x Pipeline FFO'!$D$38:$L$38</c:f>
              <c:strCache>
                <c:ptCount val="9"/>
                <c:pt idx="0">
                  <c:v>3Q25</c:v>
                </c:pt>
                <c:pt idx="1">
                  <c:v>4Q25</c:v>
                </c:pt>
                <c:pt idx="2">
                  <c:v>1Q26</c:v>
                </c:pt>
                <c:pt idx="3">
                  <c:v>2Q26</c:v>
                </c:pt>
                <c:pt idx="4">
                  <c:v>3Q26</c:v>
                </c:pt>
                <c:pt idx="5">
                  <c:v>4Q26</c:v>
                </c:pt>
                <c:pt idx="6">
                  <c:v>1Q27</c:v>
                </c:pt>
                <c:pt idx="7">
                  <c:v>2Q27</c:v>
                </c:pt>
                <c:pt idx="8">
                  <c:v>3Q27</c:v>
                </c:pt>
              </c:strCache>
            </c:strRef>
          </c:cat>
          <c:val>
            <c:numRef>
              <c:f>'FPR x Pipeline FFO'!$D$43:$L$43</c:f>
              <c:numCache>
                <c:formatCode>0.0%</c:formatCode>
                <c:ptCount val="9"/>
                <c:pt idx="0">
                  <c:v>3.4556349216206733E-2</c:v>
                </c:pt>
                <c:pt idx="1">
                  <c:v>2.9403111091454857E-2</c:v>
                </c:pt>
                <c:pt idx="2">
                  <c:v>3.6106698521783734E-2</c:v>
                </c:pt>
                <c:pt idx="3">
                  <c:v>4.0767045736118675E-2</c:v>
                </c:pt>
                <c:pt idx="4">
                  <c:v>4.5851233251340162E-2</c:v>
                </c:pt>
                <c:pt idx="5">
                  <c:v>5.0625958712909029E-2</c:v>
                </c:pt>
                <c:pt idx="6">
                  <c:v>5.326264442798341E-2</c:v>
                </c:pt>
                <c:pt idx="7">
                  <c:v>5.7154432343313182E-2</c:v>
                </c:pt>
                <c:pt idx="8">
                  <c:v>5.8654175375214779E-2</c:v>
                </c:pt>
              </c:numCache>
            </c:numRef>
          </c:val>
          <c:smooth val="0"/>
          <c:extLst>
            <c:ext xmlns:c15="http://schemas.microsoft.com/office/drawing/2012/chart" uri="{02D57815-91ED-43cb-92C2-25804820EDAC}">
              <c15:datalabelsRange>
                <c15:f>'FPR x Pipeline FFO'!$D$42:$L$42</c15:f>
                <c15:dlblRangeCache>
                  <c:ptCount val="9"/>
                  <c:pt idx="0">
                    <c:v> $7.3 </c:v>
                  </c:pt>
                  <c:pt idx="1">
                    <c:v> $6.2 </c:v>
                  </c:pt>
                  <c:pt idx="2">
                    <c:v> $7.6 </c:v>
                  </c:pt>
                  <c:pt idx="3">
                    <c:v> $8.6 </c:v>
                  </c:pt>
                  <c:pt idx="4">
                    <c:v> $9.6 </c:v>
                  </c:pt>
                  <c:pt idx="5">
                    <c:v> $10.6 </c:v>
                  </c:pt>
                  <c:pt idx="6">
                    <c:v> $11.2 </c:v>
                  </c:pt>
                  <c:pt idx="7">
                    <c:v> $12.0 </c:v>
                  </c:pt>
                  <c:pt idx="8">
                    <c:v> $12.3 </c:v>
                  </c:pt>
                </c15:dlblRangeCache>
              </c15:datalabelsRange>
            </c:ext>
            <c:ext xmlns:c16="http://schemas.microsoft.com/office/drawing/2014/chart" uri="{C3380CC4-5D6E-409C-BE32-E72D297353CC}">
              <c16:uniqueId val="{00000013-937F-443C-87B9-FD386B172113}"/>
            </c:ext>
          </c:extLst>
        </c:ser>
        <c:dLbls>
          <c:dLblPos val="ctr"/>
          <c:showLegendKey val="0"/>
          <c:showVal val="1"/>
          <c:showCatName val="0"/>
          <c:showSerName val="0"/>
          <c:showPercent val="0"/>
          <c:showBubbleSize val="0"/>
        </c:dLbls>
        <c:smooth val="0"/>
        <c:axId val="618714863"/>
        <c:axId val="618733103"/>
      </c:lineChart>
      <c:catAx>
        <c:axId val="618714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33103"/>
        <c:crosses val="autoZero"/>
        <c:auto val="1"/>
        <c:lblAlgn val="ctr"/>
        <c:lblOffset val="100"/>
        <c:noMultiLvlLbl val="0"/>
      </c:catAx>
      <c:valAx>
        <c:axId val="618733103"/>
        <c:scaling>
          <c:orientation val="minMax"/>
          <c:min val="2.0000000000000004E-2"/>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AFFO CoC% </a:t>
            </a:r>
          </a:p>
          <a:p>
            <a:pPr>
              <a:defRPr b="1"/>
            </a:pPr>
            <a:r>
              <a:rPr lang="en-US" sz="1400" b="1" i="0" u="none" strike="noStrike" kern="1200" spc="0" baseline="0">
                <a:solidFill>
                  <a:prstClr val="black">
                    <a:lumMod val="65000"/>
                    <a:lumOff val="35000"/>
                  </a:prstClr>
                </a:solidFill>
              </a:rPr>
              <a:t>Base Case vs Co-Invest &amp; Plym Sale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'FPR x Pipeline FFO'!$B$48</c:f>
              <c:strCache>
                <c:ptCount val="1"/>
                <c:pt idx="0">
                  <c:v>Base Case</c:v>
                </c:pt>
              </c:strCache>
            </c:strRef>
          </c:tx>
          <c:spPr>
            <a:ln w="28575" cap="rnd">
              <a:solidFill>
                <a:srgbClr val="FFAB21"/>
              </a:solidFill>
              <a:round/>
            </a:ln>
            <a:effectLst/>
          </c:spPr>
          <c:marker>
            <c:symbol val="none"/>
          </c:marker>
          <c:dLbls>
            <c:dLbl>
              <c:idx val="0"/>
              <c:tx>
                <c:rich>
                  <a:bodyPr/>
                  <a:lstStyle/>
                  <a:p>
                    <a:fld id="{727F55A6-5D3D-4FFB-80B8-AF83155AB272}" type="CELLRANGE">
                      <a:rPr lang="en-US"/>
                      <a:pPr/>
                      <a:t>[CELLRANGE]</a:t>
                    </a:fld>
                    <a:endParaRPr lang="en-US" baseline="0"/>
                  </a:p>
                  <a:p>
                    <a:fld id="{DEC8089D-ED71-4860-8B23-A75B8AF51796}"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305D-4BE8-A637-9285D0C781F3}"/>
                </c:ext>
              </c:extLst>
            </c:dLbl>
            <c:dLbl>
              <c:idx val="1"/>
              <c:layout>
                <c:manualLayout>
                  <c:x val="-4.2701758142608549E-2"/>
                  <c:y val="-3.0642026866864815E-2"/>
                </c:manualLayout>
              </c:layout>
              <c:tx>
                <c:rich>
                  <a:bodyPr/>
                  <a:lstStyle/>
                  <a:p>
                    <a:fld id="{CBCE689D-DBE7-4568-A5C1-2F9DB6044551}" type="CELLRANGE">
                      <a:rPr lang="en-US"/>
                      <a:pPr/>
                      <a:t>[CELLRANGE]</a:t>
                    </a:fld>
                    <a:endParaRPr lang="en-US" baseline="0"/>
                  </a:p>
                  <a:p>
                    <a:fld id="{CADAC3EF-59EA-4480-9079-05CFC1671A5E}"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305D-4BE8-A637-9285D0C781F3}"/>
                </c:ext>
              </c:extLst>
            </c:dLbl>
            <c:dLbl>
              <c:idx val="2"/>
              <c:layout>
                <c:manualLayout>
                  <c:x val="-4.936608105482021E-2"/>
                  <c:y val="-1.3618678607495474E-2"/>
                </c:manualLayout>
              </c:layout>
              <c:tx>
                <c:rich>
                  <a:bodyPr/>
                  <a:lstStyle/>
                  <a:p>
                    <a:fld id="{E54FC753-5BFB-4755-923B-1284E6FFC627}" type="CELLRANGE">
                      <a:rPr lang="en-US"/>
                      <a:pPr/>
                      <a:t>[CELLRANGE]</a:t>
                    </a:fld>
                    <a:endParaRPr lang="en-US" baseline="0"/>
                  </a:p>
                  <a:p>
                    <a:fld id="{F1268EA1-537A-4B6C-983C-2E7ABCF1044B}"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305D-4BE8-A637-9285D0C781F3}"/>
                </c:ext>
              </c:extLst>
            </c:dLbl>
            <c:dLbl>
              <c:idx val="3"/>
              <c:layout>
                <c:manualLayout>
                  <c:x val="-4.936608105482021E-2"/>
                  <c:y val="1.7023348259369343E-2"/>
                </c:manualLayout>
              </c:layout>
              <c:tx>
                <c:rich>
                  <a:bodyPr/>
                  <a:lstStyle/>
                  <a:p>
                    <a:fld id="{B1968420-6FD0-41B6-8456-36250198454D}" type="CELLRANGE">
                      <a:rPr lang="en-US"/>
                      <a:pPr/>
                      <a:t>[CELLRANGE]</a:t>
                    </a:fld>
                    <a:endParaRPr lang="en-US" baseline="0"/>
                  </a:p>
                  <a:p>
                    <a:fld id="{75D3174E-37E8-4361-B047-53AC32ED0671}"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305D-4BE8-A637-9285D0C781F3}"/>
                </c:ext>
              </c:extLst>
            </c:dLbl>
            <c:dLbl>
              <c:idx val="4"/>
              <c:layout>
                <c:manualLayout>
                  <c:x val="-4.2701758142608549E-2"/>
                  <c:y val="4.7665375126234096E-2"/>
                </c:manualLayout>
              </c:layout>
              <c:tx>
                <c:rich>
                  <a:bodyPr/>
                  <a:lstStyle/>
                  <a:p>
                    <a:fld id="{912DB9DF-E667-47B8-A467-5CC23942971F}" type="CELLRANGE">
                      <a:rPr lang="en-US"/>
                      <a:pPr/>
                      <a:t>[CELLRANGE]</a:t>
                    </a:fld>
                    <a:endParaRPr lang="en-US" baseline="0"/>
                  </a:p>
                  <a:p>
                    <a:fld id="{21008E63-DB00-4F73-BDB3-42692F512175}"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305D-4BE8-A637-9285D0C781F3}"/>
                </c:ext>
              </c:extLst>
            </c:dLbl>
            <c:dLbl>
              <c:idx val="5"/>
              <c:layout>
                <c:manualLayout>
                  <c:x val="-4.2701758142608549E-2"/>
                  <c:y val="2.0428017911243213E-2"/>
                </c:manualLayout>
              </c:layout>
              <c:tx>
                <c:rich>
                  <a:bodyPr/>
                  <a:lstStyle/>
                  <a:p>
                    <a:fld id="{FB125507-B58C-427D-8A78-BA4EC37883A0}" type="CELLRANGE">
                      <a:rPr lang="en-US"/>
                      <a:pPr/>
                      <a:t>[CELLRANGE]</a:t>
                    </a:fld>
                    <a:endParaRPr lang="en-US" baseline="0"/>
                  </a:p>
                  <a:p>
                    <a:fld id="{25D9EB89-0E03-4DE7-A785-310565C85F14}"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305D-4BE8-A637-9285D0C781F3}"/>
                </c:ext>
              </c:extLst>
            </c:dLbl>
            <c:dLbl>
              <c:idx val="6"/>
              <c:layout>
                <c:manualLayout>
                  <c:x val="-4.2701758142608549E-2"/>
                  <c:y val="1.7023348259369343E-2"/>
                </c:manualLayout>
              </c:layout>
              <c:tx>
                <c:rich>
                  <a:bodyPr/>
                  <a:lstStyle/>
                  <a:p>
                    <a:fld id="{DB0A48E7-E61C-41F8-9550-26F291F06B4A}" type="CELLRANGE">
                      <a:rPr lang="en-US"/>
                      <a:pPr/>
                      <a:t>[CELLRANGE]</a:t>
                    </a:fld>
                    <a:endParaRPr lang="en-US" baseline="0"/>
                  </a:p>
                  <a:p>
                    <a:fld id="{7833A67F-BE15-4C26-B421-5F51CDFB0996}"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305D-4BE8-A637-9285D0C781F3}"/>
                </c:ext>
              </c:extLst>
            </c:dLbl>
            <c:dLbl>
              <c:idx val="7"/>
              <c:layout>
                <c:manualLayout>
                  <c:x val="-4.2701758142608549E-2"/>
                  <c:y val="3.4046696518738685E-2"/>
                </c:manualLayout>
              </c:layout>
              <c:tx>
                <c:rich>
                  <a:bodyPr/>
                  <a:lstStyle/>
                  <a:p>
                    <a:fld id="{1CF1F832-F031-47C9-9C20-433E7B72482C}" type="CELLRANGE">
                      <a:rPr lang="en-US"/>
                      <a:pPr/>
                      <a:t>[CELLRANGE]</a:t>
                    </a:fld>
                    <a:endParaRPr lang="en-US" baseline="0"/>
                  </a:p>
                  <a:p>
                    <a:fld id="{4755C76D-4FAF-4CD5-BD82-923398768E35}"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305D-4BE8-A637-9285D0C781F3}"/>
                </c:ext>
              </c:extLst>
            </c:dLbl>
            <c:dLbl>
              <c:idx val="8"/>
              <c:layout>
                <c:manualLayout>
                  <c:x val="-4.270175814260873E-2"/>
                  <c:y val="3.7451366170612552E-2"/>
                </c:manualLayout>
              </c:layout>
              <c:tx>
                <c:rich>
                  <a:bodyPr/>
                  <a:lstStyle/>
                  <a:p>
                    <a:fld id="{A456B5F6-1911-4733-946C-B962DB07FEC3}" type="CELLRANGE">
                      <a:rPr lang="en-US"/>
                      <a:pPr/>
                      <a:t>[CELLRANGE]</a:t>
                    </a:fld>
                    <a:endParaRPr lang="en-US" baseline="0"/>
                  </a:p>
                  <a:p>
                    <a:fld id="{51BFDEEE-29BA-4075-B57B-6A4FC1FA7778}"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305D-4BE8-A637-9285D0C781F3}"/>
                </c:ext>
              </c:extLst>
            </c:dLbl>
            <c:spPr>
              <a:solidFill>
                <a:srgbClr val="FFAB2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'FPR x Pipeline FFO'!$D$38:$L$38</c:f>
              <c:strCache>
                <c:ptCount val="9"/>
                <c:pt idx="0">
                  <c:v>3Q25</c:v>
                </c:pt>
                <c:pt idx="1">
                  <c:v>4Q25</c:v>
                </c:pt>
                <c:pt idx="2">
                  <c:v>1Q26</c:v>
                </c:pt>
                <c:pt idx="3">
                  <c:v>2Q26</c:v>
                </c:pt>
                <c:pt idx="4">
                  <c:v>3Q26</c:v>
                </c:pt>
                <c:pt idx="5">
                  <c:v>4Q26</c:v>
                </c:pt>
                <c:pt idx="6">
                  <c:v>1Q27</c:v>
                </c:pt>
                <c:pt idx="7">
                  <c:v>2Q27</c:v>
                </c:pt>
                <c:pt idx="8">
                  <c:v>3Q27</c:v>
                </c:pt>
              </c:strCache>
            </c:strRef>
          </c:cat>
          <c:val>
            <c:numRef>
              <c:f>'FPR x Pipeline FFO'!$D$57:$L$57</c:f>
              <c:numCache>
                <c:formatCode>0.0%</c:formatCode>
                <c:ptCount val="9"/>
                <c:pt idx="0">
                  <c:v>8.1992987579223089E-3</c:v>
                </c:pt>
                <c:pt idx="1">
                  <c:v>1.1499701756751707E-2</c:v>
                </c:pt>
                <c:pt idx="2">
                  <c:v>-1.1648719591292749E-2</c:v>
                </c:pt>
                <c:pt idx="3">
                  <c:v>-2.1185804770906627E-3</c:v>
                </c:pt>
                <c:pt idx="4">
                  <c:v>1.0256288825841335E-2</c:v>
                </c:pt>
                <c:pt idx="5">
                  <c:v>1.5535953508035138E-2</c:v>
                </c:pt>
                <c:pt idx="6">
                  <c:v>1.8083297883969857E-2</c:v>
                </c:pt>
                <c:pt idx="7">
                  <c:v>2.9798221799577543E-2</c:v>
                </c:pt>
                <c:pt idx="8">
                  <c:v>3.4478465668005304E-2</c:v>
                </c:pt>
              </c:numCache>
            </c:numRef>
          </c:val>
          <c:smooth val="0"/>
          <c:extLst>
            <c:ext xmlns:c15="http://schemas.microsoft.com/office/drawing/2012/chart" uri="{02D57815-91ED-43cb-92C2-25804820EDAC}">
              <c15:datalabelsRange>
                <c15:f>'FPR x Pipeline FFO'!$D$56:$L$56</c15:f>
                <c15:dlblRangeCache>
                  <c:ptCount val="9"/>
                  <c:pt idx="0">
                    <c:v> $1.7 </c:v>
                  </c:pt>
                  <c:pt idx="1">
                    <c:v> $2.4 </c:v>
                  </c:pt>
                  <c:pt idx="2">
                    <c:v> $(2.4)</c:v>
                  </c:pt>
                  <c:pt idx="3">
                    <c:v> $(0.4)</c:v>
                  </c:pt>
                  <c:pt idx="4">
                    <c:v> $2.2 </c:v>
                  </c:pt>
                  <c:pt idx="5">
                    <c:v> $3.3 </c:v>
                  </c:pt>
                  <c:pt idx="6">
                    <c:v> $3.8 </c:v>
                  </c:pt>
                  <c:pt idx="7">
                    <c:v> $6.3 </c:v>
                  </c:pt>
                  <c:pt idx="8">
                    <c:v> $7.2 </c:v>
                  </c:pt>
                </c15:dlblRangeCache>
              </c15:datalabelsRange>
            </c:ext>
            <c:ext xmlns:c16="http://schemas.microsoft.com/office/drawing/2014/chart" uri="{C3380CC4-5D6E-409C-BE32-E72D297353CC}">
              <c16:uniqueId val="{00000009-305D-4BE8-A637-9285D0C781F3}"/>
            </c:ext>
          </c:extLst>
        </c:ser>
        <c:ser>
          <c:idx val="0"/>
          <c:order val="1"/>
          <c:tx>
            <c:strRef>
              <c:f>'FPR x Pipeline FFO'!$B$37</c:f>
              <c:strCache>
                <c:ptCount val="1"/>
                <c:pt idx="0">
                  <c:v>With Co-Invest &amp; Plym Sale</c:v>
                </c:pt>
              </c:strCache>
            </c:strRef>
          </c:tx>
          <c:spPr>
            <a:ln w="28575" cap="rnd">
              <a:solidFill>
                <a:srgbClr val="33404F"/>
              </a:solidFill>
              <a:round/>
            </a:ln>
            <a:effectLst/>
          </c:spPr>
          <c:marker>
            <c:symbol val="none"/>
          </c:marker>
          <c:dLbls>
            <c:dLbl>
              <c:idx val="0"/>
              <c:tx>
                <c:rich>
                  <a:bodyPr/>
                  <a:lstStyle/>
                  <a:p>
                    <a:fld id="{4DEC57E1-DE21-46A0-A4B5-0360BC99D396}" type="CELLRANGE">
                      <a:rPr lang="en-US"/>
                      <a:pPr/>
                      <a:t>[CELLRANGE]</a:t>
                    </a:fld>
                    <a:endParaRPr lang="en-US" baseline="0"/>
                  </a:p>
                  <a:p>
                    <a:fld id="{40DF314A-6D12-48C2-B0F5-4A6507D034FB}"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A-305D-4BE8-A637-9285D0C781F3}"/>
                </c:ext>
              </c:extLst>
            </c:dLbl>
            <c:dLbl>
              <c:idx val="1"/>
              <c:layout>
                <c:manualLayout>
                  <c:x val="-4.2701758142608549E-2"/>
                  <c:y val="3.0642026866864753E-2"/>
                </c:manualLayout>
              </c:layout>
              <c:tx>
                <c:rich>
                  <a:bodyPr/>
                  <a:lstStyle/>
                  <a:p>
                    <a:fld id="{42D721E0-9E2F-47B1-8E1B-13BEC22A80C5}" type="CELLRANGE">
                      <a:rPr lang="en-US"/>
                      <a:pPr/>
                      <a:t>[CELLRANGE]</a:t>
                    </a:fld>
                    <a:endParaRPr lang="en-US" baseline="0"/>
                  </a:p>
                  <a:p>
                    <a:fld id="{91059369-E5FA-4EE9-9943-3774C782371C}"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305D-4BE8-A637-9285D0C781F3}"/>
                </c:ext>
              </c:extLst>
            </c:dLbl>
            <c:dLbl>
              <c:idx val="2"/>
              <c:tx>
                <c:rich>
                  <a:bodyPr/>
                  <a:lstStyle/>
                  <a:p>
                    <a:fld id="{BD864653-6B02-4337-8A74-58AD6E2CF15A}" type="CELLRANGE">
                      <a:rPr lang="en-US"/>
                      <a:pPr/>
                      <a:t>[CELLRANGE]</a:t>
                    </a:fld>
                    <a:endParaRPr lang="en-US" baseline="0"/>
                  </a:p>
                  <a:p>
                    <a:fld id="{74CFE8A9-206E-4957-91C5-293C2F4EC93E}"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C-305D-4BE8-A637-9285D0C781F3}"/>
                </c:ext>
              </c:extLst>
            </c:dLbl>
            <c:dLbl>
              <c:idx val="3"/>
              <c:layout>
                <c:manualLayout>
                  <c:x val="-4.2701758142608598E-2"/>
                  <c:y val="-1.0214008955621606E-2"/>
                </c:manualLayout>
              </c:layout>
              <c:tx>
                <c:rich>
                  <a:bodyPr/>
                  <a:lstStyle/>
                  <a:p>
                    <a:fld id="{8B73E7F5-A221-4D18-A6E1-5B605BECC69C}" type="CELLRANGE">
                      <a:rPr lang="en-US"/>
                      <a:pPr/>
                      <a:t>[CELLRANGE]</a:t>
                    </a:fld>
                    <a:endParaRPr lang="en-US" baseline="0"/>
                  </a:p>
                  <a:p>
                    <a:fld id="{5556E27A-709F-45DD-B204-43E863EC7739}"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305D-4BE8-A637-9285D0C781F3}"/>
                </c:ext>
              </c:extLst>
            </c:dLbl>
            <c:dLbl>
              <c:idx val="4"/>
              <c:layout>
                <c:manualLayout>
                  <c:x val="-4.2701758142608549E-2"/>
                  <c:y val="-3.4046696518738685E-2"/>
                </c:manualLayout>
              </c:layout>
              <c:tx>
                <c:rich>
                  <a:bodyPr/>
                  <a:lstStyle/>
                  <a:p>
                    <a:fld id="{2DACC3C4-6B74-498D-83D4-E03BA10CD388}" type="CELLRANGE">
                      <a:rPr lang="en-US"/>
                      <a:pPr/>
                      <a:t>[CELLRANGE]</a:t>
                    </a:fld>
                    <a:endParaRPr lang="en-US" baseline="0"/>
                  </a:p>
                  <a:p>
                    <a:fld id="{57DA3512-1254-44C0-99E7-DD15881938C8}"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E-305D-4BE8-A637-9285D0C781F3}"/>
                </c:ext>
              </c:extLst>
            </c:dLbl>
            <c:dLbl>
              <c:idx val="5"/>
              <c:layout>
                <c:manualLayout>
                  <c:x val="-4.2701758142608549E-2"/>
                  <c:y val="-1.3618678607495506E-2"/>
                </c:manualLayout>
              </c:layout>
              <c:tx>
                <c:rich>
                  <a:bodyPr/>
                  <a:lstStyle/>
                  <a:p>
                    <a:fld id="{23FF6239-F1B0-464D-9B1B-9F5DB27D7E51}" type="CELLRANGE">
                      <a:rPr lang="en-US"/>
                      <a:pPr/>
                      <a:t>[CELLRANGE]</a:t>
                    </a:fld>
                    <a:endParaRPr lang="en-US" baseline="0"/>
                  </a:p>
                  <a:p>
                    <a:fld id="{AA4B4E11-D07E-4BA8-94A2-3ED5C3EB84F3}"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305D-4BE8-A637-9285D0C781F3}"/>
                </c:ext>
              </c:extLst>
            </c:dLbl>
            <c:dLbl>
              <c:idx val="6"/>
              <c:layout>
                <c:manualLayout>
                  <c:x val="-4.2701758142608549E-2"/>
                  <c:y val="-3.0642026866864815E-2"/>
                </c:manualLayout>
              </c:layout>
              <c:tx>
                <c:rich>
                  <a:bodyPr/>
                  <a:lstStyle/>
                  <a:p>
                    <a:fld id="{460300AA-1B8D-47B5-BD78-34B30F1AB57D}" type="CELLRANGE">
                      <a:rPr lang="en-US"/>
                      <a:pPr/>
                      <a:t>[CELLRANGE]</a:t>
                    </a:fld>
                    <a:endParaRPr lang="en-US" baseline="0"/>
                  </a:p>
                  <a:p>
                    <a:fld id="{F975F256-3F39-47CC-957F-F428F1649D31}"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0-305D-4BE8-A637-9285D0C781F3}"/>
                </c:ext>
              </c:extLst>
            </c:dLbl>
            <c:dLbl>
              <c:idx val="7"/>
              <c:layout>
                <c:manualLayout>
                  <c:x val="-4.2701758142608549E-2"/>
                  <c:y val="-3.7451366170612552E-2"/>
                </c:manualLayout>
              </c:layout>
              <c:tx>
                <c:rich>
                  <a:bodyPr/>
                  <a:lstStyle/>
                  <a:p>
                    <a:fld id="{50A272EC-89DA-4AB4-91CD-1026A7A531FA}" type="CELLRANGE">
                      <a:rPr lang="en-US"/>
                      <a:pPr/>
                      <a:t>[CELLRANGE]</a:t>
                    </a:fld>
                    <a:endParaRPr lang="en-US" baseline="0"/>
                  </a:p>
                  <a:p>
                    <a:fld id="{7F3281A9-8AA4-4D2E-951B-0A5AFED23EB5}"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305D-4BE8-A637-9285D0C781F3}"/>
                </c:ext>
              </c:extLst>
            </c:dLbl>
            <c:dLbl>
              <c:idx val="8"/>
              <c:layout>
                <c:manualLayout>
                  <c:x val="-4.7584045990382663E-2"/>
                  <c:y val="-5.4474714429981898E-2"/>
                </c:manualLayout>
              </c:layout>
              <c:tx>
                <c:rich>
                  <a:bodyPr/>
                  <a:lstStyle/>
                  <a:p>
                    <a:fld id="{3C29C829-E29E-4D84-A795-601707DE898A}" type="CELLRANGE">
                      <a:rPr lang="en-US"/>
                      <a:pPr/>
                      <a:t>[CELLRANGE]</a:t>
                    </a:fld>
                    <a:endParaRPr lang="en-US" baseline="0"/>
                  </a:p>
                  <a:p>
                    <a:fld id="{4BDB14C8-2F55-4C4A-AD3C-26B5ED75FBAB}"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2-305D-4BE8-A637-9285D0C781F3}"/>
                </c:ext>
              </c:extLst>
            </c:dLbl>
            <c:spPr>
              <a:solidFill>
                <a:srgbClr val="33404F"/>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'FPR x Pipeline FFO'!$D$38:$L$38</c:f>
              <c:strCache>
                <c:ptCount val="9"/>
                <c:pt idx="0">
                  <c:v>3Q25</c:v>
                </c:pt>
                <c:pt idx="1">
                  <c:v>4Q25</c:v>
                </c:pt>
                <c:pt idx="2">
                  <c:v>1Q26</c:v>
                </c:pt>
                <c:pt idx="3">
                  <c:v>2Q26</c:v>
                </c:pt>
                <c:pt idx="4">
                  <c:v>3Q26</c:v>
                </c:pt>
                <c:pt idx="5">
                  <c:v>4Q26</c:v>
                </c:pt>
                <c:pt idx="6">
                  <c:v>1Q27</c:v>
                </c:pt>
                <c:pt idx="7">
                  <c:v>2Q27</c:v>
                </c:pt>
                <c:pt idx="8">
                  <c:v>3Q27</c:v>
                </c:pt>
              </c:strCache>
            </c:strRef>
          </c:cat>
          <c:val>
            <c:numRef>
              <c:f>'FPR x Pipeline FFO'!$D$46:$L$46</c:f>
              <c:numCache>
                <c:formatCode>0.0%</c:formatCode>
                <c:ptCount val="9"/>
                <c:pt idx="0">
                  <c:v>8.1992987579223089E-3</c:v>
                </c:pt>
                <c:pt idx="1">
                  <c:v>8.532864834143743E-3</c:v>
                </c:pt>
                <c:pt idx="2">
                  <c:v>2.2259611604609985E-3</c:v>
                </c:pt>
                <c:pt idx="3">
                  <c:v>6.8632403306408477E-3</c:v>
                </c:pt>
                <c:pt idx="4">
                  <c:v>1.0204409246110928E-2</c:v>
                </c:pt>
                <c:pt idx="5">
                  <c:v>2.2102727208522244E-2</c:v>
                </c:pt>
                <c:pt idx="6">
                  <c:v>2.2464594018592389E-2</c:v>
                </c:pt>
                <c:pt idx="7">
                  <c:v>3.0652045873073363E-2</c:v>
                </c:pt>
                <c:pt idx="8">
                  <c:v>3.4069540142991184E-2</c:v>
                </c:pt>
              </c:numCache>
            </c:numRef>
          </c:val>
          <c:smooth val="0"/>
          <c:extLst>
            <c:ext xmlns:c15="http://schemas.microsoft.com/office/drawing/2012/chart" uri="{02D57815-91ED-43cb-92C2-25804820EDAC}">
              <c15:datalabelsRange>
                <c15:f>'FPR x Pipeline FFO'!$D$45:$L$45</c15:f>
                <c15:dlblRangeCache>
                  <c:ptCount val="9"/>
                  <c:pt idx="0">
                    <c:v> $1.7 </c:v>
                  </c:pt>
                  <c:pt idx="1">
                    <c:v> $1.8 </c:v>
                  </c:pt>
                  <c:pt idx="2">
                    <c:v> $0.5 </c:v>
                  </c:pt>
                  <c:pt idx="3">
                    <c:v> $1.4 </c:v>
                  </c:pt>
                  <c:pt idx="4">
                    <c:v> $2.1 </c:v>
                  </c:pt>
                  <c:pt idx="5">
                    <c:v> $4.6 </c:v>
                  </c:pt>
                  <c:pt idx="6">
                    <c:v> $4.7 </c:v>
                  </c:pt>
                  <c:pt idx="7">
                    <c:v> $6.4 </c:v>
                  </c:pt>
                  <c:pt idx="8">
                    <c:v> $7.2 </c:v>
                  </c:pt>
                </c15:dlblRangeCache>
              </c15:datalabelsRange>
            </c:ext>
            <c:ext xmlns:c16="http://schemas.microsoft.com/office/drawing/2014/chart" uri="{C3380CC4-5D6E-409C-BE32-E72D297353CC}">
              <c16:uniqueId val="{00000013-305D-4BE8-A637-9285D0C781F3}"/>
            </c:ext>
          </c:extLst>
        </c:ser>
        <c:dLbls>
          <c:dLblPos val="ctr"/>
          <c:showLegendKey val="0"/>
          <c:showVal val="1"/>
          <c:showCatName val="0"/>
          <c:showSerName val="0"/>
          <c:showPercent val="0"/>
          <c:showBubbleSize val="0"/>
        </c:dLbls>
        <c:smooth val="0"/>
        <c:axId val="618714863"/>
        <c:axId val="618733103"/>
      </c:lineChart>
      <c:catAx>
        <c:axId val="6187148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33103"/>
        <c:crosses val="autoZero"/>
        <c:auto val="1"/>
        <c:lblAlgn val="ctr"/>
        <c:lblOffset val="100"/>
        <c:noMultiLvlLbl val="0"/>
      </c:catAx>
      <c:valAx>
        <c:axId val="618733103"/>
        <c:scaling>
          <c:orientation val="minMax"/>
          <c:max val="3.5000000000000003E-2"/>
          <c:min val="-3.5000000000000003E-2"/>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Core FFO CoC% </a:t>
            </a:r>
          </a:p>
          <a:p>
            <a:pPr>
              <a:defRPr sz="1600" b="1" i="0" u="none" strike="noStrike" kern="1200" spc="0" baseline="0">
                <a:solidFill>
                  <a:schemeClr val="tx1">
                    <a:lumMod val="65000"/>
                    <a:lumOff val="35000"/>
                  </a:schemeClr>
                </a:solidFill>
                <a:latin typeface="+mn-lt"/>
                <a:ea typeface="+mn-ea"/>
                <a:cs typeface="+mn-cs"/>
              </a:defRPr>
            </a:pPr>
            <a:r>
              <a:rPr lang="en-US" sz="1600" b="1"/>
              <a:t>Base Case vs Co-Invest &amp; Plym Sale</a:t>
            </a:r>
          </a:p>
        </c:rich>
      </c:tx>
      <c:overlay val="0"/>
      <c:spPr>
        <a:noFill/>
        <a:ln>
          <a:noFill/>
        </a:ln>
        <a:effectLst/>
      </c:spPr>
    </c:title>
    <c:autoTitleDeleted val="0"/>
    <c:plotArea>
      <c:layout/>
      <c:lineChart>
        <c:grouping val="standard"/>
        <c:varyColors val="0"/>
        <c:ser>
          <c:idx val="0"/>
          <c:order val="0"/>
          <c:tx>
            <c:strRef>
              <c:f>'FPR x Pipeline FFO'!$B$20</c:f>
              <c:strCache>
                <c:ptCount val="1"/>
                <c:pt idx="0">
                  <c:v>Base Case</c:v>
                </c:pt>
              </c:strCache>
            </c:strRef>
          </c:tx>
          <c:spPr>
            <a:ln w="28575" cap="rnd">
              <a:solidFill>
                <a:schemeClr val="accent1"/>
              </a:solidFill>
              <a:round/>
            </a:ln>
            <a:effectLst/>
          </c:spPr>
          <c:marker>
            <c:symbol val="none"/>
          </c:marker>
          <c:dLbls>
            <c:dLbl>
              <c:idx val="0"/>
              <c:tx>
                <c:rich>
                  <a:bodyPr/>
                  <a:lstStyle/>
                  <a:p>
                    <a:r>
                      <a:rPr lang="en-US"/>
                      <a:t> $(2.0)</a:t>
                    </a:r>
                    <a:endParaRPr lang="en-US" baseline="0"/>
                  </a:p>
                  <a:p>
                    <a:r>
                      <a:rPr lang="en-US"/>
                      <a:t>-1.2%</a:t>
                    </a:r>
                  </a:p>
                </c:rich>
              </c:tx>
              <c:dLblPos val="ct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0-C61F-4E29-995A-E1B899D1E291}"/>
                </c:ext>
              </c:extLst>
            </c:dLbl>
            <c:dLbl>
              <c:idx val="1"/>
              <c:tx>
                <c:rich>
                  <a:bodyPr/>
                  <a:lstStyle/>
                  <a:p>
                    <a:r>
                      <a:rPr lang="en-US"/>
                      <a:t> $5.1 </a:t>
                    </a:r>
                    <a:endParaRPr lang="en-US" baseline="0"/>
                  </a:p>
                  <a:p>
                    <a:r>
                      <a:rPr lang="en-US"/>
                      <a:t>1.4%</a:t>
                    </a:r>
                  </a:p>
                </c:rich>
              </c:tx>
              <c:dLblPos val="ct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1-C61F-4E29-995A-E1B899D1E291}"/>
                </c:ext>
              </c:extLst>
            </c:dLbl>
            <c:dLbl>
              <c:idx val="2"/>
              <c:layout>
                <c:manualLayout>
                  <c:x val="-5.3053139199898E-2"/>
                  <c:y val="4.0750842291031542E-2"/>
                </c:manualLayout>
              </c:layout>
              <c:tx>
                <c:rich>
                  <a:bodyPr/>
                  <a:lstStyle/>
                  <a:p>
                    <a:r>
                      <a:rPr lang="en-US"/>
                      <a:t> $19.4 </a:t>
                    </a:r>
                    <a:endParaRPr lang="en-US" baseline="0"/>
                  </a:p>
                  <a:p>
                    <a:r>
                      <a:rPr lang="en-US"/>
                      <a:t>2.7%</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2-C61F-4E29-995A-E1B899D1E291}"/>
                </c:ext>
              </c:extLst>
            </c:dLbl>
            <c:dLbl>
              <c:idx val="3"/>
              <c:layout>
                <c:manualLayout>
                  <c:x val="-5.3053139199898E-2"/>
                  <c:y val="3.3959035242526338E-2"/>
                </c:manualLayout>
              </c:layout>
              <c:tx>
                <c:rich>
                  <a:bodyPr/>
                  <a:lstStyle/>
                  <a:p>
                    <a:r>
                      <a:rPr lang="en-US"/>
                      <a:t> $36.4 </a:t>
                    </a:r>
                    <a:endParaRPr lang="en-US" baseline="0"/>
                  </a:p>
                  <a:p>
                    <a:r>
                      <a:rPr lang="en-US"/>
                      <a:t>4.3%</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3-C61F-4E29-995A-E1B899D1E291}"/>
                </c:ext>
              </c:extLst>
            </c:dLbl>
            <c:dLbl>
              <c:idx val="4"/>
              <c:layout>
                <c:manualLayout>
                  <c:x val="-5.305313919989809E-2"/>
                  <c:y val="-3.3959035242526338E-2"/>
                </c:manualLayout>
              </c:layout>
              <c:tx>
                <c:rich>
                  <a:bodyPr/>
                  <a:lstStyle/>
                  <a:p>
                    <a:r>
                      <a:rPr lang="en-US"/>
                      <a:t> $48.3 </a:t>
                    </a:r>
                    <a:endParaRPr lang="en-US" baseline="0"/>
                  </a:p>
                  <a:p>
                    <a:r>
                      <a:rPr lang="en-US"/>
                      <a:t>5.7%</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4-C61F-4E29-995A-E1B899D1E291}"/>
                </c:ext>
              </c:extLst>
            </c:dLbl>
            <c:dLbl>
              <c:idx val="5"/>
              <c:layout>
                <c:manualLayout>
                  <c:x val="-5.7815539487142166E-2"/>
                  <c:y val="-2.7167228194021103E-2"/>
                </c:manualLayout>
              </c:layout>
              <c:tx>
                <c:rich>
                  <a:bodyPr/>
                  <a:lstStyle/>
                  <a:p>
                    <a:r>
                      <a:rPr lang="en-US"/>
                      <a:t> $53.9 </a:t>
                    </a:r>
                    <a:endParaRPr lang="en-US" baseline="0"/>
                  </a:p>
                  <a:p>
                    <a:r>
                      <a:rPr lang="en-US"/>
                      <a:t>6.4%</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5-C61F-4E29-995A-E1B899D1E291}"/>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'FPR x Pipeline FFO'!$E$10:$J$10</c:f>
              <c:numCache>
                <c:formatCode>General</c:formatCode>
                <c:ptCount val="6"/>
                <c:pt idx="0">
                  <c:v>2023</c:v>
                </c:pt>
                <c:pt idx="1">
                  <c:v>2024</c:v>
                </c:pt>
                <c:pt idx="2">
                  <c:v>2025</c:v>
                </c:pt>
                <c:pt idx="3">
                  <c:v>2026</c:v>
                </c:pt>
                <c:pt idx="4">
                  <c:v>2027</c:v>
                </c:pt>
                <c:pt idx="5">
                  <c:v>2028</c:v>
                </c:pt>
              </c:numCache>
            </c:numRef>
          </c:cat>
          <c:val>
            <c:numRef>
              <c:f>'FPR x Pipeline FFO'!$E$26:$J$26</c:f>
              <c:numCache>
                <c:formatCode>0.0%</c:formatCode>
                <c:ptCount val="6"/>
                <c:pt idx="0">
                  <c:v>-1.1866793223763529E-2</c:v>
                </c:pt>
                <c:pt idx="1">
                  <c:v>1.3775987439089222E-2</c:v>
                </c:pt>
                <c:pt idx="2">
                  <c:v>2.8033760108939716E-2</c:v>
                </c:pt>
                <c:pt idx="3">
                  <c:v>4.2211810405939743E-2</c:v>
                </c:pt>
                <c:pt idx="4">
                  <c:v>5.6108860902220774E-2</c:v>
                </c:pt>
                <c:pt idx="5">
                  <c:v>6.2740585002106899E-2</c:v>
                </c:pt>
              </c:numCache>
            </c:numRef>
          </c:val>
          <c:smooth val="0"/>
          <c:extLst>
            <c:ext xmlns:c15="http://schemas.microsoft.com/office/drawing/2012/chart" uri="{02D57815-91ED-43cb-92C2-25804820EDAC}">
              <c15:datalabelsRange>
                <c15:f>'FPR x Pipeline FFO'!$E$14:$J$14</c15:f>
                <c15:dlblRangeCache>
                  <c:ptCount val="6"/>
                  <c:pt idx="0">
                    <c:v> $(2.0)</c:v>
                  </c:pt>
                  <c:pt idx="1">
                    <c:v> $5.1 </c:v>
                  </c:pt>
                  <c:pt idx="2">
                    <c:v> $19.4 </c:v>
                  </c:pt>
                  <c:pt idx="3">
                    <c:v> $36.4 </c:v>
                  </c:pt>
                  <c:pt idx="4">
                    <c:v> $48.3 </c:v>
                  </c:pt>
                  <c:pt idx="5">
                    <c:v> $53.9 </c:v>
                  </c:pt>
                </c15:dlblRangeCache>
              </c15:datalabelsRange>
            </c:ext>
            <c:ext xmlns:c16="http://schemas.microsoft.com/office/drawing/2014/chart" uri="{C3380CC4-5D6E-409C-BE32-E72D297353CC}">
              <c16:uniqueId val="{00000006-C61F-4E29-995A-E1B899D1E291}"/>
            </c:ext>
          </c:extLst>
        </c:ser>
        <c:ser>
          <c:idx val="1"/>
          <c:order val="1"/>
          <c:tx>
            <c:strRef>
              <c:f>'FPR x Pipeline FFO'!$B$9</c:f>
              <c:strCache>
                <c:ptCount val="1"/>
                <c:pt idx="0">
                  <c:v>With Co-Invest &amp; Plym Sale</c:v>
                </c:pt>
              </c:strCache>
            </c:strRef>
          </c:tx>
          <c:spPr>
            <a:ln w="28575" cap="rnd">
              <a:solidFill>
                <a:schemeClr val="accent2"/>
              </a:solidFill>
              <a:round/>
            </a:ln>
            <a:effectLst/>
          </c:spPr>
          <c:marker>
            <c:symbol val="none"/>
          </c:marker>
          <c:dLbls>
            <c:dLbl>
              <c:idx val="0"/>
              <c:tx>
                <c:rich>
                  <a:bodyPr/>
                  <a:lstStyle/>
                  <a:p>
                    <a:r>
                      <a:rPr lang="en-US"/>
                      <a:t> $(2.0)</a:t>
                    </a:r>
                    <a:endParaRPr lang="en-US" baseline="0"/>
                  </a:p>
                  <a:p>
                    <a:r>
                      <a:rPr lang="en-US"/>
                      <a:t>-1.2%</a:t>
                    </a:r>
                  </a:p>
                </c:rich>
              </c:tx>
              <c:dLblPos val="ct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7-C61F-4E29-995A-E1B899D1E291}"/>
                </c:ext>
              </c:extLst>
            </c:dLbl>
            <c:dLbl>
              <c:idx val="1"/>
              <c:tx>
                <c:rich>
                  <a:bodyPr/>
                  <a:lstStyle/>
                  <a:p>
                    <a:r>
                      <a:rPr lang="en-US"/>
                      <a:t> $5.1 </a:t>
                    </a:r>
                    <a:endParaRPr lang="en-US" baseline="0"/>
                  </a:p>
                  <a:p>
                    <a:r>
                      <a:rPr lang="en-US"/>
                      <a:t>1.4%</a:t>
                    </a:r>
                  </a:p>
                </c:rich>
              </c:tx>
              <c:dLblPos val="ct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8-C61F-4E29-995A-E1B899D1E291}"/>
                </c:ext>
              </c:extLst>
            </c:dLbl>
            <c:dLbl>
              <c:idx val="2"/>
              <c:layout>
                <c:manualLayout>
                  <c:x val="-6.7340340061629922E-2"/>
                  <c:y val="-3.0563131718273705E-2"/>
                </c:manualLayout>
              </c:layout>
              <c:tx>
                <c:rich>
                  <a:bodyPr/>
                  <a:lstStyle/>
                  <a:p>
                    <a:r>
                      <a:rPr lang="en-US"/>
                      <a:t> $20.3 </a:t>
                    </a:r>
                    <a:endParaRPr lang="en-US" baseline="0"/>
                  </a:p>
                  <a:p>
                    <a:r>
                      <a:rPr lang="en-US"/>
                      <a:t>2.8%</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9-C61F-4E29-995A-E1B899D1E291}"/>
                </c:ext>
              </c:extLst>
            </c:dLbl>
            <c:dLbl>
              <c:idx val="3"/>
              <c:layout>
                <c:manualLayout>
                  <c:x val="-6.0196739630764065E-2"/>
                  <c:y val="-3.7354938766778971E-2"/>
                </c:manualLayout>
              </c:layout>
              <c:tx>
                <c:rich>
                  <a:bodyPr/>
                  <a:lstStyle/>
                  <a:p>
                    <a:r>
                      <a:rPr lang="en-US"/>
                      <a:t> $35.4 </a:t>
                    </a:r>
                    <a:endParaRPr lang="en-US" baseline="0"/>
                  </a:p>
                  <a:p>
                    <a:r>
                      <a:rPr lang="en-US"/>
                      <a:t>4.2%</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A-C61F-4E29-995A-E1B899D1E291}"/>
                </c:ext>
              </c:extLst>
            </c:dLbl>
            <c:dLbl>
              <c:idx val="4"/>
              <c:layout>
                <c:manualLayout>
                  <c:x val="-5.305313919989809E-2"/>
                  <c:y val="4.4146745815284237E-2"/>
                </c:manualLayout>
              </c:layout>
              <c:tx>
                <c:rich>
                  <a:bodyPr/>
                  <a:lstStyle/>
                  <a:p>
                    <a:r>
                      <a:rPr lang="en-US"/>
                      <a:t> $47.1 </a:t>
                    </a:r>
                    <a:endParaRPr lang="en-US" baseline="0"/>
                  </a:p>
                  <a:p>
                    <a:r>
                      <a:rPr lang="en-US"/>
                      <a:t>5.6%</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B-C61F-4E29-995A-E1B899D1E291}"/>
                </c:ext>
              </c:extLst>
            </c:dLbl>
            <c:dLbl>
              <c:idx val="5"/>
              <c:layout>
                <c:manualLayout>
                  <c:x val="-5.543433934352017E-2"/>
                  <c:y val="4.754264933953687E-2"/>
                </c:manualLayout>
              </c:layout>
              <c:tx>
                <c:rich>
                  <a:bodyPr/>
                  <a:lstStyle/>
                  <a:p>
                    <a:r>
                      <a:rPr lang="en-US"/>
                      <a:t> $52.7 </a:t>
                    </a:r>
                    <a:endParaRPr lang="en-US" baseline="0"/>
                  </a:p>
                  <a:p>
                    <a:r>
                      <a:rPr lang="en-US"/>
                      <a:t>6.3%</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C-C61F-4E29-995A-E1B899D1E291}"/>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'FPR x Pipeline FFO'!$E$10:$J$10</c:f>
              <c:numCache>
                <c:formatCode>General</c:formatCode>
                <c:ptCount val="6"/>
                <c:pt idx="0">
                  <c:v>2023</c:v>
                </c:pt>
                <c:pt idx="1">
                  <c:v>2024</c:v>
                </c:pt>
                <c:pt idx="2">
                  <c:v>2025</c:v>
                </c:pt>
                <c:pt idx="3">
                  <c:v>2026</c:v>
                </c:pt>
                <c:pt idx="4">
                  <c:v>2027</c:v>
                </c:pt>
                <c:pt idx="5">
                  <c:v>2028</c:v>
                </c:pt>
              </c:numCache>
            </c:numRef>
          </c:cat>
          <c:val>
            <c:numRef>
              <c:f>'FPR x Pipeline FFO'!$E$15:$J$15</c:f>
              <c:numCache>
                <c:formatCode>0.0%</c:formatCode>
                <c:ptCount val="6"/>
                <c:pt idx="0">
                  <c:v>-1.1866793223763529E-2</c:v>
                </c:pt>
                <c:pt idx="1">
                  <c:v>1.3775987439089222E-2</c:v>
                </c:pt>
                <c:pt idx="2">
                  <c:v>2.6838609106572351E-2</c:v>
                </c:pt>
                <c:pt idx="3">
                  <c:v>4.3337734055537903E-2</c:v>
                </c:pt>
                <c:pt idx="4">
                  <c:v>5.7477102540234262E-2</c:v>
                </c:pt>
                <c:pt idx="5">
                  <c:v>6.4207175910794348E-2</c:v>
                </c:pt>
              </c:numCache>
            </c:numRef>
          </c:val>
          <c:smooth val="0"/>
          <c:extLst>
            <c:ext xmlns:c15="http://schemas.microsoft.com/office/drawing/2012/chart" uri="{02D57815-91ED-43cb-92C2-25804820EDAC}">
              <c15:datalabelsRange>
                <c15:f>'FPR x Pipeline FFO'!$E$25:$J$25</c15:f>
                <c15:dlblRangeCache>
                  <c:ptCount val="6"/>
                  <c:pt idx="0">
                    <c:v> $(2.0)</c:v>
                  </c:pt>
                  <c:pt idx="1">
                    <c:v> $5.1 </c:v>
                  </c:pt>
                  <c:pt idx="2">
                    <c:v> $20.3 </c:v>
                  </c:pt>
                  <c:pt idx="3">
                    <c:v> $35.4 </c:v>
                  </c:pt>
                  <c:pt idx="4">
                    <c:v> $47.1 </c:v>
                  </c:pt>
                  <c:pt idx="5">
                    <c:v> $52.7 </c:v>
                  </c:pt>
                </c15:dlblRangeCache>
              </c15:datalabelsRange>
            </c:ext>
            <c:ext xmlns:c16="http://schemas.microsoft.com/office/drawing/2014/chart" uri="{C3380CC4-5D6E-409C-BE32-E72D297353CC}">
              <c16:uniqueId val="{0000000D-C61F-4E29-995A-E1B899D1E291}"/>
            </c:ext>
          </c:extLst>
        </c:ser>
        <c:dLbls>
          <c:dLblPos val="ctr"/>
          <c:showLegendKey val="0"/>
          <c:showVal val="1"/>
          <c:showCatName val="0"/>
          <c:showSerName val="0"/>
          <c:showPercent val="0"/>
          <c:showBubbleSize val="0"/>
        </c:dLbls>
        <c:smooth val="0"/>
        <c:axId val="618714863"/>
        <c:axId val="618733103"/>
      </c:lineChart>
      <c:catAx>
        <c:axId val="6187148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18733103"/>
        <c:crosses val="autoZero"/>
        <c:auto val="1"/>
        <c:lblAlgn val="ctr"/>
        <c:lblOffset val="100"/>
        <c:noMultiLvlLbl val="0"/>
      </c:catAx>
      <c:valAx>
        <c:axId val="618733103"/>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AFFO CoC% </a:t>
            </a:r>
          </a:p>
          <a:p>
            <a:pPr>
              <a:defRPr sz="1600" b="1" i="0" u="none" strike="noStrike" kern="1200" spc="0" baseline="0">
                <a:solidFill>
                  <a:schemeClr val="tx1">
                    <a:lumMod val="65000"/>
                    <a:lumOff val="35000"/>
                  </a:schemeClr>
                </a:solidFill>
                <a:latin typeface="+mn-lt"/>
                <a:ea typeface="+mn-ea"/>
                <a:cs typeface="+mn-cs"/>
              </a:defRPr>
            </a:pPr>
            <a:r>
              <a:rPr lang="en-US" sz="1600" b="1"/>
              <a:t>Base Case vs Co-Invest &amp; Plym Sale</a:t>
            </a:r>
          </a:p>
        </c:rich>
      </c:tx>
      <c:overlay val="0"/>
      <c:spPr>
        <a:noFill/>
        <a:ln>
          <a:noFill/>
        </a:ln>
        <a:effectLst/>
      </c:spPr>
    </c:title>
    <c:autoTitleDeleted val="0"/>
    <c:plotArea>
      <c:layout/>
      <c:lineChart>
        <c:grouping val="standard"/>
        <c:varyColors val="0"/>
        <c:ser>
          <c:idx val="0"/>
          <c:order val="0"/>
          <c:tx>
            <c:strRef>
              <c:f>'FPR x Pipeline FFO'!$B$20</c:f>
              <c:strCache>
                <c:ptCount val="1"/>
                <c:pt idx="0">
                  <c:v>Base Case</c:v>
                </c:pt>
              </c:strCache>
            </c:strRef>
          </c:tx>
          <c:spPr>
            <a:ln w="28575" cap="rnd">
              <a:solidFill>
                <a:schemeClr val="accent1"/>
              </a:solidFill>
              <a:round/>
            </a:ln>
            <a:effectLst/>
          </c:spPr>
          <c:marker>
            <c:symbol val="none"/>
          </c:marker>
          <c:dLbls>
            <c:dLbl>
              <c:idx val="0"/>
              <c:tx>
                <c:rich>
                  <a:bodyPr/>
                  <a:lstStyle/>
                  <a:p>
                    <a:r>
                      <a:rPr lang="en-US"/>
                      <a:t> $(2.0)</a:t>
                    </a:r>
                    <a:endParaRPr lang="en-US" baseline="0"/>
                  </a:p>
                  <a:p>
                    <a:r>
                      <a:rPr lang="en-US"/>
                      <a:t>-1.2%</a:t>
                    </a:r>
                  </a:p>
                </c:rich>
              </c:tx>
              <c:dLblPos val="ct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0-33A4-49C7-B4E4-F8F241403957}"/>
                </c:ext>
              </c:extLst>
            </c:dLbl>
            <c:dLbl>
              <c:idx val="1"/>
              <c:tx>
                <c:rich>
                  <a:bodyPr/>
                  <a:lstStyle/>
                  <a:p>
                    <a:r>
                      <a:rPr lang="en-US"/>
                      <a:t> $5.1 </a:t>
                    </a:r>
                    <a:endParaRPr lang="en-US" baseline="0"/>
                  </a:p>
                  <a:p>
                    <a:r>
                      <a:rPr lang="en-US"/>
                      <a:t>1.4%</a:t>
                    </a:r>
                  </a:p>
                </c:rich>
              </c:tx>
              <c:dLblPos val="ct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1-33A4-49C7-B4E4-F8F241403957}"/>
                </c:ext>
              </c:extLst>
            </c:dLbl>
            <c:dLbl>
              <c:idx val="2"/>
              <c:layout>
                <c:manualLayout>
                  <c:x val="-5.3053139199898E-2"/>
                  <c:y val="7.4634945451925921E-2"/>
                </c:manualLayout>
              </c:layout>
              <c:tx>
                <c:rich>
                  <a:bodyPr/>
                  <a:lstStyle/>
                  <a:p>
                    <a:r>
                      <a:rPr lang="en-US"/>
                      <a:t> $19.4 </a:t>
                    </a:r>
                    <a:endParaRPr lang="en-US" baseline="0"/>
                  </a:p>
                  <a:p>
                    <a:r>
                      <a:rPr lang="en-US"/>
                      <a:t>2.7%</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2-33A4-49C7-B4E4-F8F241403957}"/>
                </c:ext>
              </c:extLst>
            </c:dLbl>
            <c:dLbl>
              <c:idx val="3"/>
              <c:layout>
                <c:manualLayout>
                  <c:x val="-5.0671939056276011E-2"/>
                  <c:y val="5.4289541017110136E-2"/>
                </c:manualLayout>
              </c:layout>
              <c:tx>
                <c:rich>
                  <a:bodyPr/>
                  <a:lstStyle/>
                  <a:p>
                    <a:r>
                      <a:rPr lang="en-US"/>
                      <a:t> $36.4 </a:t>
                    </a:r>
                    <a:endParaRPr lang="en-US" baseline="0"/>
                  </a:p>
                  <a:p>
                    <a:r>
                      <a:rPr lang="en-US"/>
                      <a:t>4.3%</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3-33A4-49C7-B4E4-F8F241403957}"/>
                </c:ext>
              </c:extLst>
            </c:dLbl>
            <c:dLbl>
              <c:idx val="4"/>
              <c:layout>
                <c:manualLayout>
                  <c:x val="-5.305313919989809E-2"/>
                  <c:y val="-3.3959035242526338E-2"/>
                </c:manualLayout>
              </c:layout>
              <c:tx>
                <c:rich>
                  <a:bodyPr/>
                  <a:lstStyle/>
                  <a:p>
                    <a:r>
                      <a:rPr lang="en-US"/>
                      <a:t> $48.3 </a:t>
                    </a:r>
                    <a:endParaRPr lang="en-US" baseline="0"/>
                  </a:p>
                  <a:p>
                    <a:r>
                      <a:rPr lang="en-US"/>
                      <a:t>5.7%</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4-33A4-49C7-B4E4-F8F241403957}"/>
                </c:ext>
              </c:extLst>
            </c:dLbl>
            <c:dLbl>
              <c:idx val="5"/>
              <c:layout>
                <c:manualLayout>
                  <c:x val="-5.7815539487142166E-2"/>
                  <c:y val="-5.0886189425490988E-2"/>
                </c:manualLayout>
              </c:layout>
              <c:tx>
                <c:rich>
                  <a:bodyPr/>
                  <a:lstStyle/>
                  <a:p>
                    <a:r>
                      <a:rPr lang="en-US"/>
                      <a:t> $53.9 </a:t>
                    </a:r>
                    <a:endParaRPr lang="en-US" baseline="0"/>
                  </a:p>
                  <a:p>
                    <a:r>
                      <a:rPr lang="en-US"/>
                      <a:t>6.4%</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5-33A4-49C7-B4E4-F8F241403957}"/>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'FPR x Pipeline FFO'!$E$10:$J$10</c:f>
              <c:numCache>
                <c:formatCode>General</c:formatCode>
                <c:ptCount val="6"/>
                <c:pt idx="0">
                  <c:v>2023</c:v>
                </c:pt>
                <c:pt idx="1">
                  <c:v>2024</c:v>
                </c:pt>
                <c:pt idx="2">
                  <c:v>2025</c:v>
                </c:pt>
                <c:pt idx="3">
                  <c:v>2026</c:v>
                </c:pt>
                <c:pt idx="4">
                  <c:v>2027</c:v>
                </c:pt>
                <c:pt idx="5">
                  <c:v>2028</c:v>
                </c:pt>
              </c:numCache>
            </c:numRef>
          </c:cat>
          <c:val>
            <c:numRef>
              <c:f>'FPR x Pipeline FFO'!$E$29:$J$29</c:f>
              <c:numCache>
                <c:formatCode>0.0%</c:formatCode>
                <c:ptCount val="6"/>
                <c:pt idx="0">
                  <c:v>-7.4511865356045967E-2</c:v>
                </c:pt>
                <c:pt idx="1">
                  <c:v>-2.6774938729554821E-2</c:v>
                </c:pt>
                <c:pt idx="2">
                  <c:v>-3.6220732138517579E-3</c:v>
                </c:pt>
                <c:pt idx="3">
                  <c:v>3.0062355663732655E-3</c:v>
                </c:pt>
                <c:pt idx="4">
                  <c:v>2.9473478002219392E-2</c:v>
                </c:pt>
                <c:pt idx="5">
                  <c:v>2.5487783883215306E-2</c:v>
                </c:pt>
              </c:numCache>
            </c:numRef>
          </c:val>
          <c:smooth val="0"/>
          <c:extLst>
            <c:ext xmlns:c15="http://schemas.microsoft.com/office/drawing/2012/chart" uri="{02D57815-91ED-43cb-92C2-25804820EDAC}">
              <c15:datalabelsRange>
                <c15:f>'FPR x Pipeline FFO'!$E$14:$J$14</c15:f>
                <c15:dlblRangeCache>
                  <c:ptCount val="6"/>
                  <c:pt idx="0">
                    <c:v> $(2.0)</c:v>
                  </c:pt>
                  <c:pt idx="1">
                    <c:v> $5.1 </c:v>
                  </c:pt>
                  <c:pt idx="2">
                    <c:v> $19.4 </c:v>
                  </c:pt>
                  <c:pt idx="3">
                    <c:v> $36.4 </c:v>
                  </c:pt>
                  <c:pt idx="4">
                    <c:v> $48.3 </c:v>
                  </c:pt>
                  <c:pt idx="5">
                    <c:v> $53.9 </c:v>
                  </c:pt>
                </c15:dlblRangeCache>
              </c15:datalabelsRange>
            </c:ext>
            <c:ext xmlns:c16="http://schemas.microsoft.com/office/drawing/2014/chart" uri="{C3380CC4-5D6E-409C-BE32-E72D297353CC}">
              <c16:uniqueId val="{00000006-33A4-49C7-B4E4-F8F241403957}"/>
            </c:ext>
          </c:extLst>
        </c:ser>
        <c:ser>
          <c:idx val="1"/>
          <c:order val="1"/>
          <c:tx>
            <c:strRef>
              <c:f>'FPR x Pipeline FFO'!$B$9</c:f>
              <c:strCache>
                <c:ptCount val="1"/>
                <c:pt idx="0">
                  <c:v>With Co-Invest &amp; Plym Sale</c:v>
                </c:pt>
              </c:strCache>
            </c:strRef>
          </c:tx>
          <c:spPr>
            <a:ln w="28575" cap="rnd">
              <a:solidFill>
                <a:schemeClr val="accent2"/>
              </a:solidFill>
              <a:round/>
            </a:ln>
            <a:effectLst/>
          </c:spPr>
          <c:marker>
            <c:symbol val="none"/>
          </c:marker>
          <c:dLbls>
            <c:dLbl>
              <c:idx val="0"/>
              <c:tx>
                <c:rich>
                  <a:bodyPr/>
                  <a:lstStyle/>
                  <a:p>
                    <a:r>
                      <a:rPr lang="en-US"/>
                      <a:t> $(2.0)</a:t>
                    </a:r>
                    <a:endParaRPr lang="en-US" baseline="0"/>
                  </a:p>
                  <a:p>
                    <a:r>
                      <a:rPr lang="en-US"/>
                      <a:t>-1.2%</a:t>
                    </a:r>
                  </a:p>
                </c:rich>
              </c:tx>
              <c:dLblPos val="ct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7-33A4-49C7-B4E4-F8F241403957}"/>
                </c:ext>
              </c:extLst>
            </c:dLbl>
            <c:dLbl>
              <c:idx val="1"/>
              <c:tx>
                <c:rich>
                  <a:bodyPr/>
                  <a:lstStyle/>
                  <a:p>
                    <a:r>
                      <a:rPr lang="en-US"/>
                      <a:t> $5.1 </a:t>
                    </a:r>
                    <a:endParaRPr lang="en-US" baseline="0"/>
                  </a:p>
                  <a:p>
                    <a:r>
                      <a:rPr lang="en-US"/>
                      <a:t>1.4%</a:t>
                    </a:r>
                  </a:p>
                </c:rich>
              </c:tx>
              <c:dLblPos val="ct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8-33A4-49C7-B4E4-F8F241403957}"/>
                </c:ext>
              </c:extLst>
            </c:dLbl>
            <c:dLbl>
              <c:idx val="2"/>
              <c:layout>
                <c:manualLayout>
                  <c:x val="-6.7340340061629922E-2"/>
                  <c:y val="-5.0893659936980959E-2"/>
                </c:manualLayout>
              </c:layout>
              <c:tx>
                <c:rich>
                  <a:bodyPr/>
                  <a:lstStyle/>
                  <a:p>
                    <a:r>
                      <a:rPr lang="en-US"/>
                      <a:t> $20.3 </a:t>
                    </a:r>
                    <a:endParaRPr lang="en-US" baseline="0"/>
                  </a:p>
                  <a:p>
                    <a:r>
                      <a:rPr lang="en-US"/>
                      <a:t>2.8%</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9-33A4-49C7-B4E4-F8F241403957}"/>
                </c:ext>
              </c:extLst>
            </c:dLbl>
            <c:dLbl>
              <c:idx val="3"/>
              <c:layout>
                <c:manualLayout>
                  <c:x val="-6.0196739630764065E-2"/>
                  <c:y val="-3.7354938766778971E-2"/>
                </c:manualLayout>
              </c:layout>
              <c:tx>
                <c:rich>
                  <a:bodyPr/>
                  <a:lstStyle/>
                  <a:p>
                    <a:r>
                      <a:rPr lang="en-US"/>
                      <a:t> $35.4 </a:t>
                    </a:r>
                    <a:endParaRPr lang="en-US" baseline="0"/>
                  </a:p>
                  <a:p>
                    <a:r>
                      <a:rPr lang="en-US"/>
                      <a:t>4.2%</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A-33A4-49C7-B4E4-F8F241403957}"/>
                </c:ext>
              </c:extLst>
            </c:dLbl>
            <c:dLbl>
              <c:idx val="4"/>
              <c:layout>
                <c:manualLayout>
                  <c:x val="-5.305313919989809E-2"/>
                  <c:y val="6.4477184257497822E-2"/>
                </c:manualLayout>
              </c:layout>
              <c:tx>
                <c:rich>
                  <a:bodyPr/>
                  <a:lstStyle/>
                  <a:p>
                    <a:r>
                      <a:rPr lang="en-US"/>
                      <a:t> $47.1 </a:t>
                    </a:r>
                    <a:endParaRPr lang="en-US" baseline="0"/>
                  </a:p>
                  <a:p>
                    <a:r>
                      <a:rPr lang="en-US"/>
                      <a:t>5.6%</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B-33A4-49C7-B4E4-F8F241403957}"/>
                </c:ext>
              </c:extLst>
            </c:dLbl>
            <c:dLbl>
              <c:idx val="5"/>
              <c:layout>
                <c:manualLayout>
                  <c:x val="-5.7815539487142166E-2"/>
                  <c:y val="7.1261475906266428E-2"/>
                </c:manualLayout>
              </c:layout>
              <c:tx>
                <c:rich>
                  <a:bodyPr/>
                  <a:lstStyle/>
                  <a:p>
                    <a:r>
                      <a:rPr lang="en-US"/>
                      <a:t> $52.7 </a:t>
                    </a:r>
                    <a:endParaRPr lang="en-US" baseline="0"/>
                  </a:p>
                  <a:p>
                    <a:r>
                      <a:rPr lang="en-US"/>
                      <a:t>6.3%</a:t>
                    </a:r>
                  </a:p>
                </c:rich>
              </c:tx>
              <c:dLblPos val="r"/>
              <c:showLegendKey val="0"/>
              <c:showVal val="1"/>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C-33A4-49C7-B4E4-F8F241403957}"/>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'FPR x Pipeline FFO'!$E$10:$J$10</c:f>
              <c:numCache>
                <c:formatCode>General</c:formatCode>
                <c:ptCount val="6"/>
                <c:pt idx="0">
                  <c:v>2023</c:v>
                </c:pt>
                <c:pt idx="1">
                  <c:v>2024</c:v>
                </c:pt>
                <c:pt idx="2">
                  <c:v>2025</c:v>
                </c:pt>
                <c:pt idx="3">
                  <c:v>2026</c:v>
                </c:pt>
                <c:pt idx="4">
                  <c:v>2027</c:v>
                </c:pt>
                <c:pt idx="5">
                  <c:v>2028</c:v>
                </c:pt>
              </c:numCache>
            </c:numRef>
          </c:cat>
          <c:val>
            <c:numRef>
              <c:f>'FPR x Pipeline FFO'!$E$18:$J$18</c:f>
              <c:numCache>
                <c:formatCode>0.0%</c:formatCode>
                <c:ptCount val="6"/>
                <c:pt idx="0">
                  <c:v>-7.4511865356045967E-2</c:v>
                </c:pt>
                <c:pt idx="1">
                  <c:v>-2.6774938729554821E-2</c:v>
                </c:pt>
                <c:pt idx="2">
                  <c:v>-4.4817855270611754E-3</c:v>
                </c:pt>
                <c:pt idx="3">
                  <c:v>1.0349084486433752E-2</c:v>
                </c:pt>
                <c:pt idx="4">
                  <c:v>3.1221633274690505E-2</c:v>
                </c:pt>
                <c:pt idx="5">
                  <c:v>3.0226729806355858E-2</c:v>
                </c:pt>
              </c:numCache>
            </c:numRef>
          </c:val>
          <c:smooth val="0"/>
          <c:extLst>
            <c:ext xmlns:c15="http://schemas.microsoft.com/office/drawing/2012/chart" uri="{02D57815-91ED-43cb-92C2-25804820EDAC}">
              <c15:datalabelsRange>
                <c15:f>'FPR x Pipeline FFO'!$E$25:$J$25</c15:f>
                <c15:dlblRangeCache>
                  <c:ptCount val="6"/>
                  <c:pt idx="0">
                    <c:v> $(2.0)</c:v>
                  </c:pt>
                  <c:pt idx="1">
                    <c:v> $5.1 </c:v>
                  </c:pt>
                  <c:pt idx="2">
                    <c:v> $20.3 </c:v>
                  </c:pt>
                  <c:pt idx="3">
                    <c:v> $35.4 </c:v>
                  </c:pt>
                  <c:pt idx="4">
                    <c:v> $47.1 </c:v>
                  </c:pt>
                  <c:pt idx="5">
                    <c:v> $52.7 </c:v>
                  </c:pt>
                </c15:dlblRangeCache>
              </c15:datalabelsRange>
            </c:ext>
            <c:ext xmlns:c16="http://schemas.microsoft.com/office/drawing/2014/chart" uri="{C3380CC4-5D6E-409C-BE32-E72D297353CC}">
              <c16:uniqueId val="{0000000D-33A4-49C7-B4E4-F8F241403957}"/>
            </c:ext>
          </c:extLst>
        </c:ser>
        <c:dLbls>
          <c:dLblPos val="ctr"/>
          <c:showLegendKey val="0"/>
          <c:showVal val="1"/>
          <c:showCatName val="0"/>
          <c:showSerName val="0"/>
          <c:showPercent val="0"/>
          <c:showBubbleSize val="0"/>
        </c:dLbls>
        <c:smooth val="0"/>
        <c:axId val="618714863"/>
        <c:axId val="618733103"/>
      </c:lineChart>
      <c:catAx>
        <c:axId val="6187148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18733103"/>
        <c:crosses val="autoZero"/>
        <c:auto val="1"/>
        <c:lblAlgn val="ctr"/>
        <c:lblOffset val="100"/>
        <c:noMultiLvlLbl val="0"/>
      </c:catAx>
      <c:valAx>
        <c:axId val="618733103"/>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Stressed DSCR Comparison</a:t>
            </a:r>
          </a:p>
        </c:rich>
      </c:tx>
      <c:overlay val="0"/>
      <c:spPr>
        <a:noFill/>
        <a:ln>
          <a:noFill/>
        </a:ln>
        <a:effectLst/>
      </c:spPr>
    </c:title>
    <c:autoTitleDeleted val="0"/>
    <c:plotArea>
      <c:layout/>
      <c:lineChart>
        <c:grouping val="standard"/>
        <c:varyColors val="0"/>
        <c:ser>
          <c:idx val="0"/>
          <c:order val="0"/>
          <c:tx>
            <c:strRef>
              <c:f>'Debt Availability'!$W$51</c:f>
              <c:strCache>
                <c:ptCount val="1"/>
                <c:pt idx="0">
                  <c:v>Base Case</c:v>
                </c:pt>
              </c:strCache>
            </c:strRef>
          </c:tx>
          <c:spPr>
            <a:ln w="34925">
              <a:solidFill>
                <a:schemeClr val="accent1"/>
              </a:solidFill>
            </a:ln>
          </c:spPr>
          <c:marker>
            <c:symbol val="none"/>
          </c:marker>
          <c:dLbls>
            <c:dLbl>
              <c:idx val="4"/>
              <c:layout>
                <c:manualLayout>
                  <c:x val="-4.0478209829778442E-2"/>
                  <c:y val="1.13067555538333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D0A-41C3-A202-F537C2FA1394}"/>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Availability'!$Y$50:$AG$50</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Availability'!$Y$51:$AG$51</c:f>
              <c:numCache>
                <c:formatCode>0.00</c:formatCode>
                <c:ptCount val="9"/>
                <c:pt idx="0">
                  <c:v>1.4296755693833862</c:v>
                </c:pt>
                <c:pt idx="1">
                  <c:v>2.239955745772038</c:v>
                </c:pt>
                <c:pt idx="2">
                  <c:v>1.5061488365239128</c:v>
                </c:pt>
                <c:pt idx="3">
                  <c:v>1.4881324846341846</c:v>
                </c:pt>
                <c:pt idx="4">
                  <c:v>1.4102782023704403</c:v>
                </c:pt>
                <c:pt idx="5">
                  <c:v>1.3871462023098144</c:v>
                </c:pt>
                <c:pt idx="6">
                  <c:v>1.3926931030163865</c:v>
                </c:pt>
                <c:pt idx="7">
                  <c:v>1.3585408204538041</c:v>
                </c:pt>
                <c:pt idx="8">
                  <c:v>1.3595040142589405</c:v>
                </c:pt>
              </c:numCache>
            </c:numRef>
          </c:val>
          <c:smooth val="0"/>
          <c:extLst>
            <c:ext xmlns:c16="http://schemas.microsoft.com/office/drawing/2014/chart" uri="{C3380CC4-5D6E-409C-BE32-E72D297353CC}">
              <c16:uniqueId val="{00000000-5D0A-41C3-A202-F537C2FA1394}"/>
            </c:ext>
          </c:extLst>
        </c:ser>
        <c:ser>
          <c:idx val="1"/>
          <c:order val="1"/>
          <c:tx>
            <c:strRef>
              <c:f>'Debt Availability'!$W$52</c:f>
              <c:strCache>
                <c:ptCount val="1"/>
                <c:pt idx="0">
                  <c:v>With Co-Invest &amp; Plym Sale</c:v>
                </c:pt>
              </c:strCache>
            </c:strRef>
          </c:tx>
          <c:spPr>
            <a:ln w="34925">
              <a:solidFill>
                <a:schemeClr val="accent2"/>
              </a:solidFill>
            </a:ln>
          </c:spPr>
          <c:marker>
            <c:symbol val="none"/>
          </c:marker>
          <c:dPt>
            <c:idx val="1"/>
            <c:bubble3D val="0"/>
            <c:spPr>
              <a:ln w="34925">
                <a:noFill/>
              </a:ln>
            </c:spPr>
            <c:extLst>
              <c:ext xmlns:c16="http://schemas.microsoft.com/office/drawing/2014/chart" uri="{C3380CC4-5D6E-409C-BE32-E72D297353CC}">
                <c16:uniqueId val="{0000000A-5D0A-41C3-A202-F537C2FA1394}"/>
              </c:ext>
            </c:extLst>
          </c:dPt>
          <c:dPt>
            <c:idx val="2"/>
            <c:bubble3D val="0"/>
            <c:spPr>
              <a:ln w="34925">
                <a:noFill/>
              </a:ln>
            </c:spPr>
            <c:extLst>
              <c:ext xmlns:c16="http://schemas.microsoft.com/office/drawing/2014/chart" uri="{C3380CC4-5D6E-409C-BE32-E72D297353CC}">
                <c16:uniqueId val="{0000000B-5D0A-41C3-A202-F537C2FA1394}"/>
              </c:ext>
            </c:extLst>
          </c:dPt>
          <c:dLbls>
            <c:dLbl>
              <c:idx val="0"/>
              <c:delete val="1"/>
              <c:extLst>
                <c:ext xmlns:c15="http://schemas.microsoft.com/office/drawing/2012/chart" uri="{CE6537A1-D6FC-4f65-9D91-7224C49458BB}"/>
                <c:ext xmlns:c16="http://schemas.microsoft.com/office/drawing/2014/chart" uri="{C3380CC4-5D6E-409C-BE32-E72D297353CC}">
                  <c16:uniqueId val="{00000009-5D0A-41C3-A202-F537C2FA1394}"/>
                </c:ext>
              </c:extLst>
            </c:dLbl>
            <c:dLbl>
              <c:idx val="1"/>
              <c:delete val="1"/>
              <c:extLst>
                <c:ext xmlns:c15="http://schemas.microsoft.com/office/drawing/2012/chart" uri="{CE6537A1-D6FC-4f65-9D91-7224C49458BB}"/>
                <c:ext xmlns:c16="http://schemas.microsoft.com/office/drawing/2014/chart" uri="{C3380CC4-5D6E-409C-BE32-E72D297353CC}">
                  <c16:uniqueId val="{0000000A-5D0A-41C3-A202-F537C2FA1394}"/>
                </c:ext>
              </c:extLst>
            </c:dLbl>
            <c:spPr>
              <a:solidFill>
                <a:schemeClr val="accent2"/>
              </a:solidFill>
              <a:ln>
                <a:noFill/>
              </a:ln>
              <a:effectLst/>
            </c:spPr>
            <c:txPr>
              <a:bodyPr wrap="square" lIns="38100" tIns="19050" rIns="38100" bIns="19050" anchor="ctr">
                <a:spAutoFit/>
              </a:bodyPr>
              <a:lstStyle/>
              <a:p>
                <a:pPr>
                  <a:defRPr sz="900">
                    <a:solidFill>
                      <a:schemeClr val="bg1"/>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'Debt Availability'!$Y$50:$AG$50</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Availability'!$Y$52:$AG$52</c:f>
              <c:numCache>
                <c:formatCode>0.00</c:formatCode>
                <c:ptCount val="9"/>
                <c:pt idx="0">
                  <c:v>1.4296755693833862</c:v>
                </c:pt>
                <c:pt idx="1">
                  <c:v>2.239955745772038</c:v>
                </c:pt>
                <c:pt idx="2">
                  <c:v>1.4956849752444987</c:v>
                </c:pt>
                <c:pt idx="3">
                  <c:v>1.5499289574239654</c:v>
                </c:pt>
                <c:pt idx="4">
                  <c:v>1.4614351408885278</c:v>
                </c:pt>
                <c:pt idx="5">
                  <c:v>1.415939717343117</c:v>
                </c:pt>
                <c:pt idx="6">
                  <c:v>1.4186456806687884</c:v>
                </c:pt>
                <c:pt idx="7">
                  <c:v>1.3835010752651666</c:v>
                </c:pt>
                <c:pt idx="8">
                  <c:v>1.3654904585040926</c:v>
                </c:pt>
              </c:numCache>
            </c:numRef>
          </c:val>
          <c:smooth val="0"/>
          <c:extLst>
            <c:ext xmlns:c16="http://schemas.microsoft.com/office/drawing/2014/chart" uri="{C3380CC4-5D6E-409C-BE32-E72D297353CC}">
              <c16:uniqueId val="{00000001-5D0A-41C3-A202-F537C2FA1394}"/>
            </c:ext>
          </c:extLst>
        </c:ser>
        <c:ser>
          <c:idx val="2"/>
          <c:order val="2"/>
          <c:tx>
            <c:strRef>
              <c:f>'Debt Availability'!$W$53</c:f>
              <c:strCache>
                <c:ptCount val="1"/>
                <c:pt idx="0">
                  <c:v>DSCR Covenant</c:v>
                </c:pt>
              </c:strCache>
            </c:strRef>
          </c:tx>
          <c:spPr>
            <a:ln w="34925">
              <a:solidFill>
                <a:srgbClr val="C00000"/>
              </a:solidFill>
              <a:prstDash val="dash"/>
            </a:ln>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2-5D0A-41C3-A202-F537C2FA1394}"/>
                </c:ext>
              </c:extLst>
            </c:dLbl>
            <c:dLbl>
              <c:idx val="2"/>
              <c:delete val="1"/>
              <c:extLst>
                <c:ext xmlns:c15="http://schemas.microsoft.com/office/drawing/2012/chart" uri="{CE6537A1-D6FC-4f65-9D91-7224C49458BB}"/>
                <c:ext xmlns:c16="http://schemas.microsoft.com/office/drawing/2014/chart" uri="{C3380CC4-5D6E-409C-BE32-E72D297353CC}">
                  <c16:uniqueId val="{00000003-5D0A-41C3-A202-F537C2FA1394}"/>
                </c:ext>
              </c:extLst>
            </c:dLbl>
            <c:dLbl>
              <c:idx val="3"/>
              <c:delete val="1"/>
              <c:extLst>
                <c:ext xmlns:c15="http://schemas.microsoft.com/office/drawing/2012/chart" uri="{CE6537A1-D6FC-4f65-9D91-7224C49458BB}"/>
                <c:ext xmlns:c16="http://schemas.microsoft.com/office/drawing/2014/chart" uri="{C3380CC4-5D6E-409C-BE32-E72D297353CC}">
                  <c16:uniqueId val="{00000004-5D0A-41C3-A202-F537C2FA1394}"/>
                </c:ext>
              </c:extLst>
            </c:dLbl>
            <c:dLbl>
              <c:idx val="5"/>
              <c:delete val="1"/>
              <c:extLst>
                <c:ext xmlns:c15="http://schemas.microsoft.com/office/drawing/2012/chart" uri="{CE6537A1-D6FC-4f65-9D91-7224C49458BB}"/>
                <c:ext xmlns:c16="http://schemas.microsoft.com/office/drawing/2014/chart" uri="{C3380CC4-5D6E-409C-BE32-E72D297353CC}">
                  <c16:uniqueId val="{00000005-5D0A-41C3-A202-F537C2FA1394}"/>
                </c:ext>
              </c:extLst>
            </c:dLbl>
            <c:dLbl>
              <c:idx val="6"/>
              <c:delete val="1"/>
              <c:extLst>
                <c:ext xmlns:c15="http://schemas.microsoft.com/office/drawing/2012/chart" uri="{CE6537A1-D6FC-4f65-9D91-7224C49458BB}"/>
                <c:ext xmlns:c16="http://schemas.microsoft.com/office/drawing/2014/chart" uri="{C3380CC4-5D6E-409C-BE32-E72D297353CC}">
                  <c16:uniqueId val="{00000006-5D0A-41C3-A202-F537C2FA1394}"/>
                </c:ext>
              </c:extLst>
            </c:dLbl>
            <c:dLbl>
              <c:idx val="7"/>
              <c:delete val="1"/>
              <c:extLst>
                <c:ext xmlns:c15="http://schemas.microsoft.com/office/drawing/2012/chart" uri="{CE6537A1-D6FC-4f65-9D91-7224C49458BB}"/>
                <c:ext xmlns:c16="http://schemas.microsoft.com/office/drawing/2014/chart" uri="{C3380CC4-5D6E-409C-BE32-E72D297353CC}">
                  <c16:uniqueId val="{00000007-5D0A-41C3-A202-F537C2FA1394}"/>
                </c:ext>
              </c:extLst>
            </c:dLbl>
            <c:dLbl>
              <c:idx val="8"/>
              <c:delete val="1"/>
              <c:extLst>
                <c:ext xmlns:c15="http://schemas.microsoft.com/office/drawing/2012/chart" uri="{CE6537A1-D6FC-4f65-9D91-7224C49458BB}"/>
                <c:ext xmlns:c16="http://schemas.microsoft.com/office/drawing/2014/chart" uri="{C3380CC4-5D6E-409C-BE32-E72D297353CC}">
                  <c16:uniqueId val="{0000000C-5D0A-41C3-A202-F537C2FA1394}"/>
                </c:ext>
              </c:extLst>
            </c:dLbl>
            <c:spPr>
              <a:solidFill>
                <a:srgbClr val="C00000"/>
              </a:solidFill>
              <a:ln>
                <a:noFill/>
              </a:ln>
              <a:effectLst/>
            </c:spPr>
            <c:txPr>
              <a:bodyPr wrap="square" lIns="38100" tIns="19050" rIns="38100" bIns="19050" anchor="ctr">
                <a:spAutoFit/>
              </a:bodyPr>
              <a:lstStyle/>
              <a:p>
                <a:pPr>
                  <a:defRPr sz="9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'Debt Availability'!$Y$50:$AG$50</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Availability'!$Y$53:$AG$53</c:f>
              <c:numCache>
                <c:formatCode>0.00</c:formatCode>
                <c:ptCount val="9"/>
                <c:pt idx="0">
                  <c:v>1.3</c:v>
                </c:pt>
                <c:pt idx="1">
                  <c:v>1.3</c:v>
                </c:pt>
                <c:pt idx="2">
                  <c:v>1.3</c:v>
                </c:pt>
                <c:pt idx="3">
                  <c:v>1.3</c:v>
                </c:pt>
                <c:pt idx="4">
                  <c:v>1.3</c:v>
                </c:pt>
                <c:pt idx="5">
                  <c:v>1.3</c:v>
                </c:pt>
                <c:pt idx="6">
                  <c:v>1.3</c:v>
                </c:pt>
                <c:pt idx="7">
                  <c:v>1.3</c:v>
                </c:pt>
                <c:pt idx="8">
                  <c:v>1.3</c:v>
                </c:pt>
              </c:numCache>
            </c:numRef>
          </c:val>
          <c:smooth val="0"/>
          <c:extLst>
            <c:ext xmlns:c16="http://schemas.microsoft.com/office/drawing/2014/chart" uri="{C3380CC4-5D6E-409C-BE32-E72D297353CC}">
              <c16:uniqueId val="{00000008-5D0A-41C3-A202-F537C2FA1394}"/>
            </c:ext>
          </c:extLst>
        </c:ser>
        <c:dLbls>
          <c:dLblPos val="ctr"/>
          <c:showLegendKey val="0"/>
          <c:showVal val="1"/>
          <c:showCatName val="0"/>
          <c:showSerName val="0"/>
          <c:showPercent val="0"/>
          <c:showBubbleSize val="0"/>
        </c:dLbls>
        <c:smooth val="0"/>
        <c:axId val="207069856"/>
        <c:axId val="207076576"/>
        <c:extLst/>
      </c:lineChart>
      <c:catAx>
        <c:axId val="20706985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76576"/>
        <c:crosses val="autoZero"/>
        <c:auto val="1"/>
        <c:lblAlgn val="ctr"/>
        <c:lblOffset val="100"/>
        <c:noMultiLvlLbl val="0"/>
      </c:catAx>
      <c:valAx>
        <c:axId val="207076576"/>
        <c:scaling>
          <c:orientation val="minMax"/>
          <c:max val="2.4"/>
          <c:min val="1.05"/>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69856"/>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chart>
  <c:txPr>
    <a:bodyPr/>
    <a:lstStyle/>
    <a:p>
      <a:pPr>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0A70B8"/>
              </a:solidFill>
              <a:ln w="19050">
                <a:solidFill>
                  <a:schemeClr val="lt1"/>
                </a:solidFill>
              </a:ln>
              <a:effectLst/>
            </c:spPr>
            <c:extLst>
              <c:ext xmlns:c16="http://schemas.microsoft.com/office/drawing/2014/chart" uri="{C3380CC4-5D6E-409C-BE32-E72D297353CC}">
                <c16:uniqueId val="{00000001-9D6D-4351-B6F9-41ABD2A37D67}"/>
              </c:ext>
            </c:extLst>
          </c:dPt>
          <c:dPt>
            <c:idx val="1"/>
            <c:bubble3D val="0"/>
            <c:spPr>
              <a:solidFill>
                <a:srgbClr val="0A70B8"/>
              </a:solidFill>
              <a:ln w="19050">
                <a:solidFill>
                  <a:schemeClr val="lt1"/>
                </a:solidFill>
              </a:ln>
              <a:effectLst/>
            </c:spPr>
            <c:extLst>
              <c:ext xmlns:c16="http://schemas.microsoft.com/office/drawing/2014/chart" uri="{C3380CC4-5D6E-409C-BE32-E72D297353CC}">
                <c16:uniqueId val="{00000003-9D6D-4351-B6F9-41ABD2A37D67}"/>
              </c:ext>
            </c:extLst>
          </c:dPt>
          <c:dPt>
            <c:idx val="2"/>
            <c:bubble3D val="0"/>
            <c:spPr>
              <a:solidFill>
                <a:srgbClr val="0A70B8"/>
              </a:solidFill>
              <a:ln w="19050">
                <a:solidFill>
                  <a:schemeClr val="lt1"/>
                </a:solidFill>
              </a:ln>
              <a:effectLst/>
            </c:spPr>
            <c:extLst>
              <c:ext xmlns:c16="http://schemas.microsoft.com/office/drawing/2014/chart" uri="{C3380CC4-5D6E-409C-BE32-E72D297353CC}">
                <c16:uniqueId val="{00000005-9D6D-4351-B6F9-41ABD2A37D67}"/>
              </c:ext>
            </c:extLst>
          </c:dPt>
          <c:dPt>
            <c:idx val="3"/>
            <c:bubble3D val="0"/>
            <c:spPr>
              <a:solidFill>
                <a:srgbClr val="0A70B8"/>
              </a:solidFill>
              <a:ln w="19050">
                <a:solidFill>
                  <a:schemeClr val="lt1"/>
                </a:solidFill>
              </a:ln>
              <a:effectLst/>
            </c:spPr>
            <c:extLst>
              <c:ext xmlns:c16="http://schemas.microsoft.com/office/drawing/2014/chart" uri="{C3380CC4-5D6E-409C-BE32-E72D297353CC}">
                <c16:uniqueId val="{00000007-9D6D-4351-B6F9-41ABD2A37D67}"/>
              </c:ext>
            </c:extLst>
          </c:dPt>
          <c:dPt>
            <c:idx val="4"/>
            <c:bubble3D val="0"/>
            <c:spPr>
              <a:solidFill>
                <a:srgbClr val="FFAB21"/>
              </a:solidFill>
              <a:ln w="19050">
                <a:solidFill>
                  <a:schemeClr val="lt1"/>
                </a:solidFill>
              </a:ln>
              <a:effectLst/>
            </c:spPr>
            <c:extLst>
              <c:ext xmlns:c16="http://schemas.microsoft.com/office/drawing/2014/chart" uri="{C3380CC4-5D6E-409C-BE32-E72D297353CC}">
                <c16:uniqueId val="{00000009-9D6D-4351-B6F9-41ABD2A37D67}"/>
              </c:ext>
            </c:extLst>
          </c:dPt>
          <c:dPt>
            <c:idx val="5"/>
            <c:bubble3D val="0"/>
            <c:spPr>
              <a:solidFill>
                <a:srgbClr val="FFAB21"/>
              </a:solidFill>
              <a:ln w="19050">
                <a:solidFill>
                  <a:schemeClr val="lt1"/>
                </a:solidFill>
              </a:ln>
              <a:effectLst/>
            </c:spPr>
            <c:extLst>
              <c:ext xmlns:c16="http://schemas.microsoft.com/office/drawing/2014/chart" uri="{C3380CC4-5D6E-409C-BE32-E72D297353CC}">
                <c16:uniqueId val="{0000000B-9D6D-4351-B6F9-41ABD2A37D67}"/>
              </c:ext>
            </c:extLst>
          </c:dPt>
          <c:dPt>
            <c:idx val="6"/>
            <c:bubble3D val="0"/>
            <c:spPr>
              <a:solidFill>
                <a:srgbClr val="8CC63F"/>
              </a:solidFill>
              <a:ln w="19050">
                <a:solidFill>
                  <a:schemeClr val="lt1"/>
                </a:solidFill>
              </a:ln>
              <a:effectLst/>
            </c:spPr>
            <c:extLst>
              <c:ext xmlns:c16="http://schemas.microsoft.com/office/drawing/2014/chart" uri="{C3380CC4-5D6E-409C-BE32-E72D297353CC}">
                <c16:uniqueId val="{0000000D-9D6D-4351-B6F9-41ABD2A37D67}"/>
              </c:ext>
            </c:extLst>
          </c:dPt>
          <c:dPt>
            <c:idx val="7"/>
            <c:bubble3D val="0"/>
            <c:spPr>
              <a:solidFill>
                <a:srgbClr val="8CC63F"/>
              </a:solidFill>
              <a:ln w="19050">
                <a:solidFill>
                  <a:schemeClr val="lt1"/>
                </a:solidFill>
              </a:ln>
              <a:effectLst/>
            </c:spPr>
            <c:extLst>
              <c:ext xmlns:c16="http://schemas.microsoft.com/office/drawing/2014/chart" uri="{C3380CC4-5D6E-409C-BE32-E72D297353CC}">
                <c16:uniqueId val="{0000000F-9D6D-4351-B6F9-41ABD2A37D67}"/>
              </c:ext>
            </c:extLst>
          </c:dPt>
          <c:dPt>
            <c:idx val="8"/>
            <c:bubble3D val="0"/>
            <c:spPr>
              <a:solidFill>
                <a:srgbClr val="8CC63F"/>
              </a:solidFill>
              <a:ln w="19050">
                <a:solidFill>
                  <a:schemeClr val="lt1"/>
                </a:solidFill>
              </a:ln>
              <a:effectLst/>
            </c:spPr>
            <c:extLst>
              <c:ext xmlns:c16="http://schemas.microsoft.com/office/drawing/2014/chart" uri="{C3380CC4-5D6E-409C-BE32-E72D297353CC}">
                <c16:uniqueId val="{00000011-9D6D-4351-B6F9-41ABD2A37D67}"/>
              </c:ext>
            </c:extLst>
          </c:dPt>
          <c:dPt>
            <c:idx val="9"/>
            <c:bubble3D val="0"/>
            <c:spPr>
              <a:solidFill>
                <a:srgbClr val="33404F"/>
              </a:solidFill>
              <a:ln w="19050">
                <a:solidFill>
                  <a:schemeClr val="lt1"/>
                </a:solidFill>
              </a:ln>
              <a:effectLst/>
            </c:spPr>
            <c:extLst>
              <c:ext xmlns:c16="http://schemas.microsoft.com/office/drawing/2014/chart" uri="{C3380CC4-5D6E-409C-BE32-E72D297353CC}">
                <c16:uniqueId val="{00000013-9D6D-4351-B6F9-41ABD2A37D67}"/>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9D6D-4351-B6F9-41ABD2A37D67}"/>
              </c:ext>
            </c:extLst>
          </c:dPt>
          <c:dPt>
            <c:idx val="11"/>
            <c:bubble3D val="0"/>
            <c:spPr>
              <a:solidFill>
                <a:srgbClr val="33404F"/>
              </a:solidFill>
              <a:ln w="19050">
                <a:solidFill>
                  <a:schemeClr val="lt1"/>
                </a:solidFill>
              </a:ln>
              <a:effectLst/>
            </c:spPr>
            <c:extLst>
              <c:ext xmlns:c16="http://schemas.microsoft.com/office/drawing/2014/chart" uri="{C3380CC4-5D6E-409C-BE32-E72D297353CC}">
                <c16:uniqueId val="{00000017-9D6D-4351-B6F9-41ABD2A37D67}"/>
              </c:ext>
            </c:extLst>
          </c:dPt>
          <c:dPt>
            <c:idx val="12"/>
            <c:bubble3D val="0"/>
            <c:spPr>
              <a:solidFill>
                <a:srgbClr val="33404F"/>
              </a:solidFill>
              <a:ln w="19050">
                <a:solidFill>
                  <a:schemeClr val="lt1"/>
                </a:solidFill>
              </a:ln>
              <a:effectLst/>
            </c:spPr>
            <c:extLst>
              <c:ext xmlns:c16="http://schemas.microsoft.com/office/drawing/2014/chart" uri="{C3380CC4-5D6E-409C-BE32-E72D297353CC}">
                <c16:uniqueId val="{00000019-9D6D-4351-B6F9-41ABD2A37D67}"/>
              </c:ext>
            </c:extLst>
          </c:dPt>
          <c:dPt>
            <c:idx val="13"/>
            <c:bubble3D val="0"/>
            <c:spPr>
              <a:solidFill>
                <a:srgbClr val="ADB2B8"/>
              </a:solidFill>
              <a:ln w="19050">
                <a:solidFill>
                  <a:schemeClr val="lt1"/>
                </a:solidFill>
              </a:ln>
              <a:effectLst/>
            </c:spPr>
            <c:extLst>
              <c:ext xmlns:c16="http://schemas.microsoft.com/office/drawing/2014/chart" uri="{C3380CC4-5D6E-409C-BE32-E72D297353CC}">
                <c16:uniqueId val="{0000001B-9D6D-4351-B6F9-41ABD2A37D67}"/>
              </c:ext>
            </c:extLst>
          </c:dPt>
          <c:dPt>
            <c:idx val="14"/>
            <c:bubble3D val="0"/>
            <c:spPr>
              <a:solidFill>
                <a:srgbClr val="ADB2B8"/>
              </a:solidFill>
              <a:ln w="19050">
                <a:solidFill>
                  <a:schemeClr val="lt1"/>
                </a:solidFill>
              </a:ln>
              <a:effectLst/>
            </c:spPr>
            <c:extLst>
              <c:ext xmlns:c16="http://schemas.microsoft.com/office/drawing/2014/chart" uri="{C3380CC4-5D6E-409C-BE32-E72D297353CC}">
                <c16:uniqueId val="{0000001D-9D6D-4351-B6F9-41ABD2A37D67}"/>
              </c:ext>
            </c:extLst>
          </c:dPt>
          <c:dPt>
            <c:idx val="15"/>
            <c:bubble3D val="0"/>
            <c:spPr>
              <a:solidFill>
                <a:srgbClr val="ADB2B8"/>
              </a:solidFill>
              <a:ln w="19050">
                <a:solidFill>
                  <a:schemeClr val="lt1"/>
                </a:solidFill>
              </a:ln>
              <a:effectLst/>
            </c:spPr>
            <c:extLst>
              <c:ext xmlns:c16="http://schemas.microsoft.com/office/drawing/2014/chart" uri="{C3380CC4-5D6E-409C-BE32-E72D297353CC}">
                <c16:uniqueId val="{0000001F-9D6D-4351-B6F9-41ABD2A37D67}"/>
              </c:ext>
            </c:extLst>
          </c:dPt>
          <c:cat>
            <c:strRef>
              <c:f>'Summary Fund III'!$G$7:$G$22</c:f>
              <c:strCache>
                <c:ptCount val="16"/>
                <c:pt idx="0">
                  <c:v>Northern NJ/New York</c:v>
                </c:pt>
                <c:pt idx="1">
                  <c:v>Long Island</c:v>
                </c:pt>
                <c:pt idx="2">
                  <c:v>Miami</c:v>
                </c:pt>
                <c:pt idx="3">
                  <c:v>Los Angeles</c:v>
                </c:pt>
                <c:pt idx="4">
                  <c:v>Atlanta</c:v>
                </c:pt>
                <c:pt idx="5">
                  <c:v>Dallas</c:v>
                </c:pt>
                <c:pt idx="6">
                  <c:v>Philadelphia</c:v>
                </c:pt>
                <c:pt idx="7">
                  <c:v>Baltimore</c:v>
                </c:pt>
                <c:pt idx="8">
                  <c:v>Chicago</c:v>
                </c:pt>
                <c:pt idx="9">
                  <c:v>Charlotte, NC</c:v>
                </c:pt>
                <c:pt idx="10">
                  <c:v>San Antonio</c:v>
                </c:pt>
                <c:pt idx="11">
                  <c:v>Tampa</c:v>
                </c:pt>
                <c:pt idx="12">
                  <c:v>Jacksonville</c:v>
                </c:pt>
                <c:pt idx="13">
                  <c:v>Memphis</c:v>
                </c:pt>
                <c:pt idx="14">
                  <c:v>Cincinnati</c:v>
                </c:pt>
                <c:pt idx="15">
                  <c:v>Columbus</c:v>
                </c:pt>
              </c:strCache>
            </c:strRef>
          </c:cat>
          <c:val>
            <c:numRef>
              <c:f>'Summary Fund III'!$I$7:$I$22</c:f>
              <c:numCache>
                <c:formatCode>0.0%</c:formatCode>
                <c:ptCount val="16"/>
                <c:pt idx="0">
                  <c:v>0.23725056466614061</c:v>
                </c:pt>
                <c:pt idx="1">
                  <c:v>4.1301410758045477E-2</c:v>
                </c:pt>
                <c:pt idx="2">
                  <c:v>6.0751497445440027E-2</c:v>
                </c:pt>
                <c:pt idx="3">
                  <c:v>4.8505604173068366E-2</c:v>
                </c:pt>
                <c:pt idx="4">
                  <c:v>0.13814851226751795</c:v>
                </c:pt>
                <c:pt idx="5">
                  <c:v>0.13406127282460342</c:v>
                </c:pt>
                <c:pt idx="6">
                  <c:v>5.2305852619076207E-2</c:v>
                </c:pt>
                <c:pt idx="7">
                  <c:v>3.0269936293637074E-2</c:v>
                </c:pt>
                <c:pt idx="8">
                  <c:v>6.9590612876474084E-2</c:v>
                </c:pt>
                <c:pt idx="9">
                  <c:v>4.7682179101887094E-2</c:v>
                </c:pt>
                <c:pt idx="10">
                  <c:v>0</c:v>
                </c:pt>
                <c:pt idx="11">
                  <c:v>8.7153794972191639E-3</c:v>
                </c:pt>
                <c:pt idx="12">
                  <c:v>5.2572229640702142E-2</c:v>
                </c:pt>
                <c:pt idx="13">
                  <c:v>4.9550397765780033E-2</c:v>
                </c:pt>
                <c:pt idx="14">
                  <c:v>1.00109765459469E-2</c:v>
                </c:pt>
                <c:pt idx="15">
                  <c:v>1.9283573524461431E-2</c:v>
                </c:pt>
              </c:numCache>
            </c:numRef>
          </c:val>
          <c:extLst>
            <c:ext xmlns:c16="http://schemas.microsoft.com/office/drawing/2014/chart" uri="{C3380CC4-5D6E-409C-BE32-E72D297353CC}">
              <c16:uniqueId val="{00000020-9D6D-4351-B6F9-41ABD2A37D67}"/>
            </c:ext>
          </c:extLst>
        </c:ser>
        <c:dLbls>
          <c:showLegendKey val="0"/>
          <c:showVal val="0"/>
          <c:showCatName val="0"/>
          <c:showSerName val="0"/>
          <c:showPercent val="0"/>
          <c:showBubbleSize val="0"/>
          <c:showLeaderLines val="1"/>
        </c:dLbls>
        <c:firstSliceAng val="0"/>
        <c:holeSize val="4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DSCR Comparison</a:t>
            </a:r>
          </a:p>
        </c:rich>
      </c:tx>
      <c:overlay val="0"/>
      <c:spPr>
        <a:noFill/>
        <a:ln>
          <a:noFill/>
        </a:ln>
        <a:effectLst/>
      </c:spPr>
    </c:title>
    <c:autoTitleDeleted val="0"/>
    <c:plotArea>
      <c:layout/>
      <c:lineChart>
        <c:grouping val="standard"/>
        <c:varyColors val="0"/>
        <c:ser>
          <c:idx val="0"/>
          <c:order val="0"/>
          <c:tx>
            <c:strRef>
              <c:f>'Debt Availability'!$W$32</c:f>
              <c:strCache>
                <c:ptCount val="1"/>
                <c:pt idx="0">
                  <c:v>Base Case</c:v>
                </c:pt>
              </c:strCache>
            </c:strRef>
          </c:tx>
          <c:spPr>
            <a:ln w="34925">
              <a:solidFill>
                <a:schemeClr val="accent1"/>
              </a:solidFill>
            </a:ln>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'Debt Availability'!$Y$31:$AG$31</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Availability'!$Y$32:$AG$32</c:f>
              <c:numCache>
                <c:formatCode>0.00</c:formatCode>
                <c:ptCount val="9"/>
                <c:pt idx="0">
                  <c:v>1.4296755693833862</c:v>
                </c:pt>
                <c:pt idx="1">
                  <c:v>2.2825764662246915</c:v>
                </c:pt>
                <c:pt idx="2">
                  <c:v>1.570853666306697</c:v>
                </c:pt>
                <c:pt idx="3">
                  <c:v>1.5888172481477296</c:v>
                </c:pt>
                <c:pt idx="4">
                  <c:v>1.5414843854352838</c:v>
                </c:pt>
                <c:pt idx="5">
                  <c:v>1.5221947710576906</c:v>
                </c:pt>
                <c:pt idx="6">
                  <c:v>1.5279955106675298</c:v>
                </c:pt>
                <c:pt idx="7">
                  <c:v>1.4902525266722921</c:v>
                </c:pt>
                <c:pt idx="8">
                  <c:v>1.4910354589392987</c:v>
                </c:pt>
              </c:numCache>
            </c:numRef>
          </c:val>
          <c:smooth val="0"/>
          <c:extLst>
            <c:ext xmlns:c16="http://schemas.microsoft.com/office/drawing/2014/chart" uri="{C3380CC4-5D6E-409C-BE32-E72D297353CC}">
              <c16:uniqueId val="{00000000-2D4B-48B8-AB9C-B63E0B1F8449}"/>
            </c:ext>
          </c:extLst>
        </c:ser>
        <c:ser>
          <c:idx val="1"/>
          <c:order val="1"/>
          <c:tx>
            <c:strRef>
              <c:f>'Debt Availability'!$W$33</c:f>
              <c:strCache>
                <c:ptCount val="1"/>
                <c:pt idx="0">
                  <c:v>With Co-Invest &amp; Plym Sale</c:v>
                </c:pt>
              </c:strCache>
            </c:strRef>
          </c:tx>
          <c:spPr>
            <a:ln w="34925">
              <a:solidFill>
                <a:schemeClr val="accent2"/>
              </a:solidFill>
            </a:ln>
          </c:spPr>
          <c:marker>
            <c:symbol val="none"/>
          </c:marker>
          <c:dPt>
            <c:idx val="1"/>
            <c:bubble3D val="0"/>
            <c:spPr>
              <a:ln w="34925">
                <a:noFill/>
              </a:ln>
            </c:spPr>
            <c:extLst>
              <c:ext xmlns:c16="http://schemas.microsoft.com/office/drawing/2014/chart" uri="{C3380CC4-5D6E-409C-BE32-E72D297353CC}">
                <c16:uniqueId val="{00000009-2D4B-48B8-AB9C-B63E0B1F8449}"/>
              </c:ext>
            </c:extLst>
          </c:dPt>
          <c:dPt>
            <c:idx val="2"/>
            <c:bubble3D val="0"/>
            <c:spPr>
              <a:ln w="34925">
                <a:noFill/>
              </a:ln>
            </c:spPr>
            <c:extLst>
              <c:ext xmlns:c16="http://schemas.microsoft.com/office/drawing/2014/chart" uri="{C3380CC4-5D6E-409C-BE32-E72D297353CC}">
                <c16:uniqueId val="{0000000B-2D4B-48B8-AB9C-B63E0B1F8449}"/>
              </c:ext>
            </c:extLst>
          </c:dPt>
          <c:dLbls>
            <c:dLbl>
              <c:idx val="0"/>
              <c:delete val="1"/>
              <c:extLst>
                <c:ext xmlns:c15="http://schemas.microsoft.com/office/drawing/2012/chart" uri="{CE6537A1-D6FC-4f65-9D91-7224C49458BB}"/>
                <c:ext xmlns:c16="http://schemas.microsoft.com/office/drawing/2014/chart" uri="{C3380CC4-5D6E-409C-BE32-E72D297353CC}">
                  <c16:uniqueId val="{0000000A-2D4B-48B8-AB9C-B63E0B1F8449}"/>
                </c:ext>
              </c:extLst>
            </c:dLbl>
            <c:dLbl>
              <c:idx val="1"/>
              <c:delete val="1"/>
              <c:extLst>
                <c:ext xmlns:c15="http://schemas.microsoft.com/office/drawing/2012/chart" uri="{CE6537A1-D6FC-4f65-9D91-7224C49458BB}"/>
                <c:ext xmlns:c16="http://schemas.microsoft.com/office/drawing/2014/chart" uri="{C3380CC4-5D6E-409C-BE32-E72D297353CC}">
                  <c16:uniqueId val="{00000009-2D4B-48B8-AB9C-B63E0B1F8449}"/>
                </c:ext>
              </c:extLst>
            </c:dLbl>
            <c:spPr>
              <a:solidFill>
                <a:schemeClr val="accent2"/>
              </a:solidFill>
              <a:ln>
                <a:noFill/>
              </a:ln>
              <a:effectLst/>
            </c:spPr>
            <c:txPr>
              <a:bodyPr wrap="square" lIns="38100" tIns="19050" rIns="38100" bIns="19050" anchor="ctr">
                <a:spAutoFit/>
              </a:bodyPr>
              <a:lstStyle/>
              <a:p>
                <a:pPr>
                  <a:defRPr sz="900">
                    <a:solidFill>
                      <a:schemeClr val="bg1"/>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'Debt Availability'!$Y$31:$AG$31</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Availability'!$Y$33:$AG$33</c:f>
              <c:numCache>
                <c:formatCode>0.00</c:formatCode>
                <c:ptCount val="9"/>
                <c:pt idx="0">
                  <c:v>1.4296755693833862</c:v>
                </c:pt>
                <c:pt idx="1">
                  <c:v>2.2825764662246915</c:v>
                </c:pt>
                <c:pt idx="2">
                  <c:v>1.5598041591702902</c:v>
                </c:pt>
                <c:pt idx="3">
                  <c:v>1.6546007154426925</c:v>
                </c:pt>
                <c:pt idx="4">
                  <c:v>1.5971669203711332</c:v>
                </c:pt>
                <c:pt idx="5">
                  <c:v>1.553592147651816</c:v>
                </c:pt>
                <c:pt idx="6">
                  <c:v>1.5562875583355835</c:v>
                </c:pt>
                <c:pt idx="7">
                  <c:v>1.5174681101376222</c:v>
                </c:pt>
                <c:pt idx="8">
                  <c:v>1.497459392323417</c:v>
                </c:pt>
              </c:numCache>
            </c:numRef>
          </c:val>
          <c:smooth val="0"/>
          <c:extLst>
            <c:ext xmlns:c16="http://schemas.microsoft.com/office/drawing/2014/chart" uri="{C3380CC4-5D6E-409C-BE32-E72D297353CC}">
              <c16:uniqueId val="{00000001-2D4B-48B8-AB9C-B63E0B1F8449}"/>
            </c:ext>
          </c:extLst>
        </c:ser>
        <c:ser>
          <c:idx val="2"/>
          <c:order val="2"/>
          <c:tx>
            <c:strRef>
              <c:f>'Debt Availability'!$W$34</c:f>
              <c:strCache>
                <c:ptCount val="1"/>
                <c:pt idx="0">
                  <c:v>DSCR Covenant</c:v>
                </c:pt>
              </c:strCache>
            </c:strRef>
          </c:tx>
          <c:spPr>
            <a:ln w="34925">
              <a:solidFill>
                <a:srgbClr val="C00000"/>
              </a:solidFill>
              <a:prstDash val="dash"/>
            </a:ln>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2-2D4B-48B8-AB9C-B63E0B1F8449}"/>
                </c:ext>
              </c:extLst>
            </c:dLbl>
            <c:dLbl>
              <c:idx val="2"/>
              <c:delete val="1"/>
              <c:extLst>
                <c:ext xmlns:c15="http://schemas.microsoft.com/office/drawing/2012/chart" uri="{CE6537A1-D6FC-4f65-9D91-7224C49458BB}"/>
                <c:ext xmlns:c16="http://schemas.microsoft.com/office/drawing/2014/chart" uri="{C3380CC4-5D6E-409C-BE32-E72D297353CC}">
                  <c16:uniqueId val="{00000003-2D4B-48B8-AB9C-B63E0B1F8449}"/>
                </c:ext>
              </c:extLst>
            </c:dLbl>
            <c:dLbl>
              <c:idx val="3"/>
              <c:delete val="1"/>
              <c:extLst>
                <c:ext xmlns:c15="http://schemas.microsoft.com/office/drawing/2012/chart" uri="{CE6537A1-D6FC-4f65-9D91-7224C49458BB}"/>
                <c:ext xmlns:c16="http://schemas.microsoft.com/office/drawing/2014/chart" uri="{C3380CC4-5D6E-409C-BE32-E72D297353CC}">
                  <c16:uniqueId val="{00000004-2D4B-48B8-AB9C-B63E0B1F8449}"/>
                </c:ext>
              </c:extLst>
            </c:dLbl>
            <c:dLbl>
              <c:idx val="5"/>
              <c:delete val="1"/>
              <c:extLst>
                <c:ext xmlns:c15="http://schemas.microsoft.com/office/drawing/2012/chart" uri="{CE6537A1-D6FC-4f65-9D91-7224C49458BB}"/>
                <c:ext xmlns:c16="http://schemas.microsoft.com/office/drawing/2014/chart" uri="{C3380CC4-5D6E-409C-BE32-E72D297353CC}">
                  <c16:uniqueId val="{00000005-2D4B-48B8-AB9C-B63E0B1F8449}"/>
                </c:ext>
              </c:extLst>
            </c:dLbl>
            <c:dLbl>
              <c:idx val="6"/>
              <c:delete val="1"/>
              <c:extLst>
                <c:ext xmlns:c15="http://schemas.microsoft.com/office/drawing/2012/chart" uri="{CE6537A1-D6FC-4f65-9D91-7224C49458BB}"/>
                <c:ext xmlns:c16="http://schemas.microsoft.com/office/drawing/2014/chart" uri="{C3380CC4-5D6E-409C-BE32-E72D297353CC}">
                  <c16:uniqueId val="{00000006-2D4B-48B8-AB9C-B63E0B1F8449}"/>
                </c:ext>
              </c:extLst>
            </c:dLbl>
            <c:dLbl>
              <c:idx val="7"/>
              <c:delete val="1"/>
              <c:extLst>
                <c:ext xmlns:c15="http://schemas.microsoft.com/office/drawing/2012/chart" uri="{CE6537A1-D6FC-4f65-9D91-7224C49458BB}"/>
                <c:ext xmlns:c16="http://schemas.microsoft.com/office/drawing/2014/chart" uri="{C3380CC4-5D6E-409C-BE32-E72D297353CC}">
                  <c16:uniqueId val="{00000007-2D4B-48B8-AB9C-B63E0B1F8449}"/>
                </c:ext>
              </c:extLst>
            </c:dLbl>
            <c:dLbl>
              <c:idx val="8"/>
              <c:delete val="1"/>
              <c:extLst>
                <c:ext xmlns:c15="http://schemas.microsoft.com/office/drawing/2012/chart" uri="{CE6537A1-D6FC-4f65-9D91-7224C49458BB}"/>
                <c:ext xmlns:c16="http://schemas.microsoft.com/office/drawing/2014/chart" uri="{C3380CC4-5D6E-409C-BE32-E72D297353CC}">
                  <c16:uniqueId val="{0000000D-2D4B-48B8-AB9C-B63E0B1F8449}"/>
                </c:ext>
              </c:extLst>
            </c:dLbl>
            <c:spPr>
              <a:solidFill>
                <a:srgbClr val="C00000"/>
              </a:solidFill>
              <a:ln>
                <a:noFill/>
              </a:ln>
              <a:effectLst/>
            </c:spPr>
            <c:txPr>
              <a:bodyPr wrap="square" lIns="38100" tIns="19050" rIns="38100" bIns="19050" anchor="ctr">
                <a:spAutoFit/>
              </a:bodyPr>
              <a:lstStyle/>
              <a:p>
                <a:pPr>
                  <a:defRPr sz="9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'Debt Availability'!$Y$31:$AG$31</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Availability'!$Y$34:$AG$34</c:f>
              <c:numCache>
                <c:formatCode>0.00</c:formatCode>
                <c:ptCount val="9"/>
                <c:pt idx="0">
                  <c:v>1.3</c:v>
                </c:pt>
                <c:pt idx="1">
                  <c:v>1.3</c:v>
                </c:pt>
                <c:pt idx="2">
                  <c:v>1.3</c:v>
                </c:pt>
                <c:pt idx="3">
                  <c:v>1.3</c:v>
                </c:pt>
                <c:pt idx="4">
                  <c:v>1.3</c:v>
                </c:pt>
                <c:pt idx="5">
                  <c:v>1.3</c:v>
                </c:pt>
                <c:pt idx="6">
                  <c:v>1.3</c:v>
                </c:pt>
                <c:pt idx="7">
                  <c:v>1.3</c:v>
                </c:pt>
                <c:pt idx="8">
                  <c:v>1.3</c:v>
                </c:pt>
              </c:numCache>
            </c:numRef>
          </c:val>
          <c:smooth val="0"/>
          <c:extLst>
            <c:ext xmlns:c16="http://schemas.microsoft.com/office/drawing/2014/chart" uri="{C3380CC4-5D6E-409C-BE32-E72D297353CC}">
              <c16:uniqueId val="{00000008-2D4B-48B8-AB9C-B63E0B1F8449}"/>
            </c:ext>
          </c:extLst>
        </c:ser>
        <c:dLbls>
          <c:dLblPos val="ctr"/>
          <c:showLegendKey val="0"/>
          <c:showVal val="1"/>
          <c:showCatName val="0"/>
          <c:showSerName val="0"/>
          <c:showPercent val="0"/>
          <c:showBubbleSize val="0"/>
        </c:dLbls>
        <c:smooth val="0"/>
        <c:axId val="207069856"/>
        <c:axId val="207076576"/>
        <c:extLst/>
      </c:lineChart>
      <c:catAx>
        <c:axId val="20706985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76576"/>
        <c:crosses val="autoZero"/>
        <c:auto val="1"/>
        <c:lblAlgn val="ctr"/>
        <c:lblOffset val="100"/>
        <c:noMultiLvlLbl val="0"/>
      </c:catAx>
      <c:valAx>
        <c:axId val="207076576"/>
        <c:scaling>
          <c:orientation val="minMax"/>
          <c:max val="2.4"/>
          <c:min val="1.05"/>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69856"/>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chart>
  <c:txPr>
    <a:bodyPr/>
    <a:lstStyle/>
    <a:p>
      <a:pPr>
        <a:defRPr/>
      </a:pPr>
      <a:endParaRPr lang="en-US"/>
    </a:p>
  </c:txPr>
  <c:externalData r:id="rId2">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Fixed Charge Coverage Ratio</a:t>
            </a:r>
          </a:p>
          <a:p>
            <a:pPr>
              <a:defRPr sz="1600" b="1"/>
            </a:pPr>
            <a:r>
              <a:rPr lang="en-US" sz="1600" b="1"/>
              <a:t>Base Case</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'Debt Availability'!$J$13</c:f>
              <c:strCache>
                <c:ptCount val="1"/>
                <c:pt idx="0">
                  <c:v>T12 EBITDA</c:v>
                </c:pt>
              </c:strCache>
            </c:strRef>
          </c:tx>
          <c:spPr>
            <a:solidFill>
              <a:schemeClr val="accent2"/>
            </a:solidFill>
            <a:ln>
              <a:noFill/>
            </a:ln>
            <a:effectLst/>
          </c:spPr>
          <c:invertIfNegative val="0"/>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Availability'!$L$12:$T$12</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Availability'!$L$13:$T$13</c:f>
              <c:numCache>
                <c:formatCode>_("$"* #,##0.0_);_("$"* \(#,##0.0\);_("$"* "-"??_);_(@_)</c:formatCode>
                <c:ptCount val="9"/>
                <c:pt idx="0">
                  <c:v>49.701945847133075</c:v>
                </c:pt>
                <c:pt idx="1">
                  <c:v>55.42338508339504</c:v>
                </c:pt>
                <c:pt idx="2">
                  <c:v>63.691039881399639</c:v>
                </c:pt>
                <c:pt idx="3">
                  <c:v>71.981078195055247</c:v>
                </c:pt>
                <c:pt idx="4">
                  <c:v>80.476150806944489</c:v>
                </c:pt>
                <c:pt idx="5">
                  <c:v>85.131189565535095</c:v>
                </c:pt>
                <c:pt idx="6">
                  <c:v>90.855951424008538</c:v>
                </c:pt>
                <c:pt idx="7">
                  <c:v>95.932893971972021</c:v>
                </c:pt>
                <c:pt idx="8">
                  <c:v>101.13345296318063</c:v>
                </c:pt>
              </c:numCache>
            </c:numRef>
          </c:val>
          <c:extLst>
            <c:ext xmlns:c16="http://schemas.microsoft.com/office/drawing/2014/chart" uri="{C3380CC4-5D6E-409C-BE32-E72D297353CC}">
              <c16:uniqueId val="{00000000-D227-4169-82EB-5CEC23A0BBE3}"/>
            </c:ext>
          </c:extLst>
        </c:ser>
        <c:ser>
          <c:idx val="1"/>
          <c:order val="1"/>
          <c:tx>
            <c:strRef>
              <c:f>'Debt Availability'!$J$14</c:f>
              <c:strCache>
                <c:ptCount val="1"/>
                <c:pt idx="0">
                  <c:v>T12 Finance Expense</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Availability'!$L$12:$T$12</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Availability'!$L$14:$T$14</c:f>
              <c:numCache>
                <c:formatCode>_("$"* #,##0.0_);_("$"* \(#,##0.0\);_("$"* "-"??_);_(@_)</c:formatCode>
                <c:ptCount val="9"/>
                <c:pt idx="0">
                  <c:v>27.930503936666668</c:v>
                </c:pt>
                <c:pt idx="1">
                  <c:v>33.701001932861388</c:v>
                </c:pt>
                <c:pt idx="2">
                  <c:v>38.137187663730117</c:v>
                </c:pt>
                <c:pt idx="3">
                  <c:v>43.506469357124615</c:v>
                </c:pt>
                <c:pt idx="4">
                  <c:v>48.047313410017026</c:v>
                </c:pt>
                <c:pt idx="5">
                  <c:v>50.119094389895125</c:v>
                </c:pt>
                <c:pt idx="6">
                  <c:v>52.12925824439175</c:v>
                </c:pt>
                <c:pt idx="7">
                  <c:v>53.764239023208056</c:v>
                </c:pt>
                <c:pt idx="8">
                  <c:v>55.691665161961922</c:v>
                </c:pt>
              </c:numCache>
            </c:numRef>
          </c:val>
          <c:extLst>
            <c:ext xmlns:c16="http://schemas.microsoft.com/office/drawing/2014/chart" uri="{C3380CC4-5D6E-409C-BE32-E72D297353CC}">
              <c16:uniqueId val="{00000001-D227-4169-82EB-5CEC23A0BBE3}"/>
            </c:ext>
          </c:extLst>
        </c:ser>
        <c:dLbls>
          <c:showLegendKey val="0"/>
          <c:showVal val="0"/>
          <c:showCatName val="0"/>
          <c:showSerName val="0"/>
          <c:showPercent val="0"/>
          <c:showBubbleSize val="0"/>
        </c:dLbls>
        <c:gapWidth val="219"/>
        <c:axId val="98728864"/>
        <c:axId val="98730304"/>
      </c:barChart>
      <c:lineChart>
        <c:grouping val="standard"/>
        <c:varyColors val="0"/>
        <c:ser>
          <c:idx val="2"/>
          <c:order val="2"/>
          <c:tx>
            <c:strRef>
              <c:f>'Debt Availability'!$J$15</c:f>
              <c:strCache>
                <c:ptCount val="1"/>
                <c:pt idx="0">
                  <c:v>FCCR Calculation</c:v>
                </c:pt>
              </c:strCache>
            </c:strRef>
          </c:tx>
          <c:spPr>
            <a:ln w="38100" cap="rnd">
              <a:solidFill>
                <a:schemeClr val="accent6"/>
              </a:solidFill>
              <a:round/>
            </a:ln>
            <a:effectLst/>
          </c:spPr>
          <c:marker>
            <c:symbol val="none"/>
          </c:marker>
          <c:dLbls>
            <c:spPr>
              <a:solidFill>
                <a:schemeClr val="accent6"/>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'Debt Availability'!$L$15:$T$15</c:f>
              <c:numCache>
                <c:formatCode>0.00</c:formatCode>
                <c:ptCount val="9"/>
                <c:pt idx="0">
                  <c:v>1.7794861832723772</c:v>
                </c:pt>
                <c:pt idx="1">
                  <c:v>1.6445619389538817</c:v>
                </c:pt>
                <c:pt idx="2">
                  <c:v>1.6700507767638091</c:v>
                </c:pt>
                <c:pt idx="3">
                  <c:v>1.654491372402473</c:v>
                </c:pt>
                <c:pt idx="4">
                  <c:v>1.6749354978538014</c:v>
                </c:pt>
                <c:pt idx="5">
                  <c:v>1.6985779691721448</c:v>
                </c:pt>
                <c:pt idx="6">
                  <c:v>1.7428974530590629</c:v>
                </c:pt>
                <c:pt idx="7">
                  <c:v>1.7843253380850661</c:v>
                </c:pt>
                <c:pt idx="8">
                  <c:v>1.815953117384179</c:v>
                </c:pt>
              </c:numCache>
            </c:numRef>
          </c:val>
          <c:smooth val="0"/>
          <c:extLst>
            <c:ext xmlns:c16="http://schemas.microsoft.com/office/drawing/2014/chart" uri="{C3380CC4-5D6E-409C-BE32-E72D297353CC}">
              <c16:uniqueId val="{00000002-D227-4169-82EB-5CEC23A0BBE3}"/>
            </c:ext>
          </c:extLst>
        </c:ser>
        <c:ser>
          <c:idx val="3"/>
          <c:order val="3"/>
          <c:tx>
            <c:strRef>
              <c:f>'Debt Availability'!$J$16</c:f>
              <c:strCache>
                <c:ptCount val="1"/>
                <c:pt idx="0">
                  <c:v>FCCR Covenant</c:v>
                </c:pt>
              </c:strCache>
            </c:strRef>
          </c:tx>
          <c:spPr>
            <a:ln w="38100" cap="rnd">
              <a:solidFill>
                <a:srgbClr val="C00000"/>
              </a:solidFill>
              <a:prstDash val="dash"/>
              <a:round/>
            </a:ln>
            <a:effectLst/>
          </c:spPr>
          <c:marker>
            <c:symbol val="none"/>
          </c:marker>
          <c:dLbls>
            <c:dLbl>
              <c:idx val="0"/>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3-D227-4169-82EB-5CEC23A0BBE3}"/>
                </c:ext>
              </c:extLst>
            </c:dLbl>
            <c:dLbl>
              <c:idx val="2"/>
              <c:delete val="1"/>
              <c:extLst>
                <c:ext xmlns:c15="http://schemas.microsoft.com/office/drawing/2012/chart" uri="{CE6537A1-D6FC-4f65-9D91-7224C49458BB}"/>
                <c:ext xmlns:c16="http://schemas.microsoft.com/office/drawing/2014/chart" uri="{C3380CC4-5D6E-409C-BE32-E72D297353CC}">
                  <c16:uniqueId val="{00000004-D227-4169-82EB-5CEC23A0BBE3}"/>
                </c:ext>
              </c:extLst>
            </c:dLbl>
            <c:dLbl>
              <c:idx val="3"/>
              <c:delete val="1"/>
              <c:extLst>
                <c:ext xmlns:c15="http://schemas.microsoft.com/office/drawing/2012/chart" uri="{CE6537A1-D6FC-4f65-9D91-7224C49458BB}"/>
                <c:ext xmlns:c16="http://schemas.microsoft.com/office/drawing/2014/chart" uri="{C3380CC4-5D6E-409C-BE32-E72D297353CC}">
                  <c16:uniqueId val="{00000005-D227-4169-82EB-5CEC23A0BBE3}"/>
                </c:ext>
              </c:extLst>
            </c:dLbl>
            <c:dLbl>
              <c:idx val="4"/>
              <c:delete val="1"/>
              <c:extLst>
                <c:ext xmlns:c15="http://schemas.microsoft.com/office/drawing/2012/chart" uri="{CE6537A1-D6FC-4f65-9D91-7224C49458BB}"/>
                <c:ext xmlns:c16="http://schemas.microsoft.com/office/drawing/2014/chart" uri="{C3380CC4-5D6E-409C-BE32-E72D297353CC}">
                  <c16:uniqueId val="{00000006-D227-4169-82EB-5CEC23A0BBE3}"/>
                </c:ext>
              </c:extLst>
            </c:dLbl>
            <c:dLbl>
              <c:idx val="5"/>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7-D227-4169-82EB-5CEC23A0BBE3}"/>
                </c:ext>
              </c:extLst>
            </c:dLbl>
            <c:dLbl>
              <c:idx val="6"/>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8-D227-4169-82EB-5CEC23A0BBE3}"/>
                </c:ext>
              </c:extLst>
            </c:dLbl>
            <c:dLbl>
              <c:idx val="7"/>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9-D227-4169-82EB-5CEC23A0BBE3}"/>
                </c:ext>
              </c:extLst>
            </c:dLbl>
            <c:spPr>
              <a:solidFill>
                <a:srgbClr val="C000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'Debt Availability'!$L$16:$T$16</c:f>
              <c:numCache>
                <c:formatCode>0.00</c:formatCode>
                <c:ptCount val="9"/>
                <c:pt idx="0">
                  <c:v>1.5</c:v>
                </c:pt>
                <c:pt idx="1">
                  <c:v>1.5</c:v>
                </c:pt>
                <c:pt idx="2">
                  <c:v>1.5</c:v>
                </c:pt>
                <c:pt idx="3">
                  <c:v>1.5</c:v>
                </c:pt>
                <c:pt idx="4">
                  <c:v>1.5</c:v>
                </c:pt>
                <c:pt idx="5">
                  <c:v>1.5</c:v>
                </c:pt>
                <c:pt idx="6">
                  <c:v>1.5</c:v>
                </c:pt>
                <c:pt idx="7">
                  <c:v>1.5</c:v>
                </c:pt>
                <c:pt idx="8">
                  <c:v>1.5</c:v>
                </c:pt>
              </c:numCache>
            </c:numRef>
          </c:val>
          <c:smooth val="0"/>
          <c:extLst>
            <c:ext xmlns:c16="http://schemas.microsoft.com/office/drawing/2014/chart" uri="{C3380CC4-5D6E-409C-BE32-E72D297353CC}">
              <c16:uniqueId val="{0000000A-D227-4169-82EB-5CEC23A0BBE3}"/>
            </c:ext>
          </c:extLst>
        </c:ser>
        <c:dLbls>
          <c:showLegendKey val="0"/>
          <c:showVal val="0"/>
          <c:showCatName val="0"/>
          <c:showSerName val="0"/>
          <c:showPercent val="0"/>
          <c:showBubbleSize val="0"/>
        </c:dLbls>
        <c:marker val="1"/>
        <c:smooth val="0"/>
        <c:axId val="651228751"/>
        <c:axId val="651227791"/>
      </c:lineChart>
      <c:catAx>
        <c:axId val="9872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30304"/>
        <c:crosses val="autoZero"/>
        <c:auto val="1"/>
        <c:lblAlgn val="ctr"/>
        <c:lblOffset val="100"/>
        <c:noMultiLvlLbl val="0"/>
      </c:catAx>
      <c:valAx>
        <c:axId val="98730304"/>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28864"/>
        <c:crosses val="autoZero"/>
        <c:crossBetween val="between"/>
      </c:valAx>
      <c:valAx>
        <c:axId val="651227791"/>
        <c:scaling>
          <c:orientation val="minMax"/>
          <c:max val="2.1"/>
          <c:min val="1.3"/>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228751"/>
        <c:crosses val="max"/>
        <c:crossBetween val="between"/>
      </c:valAx>
      <c:catAx>
        <c:axId val="651228751"/>
        <c:scaling>
          <c:orientation val="minMax"/>
        </c:scaling>
        <c:delete val="1"/>
        <c:axPos val="b"/>
        <c:majorTickMark val="out"/>
        <c:minorTickMark val="none"/>
        <c:tickLblPos val="nextTo"/>
        <c:crossAx val="65122779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Fixed Charge Coverage Ratio</a:t>
            </a:r>
          </a:p>
          <a:p>
            <a:pPr>
              <a:defRPr sz="1600" b="1"/>
            </a:pPr>
            <a:r>
              <a:rPr lang="en-US" sz="1600" b="1"/>
              <a:t>With </a:t>
            </a:r>
            <a:r>
              <a:rPr lang="en-US" sz="1600" b="1" i="0" u="none" strike="noStrike" kern="1200" spc="0" baseline="0">
                <a:solidFill>
                  <a:prstClr val="black">
                    <a:lumMod val="65000"/>
                    <a:lumOff val="35000"/>
                  </a:prstClr>
                </a:solidFill>
              </a:rPr>
              <a:t>Co-Invest &amp; Plym Sale</a:t>
            </a:r>
            <a:endParaRPr lang="en-US" sz="1600" b="1"/>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'Debt Availability'!$J$13</c:f>
              <c:strCache>
                <c:ptCount val="1"/>
                <c:pt idx="0">
                  <c:v>T12 EBITDA</c:v>
                </c:pt>
              </c:strCache>
            </c:strRef>
          </c:tx>
          <c:spPr>
            <a:solidFill>
              <a:schemeClr val="accent2"/>
            </a:solidFill>
            <a:ln>
              <a:noFill/>
            </a:ln>
            <a:effectLst/>
          </c:spPr>
          <c:invertIfNegative val="0"/>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Availability'!$L$12:$T$12</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Availability'!$L$13:$T$13</c:f>
              <c:numCache>
                <c:formatCode>_("$"* #,##0.0_);_("$"* \(#,##0.0\);_("$"* "-"??_);_(@_)</c:formatCode>
                <c:ptCount val="9"/>
                <c:pt idx="0">
                  <c:v>49.701945847133075</c:v>
                </c:pt>
                <c:pt idx="1">
                  <c:v>55.42338508339504</c:v>
                </c:pt>
                <c:pt idx="2">
                  <c:v>62.671469034433258</c:v>
                </c:pt>
                <c:pt idx="3">
                  <c:v>70.480651155225175</c:v>
                </c:pt>
                <c:pt idx="4">
                  <c:v>79.883883762412879</c:v>
                </c:pt>
                <c:pt idx="5">
                  <c:v>85.286311440152645</c:v>
                </c:pt>
                <c:pt idx="6">
                  <c:v>92.846224820205052</c:v>
                </c:pt>
                <c:pt idx="7">
                  <c:v>99.385016907803063</c:v>
                </c:pt>
                <c:pt idx="8">
                  <c:v>104.45011779126024</c:v>
                </c:pt>
              </c:numCache>
            </c:numRef>
          </c:val>
          <c:extLst>
            <c:ext xmlns:c16="http://schemas.microsoft.com/office/drawing/2014/chart" uri="{C3380CC4-5D6E-409C-BE32-E72D297353CC}">
              <c16:uniqueId val="{00000000-1CBB-4C9D-B97E-B813C4E5C602}"/>
            </c:ext>
          </c:extLst>
        </c:ser>
        <c:ser>
          <c:idx val="1"/>
          <c:order val="1"/>
          <c:tx>
            <c:strRef>
              <c:f>'Debt Availability'!$J$14</c:f>
              <c:strCache>
                <c:ptCount val="1"/>
                <c:pt idx="0">
                  <c:v>T12 Finance Expense</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Availability'!$L$12:$T$12</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Availability'!$L$14:$T$14</c:f>
              <c:numCache>
                <c:formatCode>_("$"* #,##0.0_);_("$"* \(#,##0.0\);_("$"* "-"??_);_(@_)</c:formatCode>
                <c:ptCount val="9"/>
                <c:pt idx="0">
                  <c:v>27.930503936666668</c:v>
                </c:pt>
                <c:pt idx="1">
                  <c:v>33.701001932861388</c:v>
                </c:pt>
                <c:pt idx="2">
                  <c:v>37.983328163347323</c:v>
                </c:pt>
                <c:pt idx="3">
                  <c:v>42.553336912562521</c:v>
                </c:pt>
                <c:pt idx="4">
                  <c:v>47.744360102924773</c:v>
                </c:pt>
                <c:pt idx="5">
                  <c:v>50.425227614820336</c:v>
                </c:pt>
                <c:pt idx="6">
                  <c:v>53.174211884727804</c:v>
                </c:pt>
                <c:pt idx="7">
                  <c:v>56.173937423280037</c:v>
                </c:pt>
                <c:pt idx="8">
                  <c:v>58.014000626552289</c:v>
                </c:pt>
              </c:numCache>
            </c:numRef>
          </c:val>
          <c:extLst>
            <c:ext xmlns:c16="http://schemas.microsoft.com/office/drawing/2014/chart" uri="{C3380CC4-5D6E-409C-BE32-E72D297353CC}">
              <c16:uniqueId val="{00000001-1CBB-4C9D-B97E-B813C4E5C602}"/>
            </c:ext>
          </c:extLst>
        </c:ser>
        <c:dLbls>
          <c:showLegendKey val="0"/>
          <c:showVal val="0"/>
          <c:showCatName val="0"/>
          <c:showSerName val="0"/>
          <c:showPercent val="0"/>
          <c:showBubbleSize val="0"/>
        </c:dLbls>
        <c:gapWidth val="219"/>
        <c:axId val="98728864"/>
        <c:axId val="98730304"/>
      </c:barChart>
      <c:lineChart>
        <c:grouping val="standard"/>
        <c:varyColors val="0"/>
        <c:ser>
          <c:idx val="2"/>
          <c:order val="2"/>
          <c:tx>
            <c:strRef>
              <c:f>'Debt Availability'!$J$15</c:f>
              <c:strCache>
                <c:ptCount val="1"/>
                <c:pt idx="0">
                  <c:v>FCCR Calculation</c:v>
                </c:pt>
              </c:strCache>
            </c:strRef>
          </c:tx>
          <c:spPr>
            <a:ln w="38100" cap="rnd">
              <a:solidFill>
                <a:schemeClr val="accent6"/>
              </a:solidFill>
              <a:round/>
            </a:ln>
            <a:effectLst/>
          </c:spPr>
          <c:marker>
            <c:symbol val="none"/>
          </c:marker>
          <c:dLbls>
            <c:spPr>
              <a:solidFill>
                <a:schemeClr val="accent6"/>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'Debt Availability'!$L$15:$T$15</c:f>
              <c:numCache>
                <c:formatCode>0.00</c:formatCode>
                <c:ptCount val="9"/>
                <c:pt idx="0">
                  <c:v>1.7794861832723772</c:v>
                </c:pt>
                <c:pt idx="1">
                  <c:v>1.6445619389538817</c:v>
                </c:pt>
                <c:pt idx="2">
                  <c:v>1.6499730820036247</c:v>
                </c:pt>
                <c:pt idx="3">
                  <c:v>1.6562896418686732</c:v>
                </c:pt>
                <c:pt idx="4">
                  <c:v>1.6731585383111935</c:v>
                </c:pt>
                <c:pt idx="5">
                  <c:v>1.691342121281499</c:v>
                </c:pt>
                <c:pt idx="6">
                  <c:v>1.7460761810909222</c:v>
                </c:pt>
                <c:pt idx="7">
                  <c:v>1.7692371492302612</c:v>
                </c:pt>
                <c:pt idx="8">
                  <c:v>1.8004294939703696</c:v>
                </c:pt>
              </c:numCache>
            </c:numRef>
          </c:val>
          <c:smooth val="0"/>
          <c:extLst>
            <c:ext xmlns:c16="http://schemas.microsoft.com/office/drawing/2014/chart" uri="{C3380CC4-5D6E-409C-BE32-E72D297353CC}">
              <c16:uniqueId val="{00000002-1CBB-4C9D-B97E-B813C4E5C602}"/>
            </c:ext>
          </c:extLst>
        </c:ser>
        <c:ser>
          <c:idx val="3"/>
          <c:order val="3"/>
          <c:tx>
            <c:strRef>
              <c:f>'Debt Availability'!$J$16</c:f>
              <c:strCache>
                <c:ptCount val="1"/>
                <c:pt idx="0">
                  <c:v>FCCR Covenant</c:v>
                </c:pt>
              </c:strCache>
            </c:strRef>
          </c:tx>
          <c:spPr>
            <a:ln w="38100" cap="rnd">
              <a:solidFill>
                <a:srgbClr val="C00000"/>
              </a:solidFill>
              <a:prstDash val="dash"/>
              <a:round/>
            </a:ln>
            <a:effectLst/>
          </c:spPr>
          <c:marker>
            <c:symbol val="none"/>
          </c:marker>
          <c:dLbls>
            <c:dLbl>
              <c:idx val="0"/>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3-1CBB-4C9D-B97E-B813C4E5C602}"/>
                </c:ext>
              </c:extLst>
            </c:dLbl>
            <c:dLbl>
              <c:idx val="2"/>
              <c:delete val="1"/>
              <c:extLst>
                <c:ext xmlns:c15="http://schemas.microsoft.com/office/drawing/2012/chart" uri="{CE6537A1-D6FC-4f65-9D91-7224C49458BB}"/>
                <c:ext xmlns:c16="http://schemas.microsoft.com/office/drawing/2014/chart" uri="{C3380CC4-5D6E-409C-BE32-E72D297353CC}">
                  <c16:uniqueId val="{00000004-1CBB-4C9D-B97E-B813C4E5C602}"/>
                </c:ext>
              </c:extLst>
            </c:dLbl>
            <c:dLbl>
              <c:idx val="3"/>
              <c:delete val="1"/>
              <c:extLst>
                <c:ext xmlns:c15="http://schemas.microsoft.com/office/drawing/2012/chart" uri="{CE6537A1-D6FC-4f65-9D91-7224C49458BB}"/>
                <c:ext xmlns:c16="http://schemas.microsoft.com/office/drawing/2014/chart" uri="{C3380CC4-5D6E-409C-BE32-E72D297353CC}">
                  <c16:uniqueId val="{00000005-1CBB-4C9D-B97E-B813C4E5C602}"/>
                </c:ext>
              </c:extLst>
            </c:dLbl>
            <c:dLbl>
              <c:idx val="4"/>
              <c:delete val="1"/>
              <c:extLst>
                <c:ext xmlns:c15="http://schemas.microsoft.com/office/drawing/2012/chart" uri="{CE6537A1-D6FC-4f65-9D91-7224C49458BB}"/>
                <c:ext xmlns:c16="http://schemas.microsoft.com/office/drawing/2014/chart" uri="{C3380CC4-5D6E-409C-BE32-E72D297353CC}">
                  <c16:uniqueId val="{00000006-1CBB-4C9D-B97E-B813C4E5C602}"/>
                </c:ext>
              </c:extLst>
            </c:dLbl>
            <c:dLbl>
              <c:idx val="5"/>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7-1CBB-4C9D-B97E-B813C4E5C602}"/>
                </c:ext>
              </c:extLst>
            </c:dLbl>
            <c:dLbl>
              <c:idx val="6"/>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8-1CBB-4C9D-B97E-B813C4E5C602}"/>
                </c:ext>
              </c:extLst>
            </c:dLbl>
            <c:dLbl>
              <c:idx val="7"/>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9-1CBB-4C9D-B97E-B813C4E5C602}"/>
                </c:ext>
              </c:extLst>
            </c:dLbl>
            <c:spPr>
              <a:solidFill>
                <a:srgbClr val="C000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'Debt Availability'!$L$16:$T$16</c:f>
              <c:numCache>
                <c:formatCode>0.00</c:formatCode>
                <c:ptCount val="9"/>
                <c:pt idx="0">
                  <c:v>1.5</c:v>
                </c:pt>
                <c:pt idx="1">
                  <c:v>1.5</c:v>
                </c:pt>
                <c:pt idx="2">
                  <c:v>1.5</c:v>
                </c:pt>
                <c:pt idx="3">
                  <c:v>1.5</c:v>
                </c:pt>
                <c:pt idx="4">
                  <c:v>1.5</c:v>
                </c:pt>
                <c:pt idx="5">
                  <c:v>1.5</c:v>
                </c:pt>
                <c:pt idx="6">
                  <c:v>1.5</c:v>
                </c:pt>
                <c:pt idx="7">
                  <c:v>1.5</c:v>
                </c:pt>
                <c:pt idx="8">
                  <c:v>1.5</c:v>
                </c:pt>
              </c:numCache>
            </c:numRef>
          </c:val>
          <c:smooth val="0"/>
          <c:extLst>
            <c:ext xmlns:c16="http://schemas.microsoft.com/office/drawing/2014/chart" uri="{C3380CC4-5D6E-409C-BE32-E72D297353CC}">
              <c16:uniqueId val="{0000000A-1CBB-4C9D-B97E-B813C4E5C602}"/>
            </c:ext>
          </c:extLst>
        </c:ser>
        <c:dLbls>
          <c:showLegendKey val="0"/>
          <c:showVal val="0"/>
          <c:showCatName val="0"/>
          <c:showSerName val="0"/>
          <c:showPercent val="0"/>
          <c:showBubbleSize val="0"/>
        </c:dLbls>
        <c:marker val="1"/>
        <c:smooth val="0"/>
        <c:axId val="651228751"/>
        <c:axId val="651227791"/>
      </c:lineChart>
      <c:catAx>
        <c:axId val="9872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30304"/>
        <c:crosses val="autoZero"/>
        <c:auto val="1"/>
        <c:lblAlgn val="ctr"/>
        <c:lblOffset val="100"/>
        <c:noMultiLvlLbl val="0"/>
      </c:catAx>
      <c:valAx>
        <c:axId val="98730304"/>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28864"/>
        <c:crosses val="autoZero"/>
        <c:crossBetween val="between"/>
      </c:valAx>
      <c:valAx>
        <c:axId val="651227791"/>
        <c:scaling>
          <c:orientation val="minMax"/>
          <c:max val="2.1"/>
          <c:min val="1.3"/>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228751"/>
        <c:crosses val="max"/>
        <c:crossBetween val="between"/>
      </c:valAx>
      <c:catAx>
        <c:axId val="651228751"/>
        <c:scaling>
          <c:orientation val="minMax"/>
        </c:scaling>
        <c:delete val="1"/>
        <c:axPos val="b"/>
        <c:majorTickMark val="out"/>
        <c:minorTickMark val="none"/>
        <c:tickLblPos val="nextTo"/>
        <c:crossAx val="65122779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latin typeface="Gilroy" panose="00000500000000000000"/>
              </a:rPr>
              <a:t>Core FFO &amp; AFFO CoC%</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lineChart>
        <c:grouping val="standard"/>
        <c:varyColors val="0"/>
        <c:ser>
          <c:idx val="0"/>
          <c:order val="0"/>
          <c:tx>
            <c:strRef>
              <c:f>'Pool Breakdown Performance'!$B$118</c:f>
              <c:strCache>
                <c:ptCount val="1"/>
                <c:pt idx="0">
                  <c:v>Core FFO %</c:v>
                </c:pt>
              </c:strCache>
            </c:strRef>
          </c:tx>
          <c:spPr>
            <a:ln w="28575" cap="rnd">
              <a:solidFill>
                <a:schemeClr val="accent1"/>
              </a:solidFill>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Performance'!$E$96:$J$96</c:f>
              <c:numCache>
                <c:formatCode>General</c:formatCode>
                <c:ptCount val="6"/>
                <c:pt idx="0">
                  <c:v>2023</c:v>
                </c:pt>
                <c:pt idx="1">
                  <c:v>2024</c:v>
                </c:pt>
                <c:pt idx="2">
                  <c:v>2025</c:v>
                </c:pt>
                <c:pt idx="3">
                  <c:v>2026</c:v>
                </c:pt>
                <c:pt idx="4">
                  <c:v>2027</c:v>
                </c:pt>
                <c:pt idx="5">
                  <c:v>2028</c:v>
                </c:pt>
              </c:numCache>
            </c:numRef>
          </c:cat>
          <c:val>
            <c:numRef>
              <c:f>'Pool Breakdown Performance'!$E$118:$J$118</c:f>
              <c:numCache>
                <c:formatCode>0.0%</c:formatCode>
                <c:ptCount val="6"/>
                <c:pt idx="0">
                  <c:v>-1.1866793223763529E-2</c:v>
                </c:pt>
                <c:pt idx="1">
                  <c:v>1.3263560528533225E-2</c:v>
                </c:pt>
                <c:pt idx="2">
                  <c:v>3.042050620458122E-2</c:v>
                </c:pt>
                <c:pt idx="3">
                  <c:v>4.2711135600231029E-2</c:v>
                </c:pt>
                <c:pt idx="4">
                  <c:v>5.564777535955074E-2</c:v>
                </c:pt>
                <c:pt idx="5">
                  <c:v>5.9164939942221377E-2</c:v>
                </c:pt>
              </c:numCache>
            </c:numRef>
          </c:val>
          <c:smooth val="0"/>
          <c:extLst>
            <c:ext xmlns:c16="http://schemas.microsoft.com/office/drawing/2014/chart" uri="{C3380CC4-5D6E-409C-BE32-E72D297353CC}">
              <c16:uniqueId val="{00000000-F434-4EC2-A06C-E2800A7E6ECF}"/>
            </c:ext>
          </c:extLst>
        </c:ser>
        <c:ser>
          <c:idx val="1"/>
          <c:order val="1"/>
          <c:tx>
            <c:strRef>
              <c:f>'Pool Breakdown Performance'!$B$127</c:f>
              <c:strCache>
                <c:ptCount val="1"/>
                <c:pt idx="0">
                  <c:v>AFFO %</c:v>
                </c:pt>
              </c:strCache>
            </c:strRef>
          </c:tx>
          <c:spPr>
            <a:ln w="28575" cap="rnd">
              <a:solidFill>
                <a:schemeClr val="accent2"/>
              </a:solidFill>
              <a:round/>
            </a:ln>
            <a:effectLst/>
          </c:spPr>
          <c:marker>
            <c:symbol val="none"/>
          </c:marker>
          <c:dLbls>
            <c:spPr>
              <a:solidFill>
                <a:schemeClr val="accent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Performance'!$E$96:$J$96</c:f>
              <c:numCache>
                <c:formatCode>General</c:formatCode>
                <c:ptCount val="6"/>
                <c:pt idx="0">
                  <c:v>2023</c:v>
                </c:pt>
                <c:pt idx="1">
                  <c:v>2024</c:v>
                </c:pt>
                <c:pt idx="2">
                  <c:v>2025</c:v>
                </c:pt>
                <c:pt idx="3">
                  <c:v>2026</c:v>
                </c:pt>
                <c:pt idx="4">
                  <c:v>2027</c:v>
                </c:pt>
                <c:pt idx="5">
                  <c:v>2028</c:v>
                </c:pt>
              </c:numCache>
            </c:numRef>
          </c:cat>
          <c:val>
            <c:numRef>
              <c:f>'Pool Breakdown Performance'!$E$127:$J$127</c:f>
              <c:numCache>
                <c:formatCode>0.0%</c:formatCode>
                <c:ptCount val="6"/>
                <c:pt idx="0">
                  <c:v>-7.4511865356045967E-2</c:v>
                </c:pt>
                <c:pt idx="1">
                  <c:v>-2.5778988406997109E-2</c:v>
                </c:pt>
                <c:pt idx="2">
                  <c:v>-1.220835229340167E-2</c:v>
                </c:pt>
                <c:pt idx="3">
                  <c:v>1.3320889246467523E-3</c:v>
                </c:pt>
                <c:pt idx="4">
                  <c:v>3.1356061647204662E-2</c:v>
                </c:pt>
                <c:pt idx="5">
                  <c:v>2.5539947501809289E-2</c:v>
                </c:pt>
              </c:numCache>
            </c:numRef>
          </c:val>
          <c:smooth val="0"/>
          <c:extLst>
            <c:ext xmlns:c16="http://schemas.microsoft.com/office/drawing/2014/chart" uri="{C3380CC4-5D6E-409C-BE32-E72D297353CC}">
              <c16:uniqueId val="{00000001-F434-4EC2-A06C-E2800A7E6ECF}"/>
            </c:ext>
          </c:extLst>
        </c:ser>
        <c:dLbls>
          <c:dLblPos val="ctr"/>
          <c:showLegendKey val="0"/>
          <c:showVal val="1"/>
          <c:showCatName val="0"/>
          <c:showSerName val="0"/>
          <c:showPercent val="0"/>
          <c:showBubbleSize val="0"/>
        </c:dLbls>
        <c:smooth val="0"/>
        <c:axId val="618714863"/>
        <c:axId val="618733103"/>
      </c:lineChart>
      <c:catAx>
        <c:axId val="6187148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crossAx val="618733103"/>
        <c:crosses val="autoZero"/>
        <c:auto val="1"/>
        <c:lblAlgn val="ctr"/>
        <c:lblOffset val="100"/>
        <c:noMultiLvlLbl val="0"/>
      </c:catAx>
      <c:valAx>
        <c:axId val="618733103"/>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Annual Yield on Cost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'Fund Performance'!$L$56</c:f>
              <c:strCache>
                <c:ptCount val="1"/>
                <c:pt idx="0">
                  <c:v>Yield on Cost</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Performance'!$O$55:$S$55</c:f>
              <c:numCache>
                <c:formatCode>General</c:formatCode>
                <c:ptCount val="5"/>
                <c:pt idx="0">
                  <c:v>2024</c:v>
                </c:pt>
                <c:pt idx="1">
                  <c:v>2025</c:v>
                </c:pt>
                <c:pt idx="2">
                  <c:v>2026</c:v>
                </c:pt>
                <c:pt idx="3">
                  <c:v>2027</c:v>
                </c:pt>
                <c:pt idx="4">
                  <c:v>2028</c:v>
                </c:pt>
              </c:numCache>
            </c:numRef>
          </c:cat>
          <c:val>
            <c:numRef>
              <c:f>'Fund Performance'!$O$56:$S$56</c:f>
              <c:numCache>
                <c:formatCode>0.00%</c:formatCode>
                <c:ptCount val="5"/>
                <c:pt idx="0">
                  <c:v>6.8384001345958775E-2</c:v>
                </c:pt>
                <c:pt idx="1">
                  <c:v>6.724391459704028E-2</c:v>
                </c:pt>
                <c:pt idx="2">
                  <c:v>6.9676114409304449E-2</c:v>
                </c:pt>
                <c:pt idx="3">
                  <c:v>6.8023060542839076E-2</c:v>
                </c:pt>
                <c:pt idx="4">
                  <c:v>7.3588291740092585E-2</c:v>
                </c:pt>
              </c:numCache>
            </c:numRef>
          </c:val>
          <c:extLst>
            <c:ext xmlns:c16="http://schemas.microsoft.com/office/drawing/2014/chart" uri="{C3380CC4-5D6E-409C-BE32-E72D297353CC}">
              <c16:uniqueId val="{00000000-583F-4A81-85A7-454599395416}"/>
            </c:ext>
          </c:extLst>
        </c:ser>
        <c:dLbls>
          <c:dLblPos val="outEnd"/>
          <c:showLegendKey val="0"/>
          <c:showVal val="1"/>
          <c:showCatName val="0"/>
          <c:showSerName val="0"/>
          <c:showPercent val="0"/>
          <c:showBubbleSize val="0"/>
        </c:dLbls>
        <c:gapWidth val="219"/>
        <c:axId val="2116069008"/>
        <c:axId val="2130296352"/>
      </c:barChart>
      <c:lineChart>
        <c:grouping val="standard"/>
        <c:varyColors val="0"/>
        <c:ser>
          <c:idx val="1"/>
          <c:order val="1"/>
          <c:tx>
            <c:strRef>
              <c:f>'Fund Performance'!$L$57</c:f>
              <c:strCache>
                <c:ptCount val="1"/>
                <c:pt idx="0">
                  <c:v>YoY Growth</c:v>
                </c:pt>
              </c:strCache>
            </c:strRef>
          </c:tx>
          <c:spPr>
            <a:ln w="28575" cap="rnd">
              <a:solidFill>
                <a:schemeClr val="accent4"/>
              </a:solidFill>
              <a:round/>
            </a:ln>
            <a:effectLst/>
          </c:spPr>
          <c:marker>
            <c:symbol val="none"/>
          </c:marker>
          <c:dLbls>
            <c:spPr>
              <a:solidFill>
                <a:schemeClr val="accent4"/>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Performance'!$O$12:$S$12</c:f>
              <c:numCache>
                <c:formatCode>General</c:formatCode>
                <c:ptCount val="5"/>
                <c:pt idx="0">
                  <c:v>2024</c:v>
                </c:pt>
                <c:pt idx="1">
                  <c:v>2025</c:v>
                </c:pt>
                <c:pt idx="2">
                  <c:v>2026</c:v>
                </c:pt>
                <c:pt idx="3">
                  <c:v>2027</c:v>
                </c:pt>
                <c:pt idx="4">
                  <c:v>2028</c:v>
                </c:pt>
              </c:numCache>
            </c:numRef>
          </c:cat>
          <c:val>
            <c:numRef>
              <c:f>'Fund Performance'!$O$57:$S$57</c:f>
              <c:numCache>
                <c:formatCode>0.0%</c:formatCode>
                <c:ptCount val="5"/>
                <c:pt idx="0">
                  <c:v>8.250831249764623E-2</c:v>
                </c:pt>
                <c:pt idx="1">
                  <c:v>-1.6671834441958522E-2</c:v>
                </c:pt>
                <c:pt idx="2">
                  <c:v>3.6169812939046642E-2</c:v>
                </c:pt>
                <c:pt idx="3">
                  <c:v>-2.3724828522364128E-2</c:v>
                </c:pt>
                <c:pt idx="4">
                  <c:v>8.1813890066717576E-2</c:v>
                </c:pt>
              </c:numCache>
            </c:numRef>
          </c:val>
          <c:smooth val="0"/>
          <c:extLst>
            <c:ext xmlns:c16="http://schemas.microsoft.com/office/drawing/2014/chart" uri="{C3380CC4-5D6E-409C-BE32-E72D297353CC}">
              <c16:uniqueId val="{00000001-583F-4A81-85A7-454599395416}"/>
            </c:ext>
          </c:extLst>
        </c:ser>
        <c:dLbls>
          <c:showLegendKey val="0"/>
          <c:showVal val="1"/>
          <c:showCatName val="0"/>
          <c:showSerName val="0"/>
          <c:showPercent val="0"/>
          <c:showBubbleSize val="0"/>
        </c:dLbls>
        <c:marker val="1"/>
        <c:smooth val="0"/>
        <c:axId val="53326688"/>
        <c:axId val="53317568"/>
      </c:lineChart>
      <c:catAx>
        <c:axId val="211606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0296352"/>
        <c:crosses val="autoZero"/>
        <c:auto val="1"/>
        <c:lblAlgn val="ctr"/>
        <c:lblOffset val="100"/>
        <c:noMultiLvlLbl val="0"/>
      </c:catAx>
      <c:valAx>
        <c:axId val="2130296352"/>
        <c:scaling>
          <c:orientation val="minMax"/>
          <c:max val="0.11000000000000001"/>
          <c:min val="0"/>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069008"/>
        <c:crosses val="autoZero"/>
        <c:crossBetween val="between"/>
      </c:valAx>
      <c:valAx>
        <c:axId val="53317568"/>
        <c:scaling>
          <c:orientation val="minMax"/>
          <c:max val="9.0000000000000024E-2"/>
          <c:min val="-0.49000000000000005"/>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53326688"/>
        <c:crosses val="max"/>
        <c:crossBetween val="between"/>
      </c:valAx>
      <c:catAx>
        <c:axId val="53326688"/>
        <c:scaling>
          <c:orientation val="minMax"/>
        </c:scaling>
        <c:delete val="1"/>
        <c:axPos val="b"/>
        <c:numFmt formatCode="General" sourceLinked="1"/>
        <c:majorTickMark val="out"/>
        <c:minorTickMark val="none"/>
        <c:tickLblPos val="nextTo"/>
        <c:crossAx val="5331756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a:t>
            </a:r>
          </a:p>
        </c:rich>
      </c:tx>
      <c:overlay val="0"/>
      <c:spPr>
        <a:noFill/>
        <a:ln>
          <a:noFill/>
        </a:ln>
        <a:effectLst/>
      </c:spPr>
    </c:title>
    <c:autoTitleDeleted val="0"/>
    <c:plotArea>
      <c:layout/>
      <c:barChart>
        <c:barDir val="col"/>
        <c:grouping val="stacked"/>
        <c:varyColors val="0"/>
        <c:ser>
          <c:idx val="0"/>
          <c:order val="0"/>
          <c:tx>
            <c:strRef>
              <c:f>'CapEx, TI &amp; LC'!$T$46</c:f>
              <c:strCache>
                <c:ptCount val="1"/>
                <c:pt idx="0">
                  <c:v>CapEx</c:v>
                </c:pt>
              </c:strCache>
            </c:strRef>
          </c:tx>
          <c:spPr>
            <a:solidFill>
              <a:srgbClr val="4454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LC'!$X$46:$AB$46</c:f>
              <c:numCache>
                <c:formatCode>"$"#,##0.0</c:formatCode>
                <c:ptCount val="5"/>
                <c:pt idx="0">
                  <c:v>0.23799614000000002</c:v>
                </c:pt>
                <c:pt idx="1">
                  <c:v>1.1109552599999999</c:v>
                </c:pt>
                <c:pt idx="2">
                  <c:v>1.7220262499999999</c:v>
                </c:pt>
                <c:pt idx="3">
                  <c:v>6.3E-2</c:v>
                </c:pt>
                <c:pt idx="4">
                  <c:v>1.8976124999999999</c:v>
                </c:pt>
              </c:numCache>
              <c:extLst/>
            </c:numRef>
          </c:val>
          <c:extLst>
            <c:ext xmlns:c16="http://schemas.microsoft.com/office/drawing/2014/chart" uri="{C3380CC4-5D6E-409C-BE32-E72D297353CC}">
              <c16:uniqueId val="{00000000-8B54-439C-92EF-BC464707BB09}"/>
            </c:ext>
          </c:extLst>
        </c:ser>
        <c:ser>
          <c:idx val="1"/>
          <c:order val="1"/>
          <c:tx>
            <c:strRef>
              <c:f>'CapEx, TI &amp; LC'!$T$47</c:f>
              <c:strCache>
                <c:ptCount val="1"/>
                <c:pt idx="0">
                  <c:v>TI</c:v>
                </c:pt>
              </c:strCache>
            </c:strRef>
          </c:tx>
          <c:spPr>
            <a:solidFill>
              <a:srgbClr val="FFC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LC'!$X$47:$AB$47</c:f>
              <c:numCache>
                <c:formatCode>"$"#,##0.0</c:formatCode>
                <c:ptCount val="5"/>
                <c:pt idx="0">
                  <c:v>8.5356079999999973E-2</c:v>
                </c:pt>
                <c:pt idx="1">
                  <c:v>2.1783388299999999</c:v>
                </c:pt>
                <c:pt idx="2">
                  <c:v>0.12833833</c:v>
                </c:pt>
                <c:pt idx="3">
                  <c:v>1.0972933600000001</c:v>
                </c:pt>
                <c:pt idx="4">
                  <c:v>0.13188749999999999</c:v>
                </c:pt>
              </c:numCache>
              <c:extLst/>
            </c:numRef>
          </c:val>
          <c:extLst>
            <c:ext xmlns:c16="http://schemas.microsoft.com/office/drawing/2014/chart" uri="{C3380CC4-5D6E-409C-BE32-E72D297353CC}">
              <c16:uniqueId val="{00000001-8B54-439C-92EF-BC464707BB09}"/>
            </c:ext>
          </c:extLst>
        </c:ser>
        <c:ser>
          <c:idx val="2"/>
          <c:order val="2"/>
          <c:tx>
            <c:strRef>
              <c:f>'CapEx, TI &amp; LC'!$T$48</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LC'!$X$48:$AB$48</c:f>
              <c:numCache>
                <c:formatCode>"$"#,##0.0</c:formatCode>
                <c:ptCount val="5"/>
                <c:pt idx="0">
                  <c:v>0.23862474999999997</c:v>
                </c:pt>
                <c:pt idx="1">
                  <c:v>0.18743817000000002</c:v>
                </c:pt>
                <c:pt idx="2">
                  <c:v>8.2564540000000006E-2</c:v>
                </c:pt>
                <c:pt idx="3">
                  <c:v>0.95724016000000001</c:v>
                </c:pt>
                <c:pt idx="4">
                  <c:v>0.10650998</c:v>
                </c:pt>
              </c:numCache>
              <c:extLst/>
            </c:numRef>
          </c:val>
          <c:extLst>
            <c:ext xmlns:c16="http://schemas.microsoft.com/office/drawing/2014/chart" uri="{C3380CC4-5D6E-409C-BE32-E72D297353CC}">
              <c16:uniqueId val="{00000002-8B54-439C-92EF-BC464707BB09}"/>
            </c:ext>
          </c:extLst>
        </c:ser>
        <c:dLbls>
          <c:showLegendKey val="0"/>
          <c:showVal val="0"/>
          <c:showCatName val="0"/>
          <c:showSerName val="0"/>
          <c:showPercent val="0"/>
          <c:showBubbleSize val="0"/>
        </c:dLbls>
        <c:gapWidth val="150"/>
        <c:overlap val="100"/>
        <c:axId val="1776985023"/>
        <c:axId val="1777003743"/>
      </c:barChart>
      <c:lineChart>
        <c:grouping val="standard"/>
        <c:varyColors val="0"/>
        <c:ser>
          <c:idx val="3"/>
          <c:order val="3"/>
          <c:tx>
            <c:strRef>
              <c:f>'CapEx, TI &amp; LC'!$T$49</c:f>
              <c:strCache>
                <c:ptCount val="1"/>
                <c:pt idx="0">
                  <c:v>Annual 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LC'!$X$49:$AB$49</c:f>
              <c:numCache>
                <c:formatCode>"$"#,##0.0</c:formatCode>
                <c:ptCount val="5"/>
                <c:pt idx="0">
                  <c:v>0.56197696999999991</c:v>
                </c:pt>
                <c:pt idx="1">
                  <c:v>3.4767322599999999</c:v>
                </c:pt>
                <c:pt idx="2">
                  <c:v>1.9329291199999998</c:v>
                </c:pt>
                <c:pt idx="3">
                  <c:v>2.1175335200000003</c:v>
                </c:pt>
                <c:pt idx="4">
                  <c:v>2.1360099799999999</c:v>
                </c:pt>
              </c:numCache>
              <c:extLst/>
            </c:numRef>
          </c:val>
          <c:smooth val="0"/>
          <c:extLst>
            <c:ext xmlns:c16="http://schemas.microsoft.com/office/drawing/2014/chart" uri="{C3380CC4-5D6E-409C-BE32-E72D297353CC}">
              <c16:uniqueId val="{00000003-8B54-439C-92EF-BC464707BB09}"/>
            </c:ext>
          </c:extLst>
        </c:ser>
        <c:dLbls>
          <c:showLegendKey val="0"/>
          <c:showVal val="0"/>
          <c:showCatName val="0"/>
          <c:showSerName val="0"/>
          <c:showPercent val="0"/>
          <c:showBubbleSize val="0"/>
        </c:dLbls>
        <c:marker val="1"/>
        <c:smooth val="0"/>
        <c:axId val="1776985023"/>
        <c:axId val="1777003743"/>
      </c:lineChart>
      <c:catAx>
        <c:axId val="177698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003743"/>
        <c:crosses val="autoZero"/>
        <c:auto val="1"/>
        <c:lblAlgn val="ctr"/>
        <c:lblOffset val="100"/>
        <c:noMultiLvlLbl val="0"/>
      </c:catAx>
      <c:valAx>
        <c:axId val="1777003743"/>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985023"/>
        <c:crosses val="autoZero"/>
        <c:crossBetween val="between"/>
      </c:valAx>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a:t>
            </a:r>
          </a:p>
        </c:rich>
      </c:tx>
      <c:overlay val="0"/>
      <c:spPr>
        <a:noFill/>
        <a:ln>
          <a:noFill/>
        </a:ln>
        <a:effectLst/>
      </c:spPr>
    </c:title>
    <c:autoTitleDeleted val="0"/>
    <c:plotArea>
      <c:layout/>
      <c:areaChart>
        <c:grouping val="standard"/>
        <c:varyColors val="0"/>
        <c:ser>
          <c:idx val="1"/>
          <c:order val="1"/>
          <c:tx>
            <c:strRef>
              <c:f>'CapEx, TI &amp; LC'!$T$50</c:f>
              <c:strCache>
                <c:ptCount val="1"/>
                <c:pt idx="0">
                  <c:v>Accumulated</c:v>
                </c:pt>
              </c:strCache>
            </c:strRef>
          </c:tx>
          <c:spPr>
            <a:solidFill>
              <a:srgbClr val="44546A"/>
            </a:solidFill>
            <a:ln w="25400">
              <a:noFill/>
            </a:ln>
            <a:effectLst/>
          </c:spPr>
          <c:cat>
            <c:numRef>
              <c:f>'CapEx, TI &amp; LC'!$X$45:$AB$45</c:f>
              <c:numCache>
                <c:formatCode>General</c:formatCode>
                <c:ptCount val="5"/>
                <c:pt idx="0">
                  <c:v>2024</c:v>
                </c:pt>
                <c:pt idx="1">
                  <c:v>2025</c:v>
                </c:pt>
                <c:pt idx="2">
                  <c:v>2026</c:v>
                </c:pt>
                <c:pt idx="3">
                  <c:v>2027</c:v>
                </c:pt>
                <c:pt idx="4">
                  <c:v>2028</c:v>
                </c:pt>
              </c:numCache>
              <c:extLst/>
            </c:numRef>
          </c:cat>
          <c:val>
            <c:numRef>
              <c:f>'CapEx, TI &amp; LC'!$X$50:$AB$50</c:f>
              <c:numCache>
                <c:formatCode>"$"#,##0.0</c:formatCode>
                <c:ptCount val="5"/>
                <c:pt idx="0">
                  <c:v>0.90298381999999999</c:v>
                </c:pt>
                <c:pt idx="1">
                  <c:v>4.3797160799999997</c:v>
                </c:pt>
                <c:pt idx="2">
                  <c:v>6.3126451999999995</c:v>
                </c:pt>
                <c:pt idx="3">
                  <c:v>8.4301787200000007</c:v>
                </c:pt>
                <c:pt idx="4">
                  <c:v>10.566188700000001</c:v>
                </c:pt>
              </c:numCache>
              <c:extLst/>
            </c:numRef>
          </c:val>
          <c:extLst>
            <c:ext xmlns:c16="http://schemas.microsoft.com/office/drawing/2014/chart" uri="{C3380CC4-5D6E-409C-BE32-E72D297353CC}">
              <c16:uniqueId val="{00000000-332F-4C86-8387-C6F8167FE377}"/>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'CapEx, TI &amp; LC'!$T$49</c:f>
              <c:strCache>
                <c:ptCount val="1"/>
                <c:pt idx="0">
                  <c:v>Annual Total</c:v>
                </c:pt>
              </c:strCache>
            </c:strRef>
          </c:tx>
          <c:spPr>
            <a:solidFill>
              <a:srgbClr val="FFC000"/>
            </a:solidFill>
            <a:ln>
              <a:noFill/>
            </a:ln>
            <a:effectLst/>
          </c:spPr>
          <c:invertIfNegative val="0"/>
          <c:dLbls>
            <c:spPr>
              <a:solidFill>
                <a:srgbClr val="FFC0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LC'!$X$49:$AB$49</c:f>
              <c:numCache>
                <c:formatCode>"$"#,##0.0</c:formatCode>
                <c:ptCount val="5"/>
                <c:pt idx="0">
                  <c:v>0.56197696999999991</c:v>
                </c:pt>
                <c:pt idx="1">
                  <c:v>3.4767322599999999</c:v>
                </c:pt>
                <c:pt idx="2">
                  <c:v>1.9329291199999998</c:v>
                </c:pt>
                <c:pt idx="3">
                  <c:v>2.1175335200000003</c:v>
                </c:pt>
                <c:pt idx="4">
                  <c:v>2.1360099799999999</c:v>
                </c:pt>
              </c:numCache>
              <c:extLst/>
            </c:numRef>
          </c:val>
          <c:extLst>
            <c:ext xmlns:c16="http://schemas.microsoft.com/office/drawing/2014/chart" uri="{C3380CC4-5D6E-409C-BE32-E72D297353CC}">
              <c16:uniqueId val="{00000001-332F-4C86-8387-C6F8167FE377}"/>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LC'!$X$50:$AB$50</c:f>
              <c:numCache>
                <c:formatCode>"$"#,##0.0</c:formatCode>
                <c:ptCount val="5"/>
                <c:pt idx="0">
                  <c:v>0.90298381999999999</c:v>
                </c:pt>
                <c:pt idx="1">
                  <c:v>4.3797160799999997</c:v>
                </c:pt>
                <c:pt idx="2">
                  <c:v>6.3126451999999995</c:v>
                </c:pt>
                <c:pt idx="3">
                  <c:v>8.4301787200000007</c:v>
                </c:pt>
                <c:pt idx="4">
                  <c:v>10.566188700000001</c:v>
                </c:pt>
              </c:numCache>
              <c:extLst/>
            </c:numRef>
          </c:val>
          <c:smooth val="0"/>
          <c:extLst>
            <c:ext xmlns:c16="http://schemas.microsoft.com/office/drawing/2014/chart" uri="{C3380CC4-5D6E-409C-BE32-E72D297353CC}">
              <c16:uniqueId val="{00000002-332F-4C86-8387-C6F8167FE377}"/>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Debt Yield Covenant Analysis</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'Debt Availability'!$Q$13</c:f>
              <c:strCache>
                <c:ptCount val="1"/>
                <c:pt idx="0">
                  <c:v>Adjusted NOI for Covenants</c:v>
                </c:pt>
              </c:strCache>
            </c:strRef>
          </c:tx>
          <c:spPr>
            <a:ln w="28575" cap="rnd">
              <a:solidFill>
                <a:schemeClr val="tx2"/>
              </a:solidFill>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DBED-455F-8036-8853BBAEC900}"/>
                </c:ext>
              </c:extLst>
            </c:dLbl>
            <c:dLbl>
              <c:idx val="3"/>
              <c:delete val="1"/>
              <c:extLst>
                <c:ext xmlns:c15="http://schemas.microsoft.com/office/drawing/2012/chart" uri="{CE6537A1-D6FC-4f65-9D91-7224C49458BB}"/>
                <c:ext xmlns:c16="http://schemas.microsoft.com/office/drawing/2014/chart" uri="{C3380CC4-5D6E-409C-BE32-E72D297353CC}">
                  <c16:uniqueId val="{00000001-DBED-455F-8036-8853BBAEC900}"/>
                </c:ext>
              </c:extLst>
            </c:dLbl>
            <c:dLbl>
              <c:idx val="5"/>
              <c:delete val="1"/>
              <c:extLst>
                <c:ext xmlns:c15="http://schemas.microsoft.com/office/drawing/2012/chart" uri="{CE6537A1-D6FC-4f65-9D91-7224C49458BB}"/>
                <c:ext xmlns:c16="http://schemas.microsoft.com/office/drawing/2014/chart" uri="{C3380CC4-5D6E-409C-BE32-E72D297353CC}">
                  <c16:uniqueId val="{00000002-DBED-455F-8036-8853BBAEC900}"/>
                </c:ext>
              </c:extLst>
            </c:dLbl>
            <c:dLbl>
              <c:idx val="7"/>
              <c:delete val="1"/>
              <c:extLst>
                <c:ext xmlns:c15="http://schemas.microsoft.com/office/drawing/2012/chart" uri="{CE6537A1-D6FC-4f65-9D91-7224C49458BB}"/>
                <c:ext xmlns:c16="http://schemas.microsoft.com/office/drawing/2014/chart" uri="{C3380CC4-5D6E-409C-BE32-E72D297353CC}">
                  <c16:uniqueId val="{00000003-DBED-455F-8036-8853BBAEC900}"/>
                </c:ext>
              </c:extLst>
            </c:dLbl>
            <c:dLbl>
              <c:idx val="9"/>
              <c:delete val="1"/>
              <c:extLst>
                <c:ext xmlns:c15="http://schemas.microsoft.com/office/drawing/2012/chart" uri="{CE6537A1-D6FC-4f65-9D91-7224C49458BB}"/>
                <c:ext xmlns:c16="http://schemas.microsoft.com/office/drawing/2014/chart" uri="{C3380CC4-5D6E-409C-BE32-E72D297353CC}">
                  <c16:uniqueId val="{00000004-DBED-455F-8036-8853BBAEC900}"/>
                </c:ext>
              </c:extLst>
            </c:dLbl>
            <c:dLbl>
              <c:idx val="11"/>
              <c:delete val="1"/>
              <c:extLst>
                <c:ext xmlns:c15="http://schemas.microsoft.com/office/drawing/2012/chart" uri="{CE6537A1-D6FC-4f65-9D91-7224C49458BB}"/>
                <c:ext xmlns:c16="http://schemas.microsoft.com/office/drawing/2014/chart" uri="{C3380CC4-5D6E-409C-BE32-E72D297353CC}">
                  <c16:uniqueId val="{00000005-DBED-455F-8036-8853BBAEC900}"/>
                </c:ext>
              </c:extLst>
            </c:dLbl>
            <c:dLbl>
              <c:idx val="13"/>
              <c:delete val="1"/>
              <c:extLst>
                <c:ext xmlns:c15="http://schemas.microsoft.com/office/drawing/2012/chart" uri="{CE6537A1-D6FC-4f65-9D91-7224C49458BB}"/>
                <c:ext xmlns:c16="http://schemas.microsoft.com/office/drawing/2014/chart" uri="{C3380CC4-5D6E-409C-BE32-E72D297353CC}">
                  <c16:uniqueId val="{00000006-DBED-455F-8036-8853BBAEC900}"/>
                </c:ext>
              </c:extLst>
            </c:dLbl>
            <c:dLbl>
              <c:idx val="15"/>
              <c:delete val="1"/>
              <c:extLst>
                <c:ext xmlns:c15="http://schemas.microsoft.com/office/drawing/2012/chart" uri="{CE6537A1-D6FC-4f65-9D91-7224C49458BB}"/>
                <c:ext xmlns:c16="http://schemas.microsoft.com/office/drawing/2014/chart" uri="{C3380CC4-5D6E-409C-BE32-E72D297353CC}">
                  <c16:uniqueId val="{00000007-DBED-455F-8036-8853BBAEC900}"/>
                </c:ext>
              </c:extLst>
            </c:dLbl>
            <c:dLbl>
              <c:idx val="17"/>
              <c:delete val="1"/>
              <c:extLst>
                <c:ext xmlns:c15="http://schemas.microsoft.com/office/drawing/2012/chart" uri="{CE6537A1-D6FC-4f65-9D91-7224C49458BB}"/>
                <c:ext xmlns:c16="http://schemas.microsoft.com/office/drawing/2014/chart" uri="{C3380CC4-5D6E-409C-BE32-E72D297353CC}">
                  <c16:uniqueId val="{00000008-DBED-455F-8036-8853BBAEC900}"/>
                </c:ext>
              </c:extLst>
            </c:dLbl>
            <c:dLbl>
              <c:idx val="19"/>
              <c:delete val="1"/>
              <c:extLst>
                <c:ext xmlns:c15="http://schemas.microsoft.com/office/drawing/2012/chart" uri="{CE6537A1-D6FC-4f65-9D91-7224C49458BB}"/>
                <c:ext xmlns:c16="http://schemas.microsoft.com/office/drawing/2014/chart" uri="{C3380CC4-5D6E-409C-BE32-E72D297353CC}">
                  <c16:uniqueId val="{00000009-DBED-455F-8036-8853BBAEC900}"/>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Availability'!$S$12:$AL$12</c:f>
              <c:strCache>
                <c:ptCount val="20"/>
                <c:pt idx="0">
                  <c:v>Q1-24</c:v>
                </c:pt>
                <c:pt idx="1">
                  <c:v>Q2-24</c:v>
                </c:pt>
                <c:pt idx="2">
                  <c:v>Q3-24</c:v>
                </c:pt>
                <c:pt idx="3">
                  <c:v>Q4-24</c:v>
                </c:pt>
                <c:pt idx="4">
                  <c:v>Q1-25</c:v>
                </c:pt>
                <c:pt idx="5">
                  <c:v>Q2-25</c:v>
                </c:pt>
                <c:pt idx="6">
                  <c:v>Q3-25</c:v>
                </c:pt>
                <c:pt idx="7">
                  <c:v>Q4-25</c:v>
                </c:pt>
                <c:pt idx="8">
                  <c:v>Q1-26</c:v>
                </c:pt>
                <c:pt idx="9">
                  <c:v>Q2-26</c:v>
                </c:pt>
                <c:pt idx="10">
                  <c:v>Q3-26</c:v>
                </c:pt>
                <c:pt idx="11">
                  <c:v>Q4-26</c:v>
                </c:pt>
                <c:pt idx="12">
                  <c:v>Q1-27</c:v>
                </c:pt>
                <c:pt idx="13">
                  <c:v>Q2-27</c:v>
                </c:pt>
                <c:pt idx="14">
                  <c:v>Q3-27</c:v>
                </c:pt>
                <c:pt idx="15">
                  <c:v>Q4-27</c:v>
                </c:pt>
                <c:pt idx="16">
                  <c:v>Q1-28</c:v>
                </c:pt>
                <c:pt idx="17">
                  <c:v>Q2-28</c:v>
                </c:pt>
                <c:pt idx="18">
                  <c:v>Q3-28</c:v>
                </c:pt>
                <c:pt idx="19">
                  <c:v>Q4-28</c:v>
                </c:pt>
              </c:strCache>
              <c:extLst/>
            </c:strRef>
          </c:cat>
          <c:val>
            <c:numRef>
              <c:f>'Debt Availability'!$S$13:$AL$13</c:f>
              <c:numCache>
                <c:formatCode>_("$"* #,##0.00_);_("$"* \(#,##0.00\);_("$"* "-"??_);_(@_)</c:formatCode>
                <c:ptCount val="20"/>
                <c:pt idx="0">
                  <c:v>9.5598035499999998</c:v>
                </c:pt>
                <c:pt idx="1">
                  <c:v>9.1822747499999995</c:v>
                </c:pt>
                <c:pt idx="2">
                  <c:v>10.10780355</c:v>
                </c:pt>
                <c:pt idx="3">
                  <c:v>10.41580355</c:v>
                </c:pt>
                <c:pt idx="4">
                  <c:v>10.15580355</c:v>
                </c:pt>
                <c:pt idx="5">
                  <c:v>8.8958035500000001</c:v>
                </c:pt>
                <c:pt idx="6">
                  <c:v>10.336407149999999</c:v>
                </c:pt>
                <c:pt idx="7">
                  <c:v>10.11042211</c:v>
                </c:pt>
                <c:pt idx="8">
                  <c:v>10.004009069999999</c:v>
                </c:pt>
                <c:pt idx="9">
                  <c:v>10.24778987</c:v>
                </c:pt>
                <c:pt idx="10">
                  <c:v>10.788717069999999</c:v>
                </c:pt>
                <c:pt idx="11">
                  <c:v>10.49298763</c:v>
                </c:pt>
                <c:pt idx="12">
                  <c:v>8.1450807899999997</c:v>
                </c:pt>
                <c:pt idx="13">
                  <c:v>10.77940523</c:v>
                </c:pt>
                <c:pt idx="14">
                  <c:v>11.177485750000001</c:v>
                </c:pt>
                <c:pt idx="15">
                  <c:v>11.143209909999999</c:v>
                </c:pt>
                <c:pt idx="16">
                  <c:v>11.11578811</c:v>
                </c:pt>
                <c:pt idx="17">
                  <c:v>11.334621429999999</c:v>
                </c:pt>
                <c:pt idx="18">
                  <c:v>11.77858831</c:v>
                </c:pt>
                <c:pt idx="19">
                  <c:v>10.825451869999998</c:v>
                </c:pt>
              </c:numCache>
              <c:extLst/>
            </c:numRef>
          </c:val>
          <c:smooth val="0"/>
          <c:extLst>
            <c:ext xmlns:c16="http://schemas.microsoft.com/office/drawing/2014/chart" uri="{C3380CC4-5D6E-409C-BE32-E72D297353CC}">
              <c16:uniqueId val="{0000000A-DBED-455F-8036-8853BBAEC900}"/>
            </c:ext>
          </c:extLst>
        </c:ser>
        <c:ser>
          <c:idx val="1"/>
          <c:order val="1"/>
          <c:tx>
            <c:strRef>
              <c:f>'Debt Availability'!$Q$14</c:f>
              <c:strCache>
                <c:ptCount val="1"/>
                <c:pt idx="0">
                  <c:v>Min Allowed NOI for DY</c:v>
                </c:pt>
              </c:strCache>
            </c:strRef>
          </c:tx>
          <c:spPr>
            <a:ln w="28575" cap="rnd">
              <a:solidFill>
                <a:schemeClr val="accent4"/>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B-DBED-455F-8036-8853BBAEC900}"/>
                </c:ext>
              </c:extLst>
            </c:dLbl>
            <c:dLbl>
              <c:idx val="1"/>
              <c:delete val="1"/>
              <c:extLst>
                <c:ext xmlns:c15="http://schemas.microsoft.com/office/drawing/2012/chart" uri="{CE6537A1-D6FC-4f65-9D91-7224C49458BB}"/>
                <c:ext xmlns:c16="http://schemas.microsoft.com/office/drawing/2014/chart" uri="{C3380CC4-5D6E-409C-BE32-E72D297353CC}">
                  <c16:uniqueId val="{0000000C-DBED-455F-8036-8853BBAEC900}"/>
                </c:ext>
              </c:extLst>
            </c:dLbl>
            <c:dLbl>
              <c:idx val="3"/>
              <c:delete val="1"/>
              <c:extLst>
                <c:ext xmlns:c15="http://schemas.microsoft.com/office/drawing/2012/chart" uri="{CE6537A1-D6FC-4f65-9D91-7224C49458BB}"/>
                <c:ext xmlns:c16="http://schemas.microsoft.com/office/drawing/2014/chart" uri="{C3380CC4-5D6E-409C-BE32-E72D297353CC}">
                  <c16:uniqueId val="{0000000D-DBED-455F-8036-8853BBAEC900}"/>
                </c:ext>
              </c:extLst>
            </c:dLbl>
            <c:dLbl>
              <c:idx val="4"/>
              <c:delete val="1"/>
              <c:extLst>
                <c:ext xmlns:c15="http://schemas.microsoft.com/office/drawing/2012/chart" uri="{CE6537A1-D6FC-4f65-9D91-7224C49458BB}"/>
                <c:ext xmlns:c16="http://schemas.microsoft.com/office/drawing/2014/chart" uri="{C3380CC4-5D6E-409C-BE32-E72D297353CC}">
                  <c16:uniqueId val="{0000000E-DBED-455F-8036-8853BBAEC900}"/>
                </c:ext>
              </c:extLst>
            </c:dLbl>
            <c:dLbl>
              <c:idx val="5"/>
              <c:delete val="1"/>
              <c:extLst>
                <c:ext xmlns:c15="http://schemas.microsoft.com/office/drawing/2012/chart" uri="{CE6537A1-D6FC-4f65-9D91-7224C49458BB}"/>
                <c:ext xmlns:c16="http://schemas.microsoft.com/office/drawing/2014/chart" uri="{C3380CC4-5D6E-409C-BE32-E72D297353CC}">
                  <c16:uniqueId val="{0000000F-DBED-455F-8036-8853BBAEC900}"/>
                </c:ext>
              </c:extLst>
            </c:dLbl>
            <c:dLbl>
              <c:idx val="7"/>
              <c:delete val="1"/>
              <c:extLst>
                <c:ext xmlns:c15="http://schemas.microsoft.com/office/drawing/2012/chart" uri="{CE6537A1-D6FC-4f65-9D91-7224C49458BB}"/>
                <c:ext xmlns:c16="http://schemas.microsoft.com/office/drawing/2014/chart" uri="{C3380CC4-5D6E-409C-BE32-E72D297353CC}">
                  <c16:uniqueId val="{00000010-DBED-455F-8036-8853BBAEC900}"/>
                </c:ext>
              </c:extLst>
            </c:dLbl>
            <c:dLbl>
              <c:idx val="8"/>
              <c:delete val="1"/>
              <c:extLst>
                <c:ext xmlns:c15="http://schemas.microsoft.com/office/drawing/2012/chart" uri="{CE6537A1-D6FC-4f65-9D91-7224C49458BB}"/>
                <c:ext xmlns:c16="http://schemas.microsoft.com/office/drawing/2014/chart" uri="{C3380CC4-5D6E-409C-BE32-E72D297353CC}">
                  <c16:uniqueId val="{00000011-DBED-455F-8036-8853BBAEC900}"/>
                </c:ext>
              </c:extLst>
            </c:dLbl>
            <c:dLbl>
              <c:idx val="9"/>
              <c:delete val="1"/>
              <c:extLst>
                <c:ext xmlns:c15="http://schemas.microsoft.com/office/drawing/2012/chart" uri="{CE6537A1-D6FC-4f65-9D91-7224C49458BB}"/>
                <c:ext xmlns:c16="http://schemas.microsoft.com/office/drawing/2014/chart" uri="{C3380CC4-5D6E-409C-BE32-E72D297353CC}">
                  <c16:uniqueId val="{00000012-DBED-455F-8036-8853BBAEC900}"/>
                </c:ext>
              </c:extLst>
            </c:dLbl>
            <c:dLbl>
              <c:idx val="11"/>
              <c:delete val="1"/>
              <c:extLst>
                <c:ext xmlns:c15="http://schemas.microsoft.com/office/drawing/2012/chart" uri="{CE6537A1-D6FC-4f65-9D91-7224C49458BB}"/>
                <c:ext xmlns:c16="http://schemas.microsoft.com/office/drawing/2014/chart" uri="{C3380CC4-5D6E-409C-BE32-E72D297353CC}">
                  <c16:uniqueId val="{00000013-DBED-455F-8036-8853BBAEC900}"/>
                </c:ext>
              </c:extLst>
            </c:dLbl>
            <c:dLbl>
              <c:idx val="12"/>
              <c:delete val="1"/>
              <c:extLst>
                <c:ext xmlns:c15="http://schemas.microsoft.com/office/drawing/2012/chart" uri="{CE6537A1-D6FC-4f65-9D91-7224C49458BB}"/>
                <c:ext xmlns:c16="http://schemas.microsoft.com/office/drawing/2014/chart" uri="{C3380CC4-5D6E-409C-BE32-E72D297353CC}">
                  <c16:uniqueId val="{00000014-DBED-455F-8036-8853BBAEC900}"/>
                </c:ext>
              </c:extLst>
            </c:dLbl>
            <c:dLbl>
              <c:idx val="13"/>
              <c:delete val="1"/>
              <c:extLst>
                <c:ext xmlns:c15="http://schemas.microsoft.com/office/drawing/2012/chart" uri="{CE6537A1-D6FC-4f65-9D91-7224C49458BB}"/>
                <c:ext xmlns:c16="http://schemas.microsoft.com/office/drawing/2014/chart" uri="{C3380CC4-5D6E-409C-BE32-E72D297353CC}">
                  <c16:uniqueId val="{00000015-DBED-455F-8036-8853BBAEC900}"/>
                </c:ext>
              </c:extLst>
            </c:dLbl>
            <c:dLbl>
              <c:idx val="15"/>
              <c:delete val="1"/>
              <c:extLst>
                <c:ext xmlns:c15="http://schemas.microsoft.com/office/drawing/2012/chart" uri="{CE6537A1-D6FC-4f65-9D91-7224C49458BB}"/>
                <c:ext xmlns:c16="http://schemas.microsoft.com/office/drawing/2014/chart" uri="{C3380CC4-5D6E-409C-BE32-E72D297353CC}">
                  <c16:uniqueId val="{00000016-DBED-455F-8036-8853BBAEC900}"/>
                </c:ext>
              </c:extLst>
            </c:dLbl>
            <c:dLbl>
              <c:idx val="16"/>
              <c:delete val="1"/>
              <c:extLst>
                <c:ext xmlns:c15="http://schemas.microsoft.com/office/drawing/2012/chart" uri="{CE6537A1-D6FC-4f65-9D91-7224C49458BB}"/>
                <c:ext xmlns:c16="http://schemas.microsoft.com/office/drawing/2014/chart" uri="{C3380CC4-5D6E-409C-BE32-E72D297353CC}">
                  <c16:uniqueId val="{00000017-DBED-455F-8036-8853BBAEC900}"/>
                </c:ext>
              </c:extLst>
            </c:dLbl>
            <c:dLbl>
              <c:idx val="17"/>
              <c:delete val="1"/>
              <c:extLst>
                <c:ext xmlns:c15="http://schemas.microsoft.com/office/drawing/2012/chart" uri="{CE6537A1-D6FC-4f65-9D91-7224C49458BB}"/>
                <c:ext xmlns:c16="http://schemas.microsoft.com/office/drawing/2014/chart" uri="{C3380CC4-5D6E-409C-BE32-E72D297353CC}">
                  <c16:uniqueId val="{00000018-DBED-455F-8036-8853BBAEC900}"/>
                </c:ext>
              </c:extLst>
            </c:dLbl>
            <c:dLbl>
              <c:idx val="19"/>
              <c:delete val="1"/>
              <c:extLst>
                <c:ext xmlns:c15="http://schemas.microsoft.com/office/drawing/2012/chart" uri="{CE6537A1-D6FC-4f65-9D91-7224C49458BB}"/>
                <c:ext xmlns:c16="http://schemas.microsoft.com/office/drawing/2014/chart" uri="{C3380CC4-5D6E-409C-BE32-E72D297353CC}">
                  <c16:uniqueId val="{00000019-DBED-455F-8036-8853BBAEC900}"/>
                </c:ext>
              </c:extLst>
            </c:dLbl>
            <c:spPr>
              <a:solidFill>
                <a:schemeClr val="accent4"/>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Availability'!$S$12:$AL$12</c:f>
              <c:strCache>
                <c:ptCount val="20"/>
                <c:pt idx="0">
                  <c:v>Q1-24</c:v>
                </c:pt>
                <c:pt idx="1">
                  <c:v>Q2-24</c:v>
                </c:pt>
                <c:pt idx="2">
                  <c:v>Q3-24</c:v>
                </c:pt>
                <c:pt idx="3">
                  <c:v>Q4-24</c:v>
                </c:pt>
                <c:pt idx="4">
                  <c:v>Q1-25</c:v>
                </c:pt>
                <c:pt idx="5">
                  <c:v>Q2-25</c:v>
                </c:pt>
                <c:pt idx="6">
                  <c:v>Q3-25</c:v>
                </c:pt>
                <c:pt idx="7">
                  <c:v>Q4-25</c:v>
                </c:pt>
                <c:pt idx="8">
                  <c:v>Q1-26</c:v>
                </c:pt>
                <c:pt idx="9">
                  <c:v>Q2-26</c:v>
                </c:pt>
                <c:pt idx="10">
                  <c:v>Q3-26</c:v>
                </c:pt>
                <c:pt idx="11">
                  <c:v>Q4-26</c:v>
                </c:pt>
                <c:pt idx="12">
                  <c:v>Q1-27</c:v>
                </c:pt>
                <c:pt idx="13">
                  <c:v>Q2-27</c:v>
                </c:pt>
                <c:pt idx="14">
                  <c:v>Q3-27</c:v>
                </c:pt>
                <c:pt idx="15">
                  <c:v>Q4-27</c:v>
                </c:pt>
                <c:pt idx="16">
                  <c:v>Q1-28</c:v>
                </c:pt>
                <c:pt idx="17">
                  <c:v>Q2-28</c:v>
                </c:pt>
                <c:pt idx="18">
                  <c:v>Q3-28</c:v>
                </c:pt>
                <c:pt idx="19">
                  <c:v>Q4-28</c:v>
                </c:pt>
              </c:strCache>
              <c:extLst/>
            </c:strRef>
          </c:cat>
          <c:val>
            <c:numRef>
              <c:f>'Debt Availability'!$S$14:$AL$14</c:f>
              <c:numCache>
                <c:formatCode>_("$"* #,##0.00_);_("$"* \(#,##0.00\);_("$"* "-"??_);_(@_)</c:formatCode>
                <c:ptCount val="20"/>
                <c:pt idx="0">
                  <c:v>7.65</c:v>
                </c:pt>
                <c:pt idx="1">
                  <c:v>7.65</c:v>
                </c:pt>
                <c:pt idx="2">
                  <c:v>7.65</c:v>
                </c:pt>
                <c:pt idx="3">
                  <c:v>7.65</c:v>
                </c:pt>
                <c:pt idx="4">
                  <c:v>7.65</c:v>
                </c:pt>
                <c:pt idx="5">
                  <c:v>7.65</c:v>
                </c:pt>
                <c:pt idx="6">
                  <c:v>7.65</c:v>
                </c:pt>
                <c:pt idx="7">
                  <c:v>7.65</c:v>
                </c:pt>
                <c:pt idx="8">
                  <c:v>7.65</c:v>
                </c:pt>
                <c:pt idx="9">
                  <c:v>7.65</c:v>
                </c:pt>
                <c:pt idx="10">
                  <c:v>7.65</c:v>
                </c:pt>
                <c:pt idx="11">
                  <c:v>7.65</c:v>
                </c:pt>
                <c:pt idx="12">
                  <c:v>7.65</c:v>
                </c:pt>
                <c:pt idx="13">
                  <c:v>7.65</c:v>
                </c:pt>
                <c:pt idx="14">
                  <c:v>7.65</c:v>
                </c:pt>
                <c:pt idx="15">
                  <c:v>7.65</c:v>
                </c:pt>
                <c:pt idx="16">
                  <c:v>7.65</c:v>
                </c:pt>
                <c:pt idx="17">
                  <c:v>7.65</c:v>
                </c:pt>
                <c:pt idx="18">
                  <c:v>7.65</c:v>
                </c:pt>
                <c:pt idx="19">
                  <c:v>7.65</c:v>
                </c:pt>
              </c:numCache>
              <c:extLst/>
            </c:numRef>
          </c:val>
          <c:smooth val="0"/>
          <c:extLst>
            <c:ext xmlns:c16="http://schemas.microsoft.com/office/drawing/2014/chart" uri="{C3380CC4-5D6E-409C-BE32-E72D297353CC}">
              <c16:uniqueId val="{0000001A-DBED-455F-8036-8853BBAEC900}"/>
            </c:ext>
          </c:extLst>
        </c:ser>
        <c:dLbls>
          <c:showLegendKey val="0"/>
          <c:showVal val="0"/>
          <c:showCatName val="0"/>
          <c:showSerName val="0"/>
          <c:showPercent val="0"/>
          <c:showBubbleSize val="0"/>
        </c:dLbls>
        <c:marker val="1"/>
        <c:smooth val="0"/>
        <c:axId val="280737776"/>
        <c:axId val="280735856"/>
      </c:lineChart>
      <c:lineChart>
        <c:grouping val="standard"/>
        <c:varyColors val="0"/>
        <c:ser>
          <c:idx val="2"/>
          <c:order val="2"/>
          <c:tx>
            <c:strRef>
              <c:f>'Debt Availability'!$Q$15</c:f>
              <c:strCache>
                <c:ptCount val="1"/>
                <c:pt idx="0">
                  <c:v>Projected Debt Yield</c:v>
                </c:pt>
              </c:strCache>
            </c:strRef>
          </c:tx>
          <c:spPr>
            <a:ln w="28575" cap="rnd">
              <a:solidFill>
                <a:schemeClr val="accent3"/>
              </a:solidFill>
              <a:prstDash val="sysDash"/>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1B-DBED-455F-8036-8853BBAEC900}"/>
                </c:ext>
              </c:extLst>
            </c:dLbl>
            <c:dLbl>
              <c:idx val="3"/>
              <c:delete val="1"/>
              <c:extLst>
                <c:ext xmlns:c15="http://schemas.microsoft.com/office/drawing/2012/chart" uri="{CE6537A1-D6FC-4f65-9D91-7224C49458BB}"/>
                <c:ext xmlns:c16="http://schemas.microsoft.com/office/drawing/2014/chart" uri="{C3380CC4-5D6E-409C-BE32-E72D297353CC}">
                  <c16:uniqueId val="{0000001C-DBED-455F-8036-8853BBAEC900}"/>
                </c:ext>
              </c:extLst>
            </c:dLbl>
            <c:dLbl>
              <c:idx val="5"/>
              <c:delete val="1"/>
              <c:extLst>
                <c:ext xmlns:c15="http://schemas.microsoft.com/office/drawing/2012/chart" uri="{CE6537A1-D6FC-4f65-9D91-7224C49458BB}"/>
                <c:ext xmlns:c16="http://schemas.microsoft.com/office/drawing/2014/chart" uri="{C3380CC4-5D6E-409C-BE32-E72D297353CC}">
                  <c16:uniqueId val="{0000001D-DBED-455F-8036-8853BBAEC900}"/>
                </c:ext>
              </c:extLst>
            </c:dLbl>
            <c:dLbl>
              <c:idx val="7"/>
              <c:delete val="1"/>
              <c:extLst>
                <c:ext xmlns:c15="http://schemas.microsoft.com/office/drawing/2012/chart" uri="{CE6537A1-D6FC-4f65-9D91-7224C49458BB}"/>
                <c:ext xmlns:c16="http://schemas.microsoft.com/office/drawing/2014/chart" uri="{C3380CC4-5D6E-409C-BE32-E72D297353CC}">
                  <c16:uniqueId val="{0000001E-DBED-455F-8036-8853BBAEC900}"/>
                </c:ext>
              </c:extLst>
            </c:dLbl>
            <c:dLbl>
              <c:idx val="9"/>
              <c:delete val="1"/>
              <c:extLst>
                <c:ext xmlns:c15="http://schemas.microsoft.com/office/drawing/2012/chart" uri="{CE6537A1-D6FC-4f65-9D91-7224C49458BB}"/>
                <c:ext xmlns:c16="http://schemas.microsoft.com/office/drawing/2014/chart" uri="{C3380CC4-5D6E-409C-BE32-E72D297353CC}">
                  <c16:uniqueId val="{0000001F-DBED-455F-8036-8853BBAEC900}"/>
                </c:ext>
              </c:extLst>
            </c:dLbl>
            <c:dLbl>
              <c:idx val="11"/>
              <c:delete val="1"/>
              <c:extLst>
                <c:ext xmlns:c15="http://schemas.microsoft.com/office/drawing/2012/chart" uri="{CE6537A1-D6FC-4f65-9D91-7224C49458BB}"/>
                <c:ext xmlns:c16="http://schemas.microsoft.com/office/drawing/2014/chart" uri="{C3380CC4-5D6E-409C-BE32-E72D297353CC}">
                  <c16:uniqueId val="{00000020-DBED-455F-8036-8853BBAEC900}"/>
                </c:ext>
              </c:extLst>
            </c:dLbl>
            <c:dLbl>
              <c:idx val="13"/>
              <c:delete val="1"/>
              <c:extLst>
                <c:ext xmlns:c15="http://schemas.microsoft.com/office/drawing/2012/chart" uri="{CE6537A1-D6FC-4f65-9D91-7224C49458BB}"/>
                <c:ext xmlns:c16="http://schemas.microsoft.com/office/drawing/2014/chart" uri="{C3380CC4-5D6E-409C-BE32-E72D297353CC}">
                  <c16:uniqueId val="{00000021-DBED-455F-8036-8853BBAEC900}"/>
                </c:ext>
              </c:extLst>
            </c:dLbl>
            <c:dLbl>
              <c:idx val="15"/>
              <c:delete val="1"/>
              <c:extLst>
                <c:ext xmlns:c15="http://schemas.microsoft.com/office/drawing/2012/chart" uri="{CE6537A1-D6FC-4f65-9D91-7224C49458BB}"/>
                <c:ext xmlns:c16="http://schemas.microsoft.com/office/drawing/2014/chart" uri="{C3380CC4-5D6E-409C-BE32-E72D297353CC}">
                  <c16:uniqueId val="{00000022-DBED-455F-8036-8853BBAEC900}"/>
                </c:ext>
              </c:extLst>
            </c:dLbl>
            <c:dLbl>
              <c:idx val="17"/>
              <c:delete val="1"/>
              <c:extLst>
                <c:ext xmlns:c15="http://schemas.microsoft.com/office/drawing/2012/chart" uri="{CE6537A1-D6FC-4f65-9D91-7224C49458BB}"/>
                <c:ext xmlns:c16="http://schemas.microsoft.com/office/drawing/2014/chart" uri="{C3380CC4-5D6E-409C-BE32-E72D297353CC}">
                  <c16:uniqueId val="{00000023-DBED-455F-8036-8853BBAEC900}"/>
                </c:ext>
              </c:extLst>
            </c:dLbl>
            <c:dLbl>
              <c:idx val="19"/>
              <c:delete val="1"/>
              <c:extLst>
                <c:ext xmlns:c15="http://schemas.microsoft.com/office/drawing/2012/chart" uri="{CE6537A1-D6FC-4f65-9D91-7224C49458BB}"/>
                <c:ext xmlns:c16="http://schemas.microsoft.com/office/drawing/2014/chart" uri="{C3380CC4-5D6E-409C-BE32-E72D297353CC}">
                  <c16:uniqueId val="{00000024-DBED-455F-8036-8853BBAEC900}"/>
                </c:ext>
              </c:extLst>
            </c:dLbl>
            <c:spPr>
              <a:solidFill>
                <a:schemeClr val="accent3"/>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Availability'!$S$12:$AL$12</c:f>
              <c:strCache>
                <c:ptCount val="20"/>
                <c:pt idx="0">
                  <c:v>Q1-24</c:v>
                </c:pt>
                <c:pt idx="1">
                  <c:v>Q2-24</c:v>
                </c:pt>
                <c:pt idx="2">
                  <c:v>Q3-24</c:v>
                </c:pt>
                <c:pt idx="3">
                  <c:v>Q4-24</c:v>
                </c:pt>
                <c:pt idx="4">
                  <c:v>Q1-25</c:v>
                </c:pt>
                <c:pt idx="5">
                  <c:v>Q2-25</c:v>
                </c:pt>
                <c:pt idx="6">
                  <c:v>Q3-25</c:v>
                </c:pt>
                <c:pt idx="7">
                  <c:v>Q4-25</c:v>
                </c:pt>
                <c:pt idx="8">
                  <c:v>Q1-26</c:v>
                </c:pt>
                <c:pt idx="9">
                  <c:v>Q2-26</c:v>
                </c:pt>
                <c:pt idx="10">
                  <c:v>Q3-26</c:v>
                </c:pt>
                <c:pt idx="11">
                  <c:v>Q4-26</c:v>
                </c:pt>
                <c:pt idx="12">
                  <c:v>Q1-27</c:v>
                </c:pt>
                <c:pt idx="13">
                  <c:v>Q2-27</c:v>
                </c:pt>
                <c:pt idx="14">
                  <c:v>Q3-27</c:v>
                </c:pt>
                <c:pt idx="15">
                  <c:v>Q4-27</c:v>
                </c:pt>
                <c:pt idx="16">
                  <c:v>Q1-28</c:v>
                </c:pt>
                <c:pt idx="17">
                  <c:v>Q2-28</c:v>
                </c:pt>
                <c:pt idx="18">
                  <c:v>Q3-28</c:v>
                </c:pt>
                <c:pt idx="19">
                  <c:v>Q4-28</c:v>
                </c:pt>
              </c:strCache>
              <c:extLst/>
            </c:strRef>
          </c:cat>
          <c:val>
            <c:numRef>
              <c:f>'Debt Availability'!$S$15:$AL$15</c:f>
              <c:numCache>
                <c:formatCode>0.00%</c:formatCode>
                <c:ptCount val="20"/>
                <c:pt idx="0">
                  <c:v>0.10622003944444444</c:v>
                </c:pt>
                <c:pt idx="1">
                  <c:v>0.102025275</c:v>
                </c:pt>
                <c:pt idx="2">
                  <c:v>0.11230892833333334</c:v>
                </c:pt>
                <c:pt idx="3">
                  <c:v>0.11573115055555555</c:v>
                </c:pt>
                <c:pt idx="4">
                  <c:v>0.11284226166666667</c:v>
                </c:pt>
                <c:pt idx="5">
                  <c:v>9.8842261666666667E-2</c:v>
                </c:pt>
                <c:pt idx="6">
                  <c:v>0.11484896833333333</c:v>
                </c:pt>
                <c:pt idx="7">
                  <c:v>0.11233802344444445</c:v>
                </c:pt>
                <c:pt idx="8">
                  <c:v>0.11115565633333332</c:v>
                </c:pt>
                <c:pt idx="9">
                  <c:v>0.11386433188888889</c:v>
                </c:pt>
                <c:pt idx="10">
                  <c:v>0.1198746341111111</c:v>
                </c:pt>
                <c:pt idx="11">
                  <c:v>0.11658875144444444</c:v>
                </c:pt>
                <c:pt idx="12">
                  <c:v>9.0500897666666663E-2</c:v>
                </c:pt>
                <c:pt idx="13">
                  <c:v>0.11977116922222222</c:v>
                </c:pt>
                <c:pt idx="14">
                  <c:v>0.12419428611111112</c:v>
                </c:pt>
                <c:pt idx="15">
                  <c:v>0.12381344344444443</c:v>
                </c:pt>
                <c:pt idx="16">
                  <c:v>0.12350875677777778</c:v>
                </c:pt>
                <c:pt idx="17">
                  <c:v>0.1259402381111111</c:v>
                </c:pt>
                <c:pt idx="18">
                  <c:v>0.13087320344444445</c:v>
                </c:pt>
                <c:pt idx="19">
                  <c:v>0.12028279855555554</c:v>
                </c:pt>
              </c:numCache>
              <c:extLst/>
            </c:numRef>
          </c:val>
          <c:smooth val="0"/>
          <c:extLst>
            <c:ext xmlns:c16="http://schemas.microsoft.com/office/drawing/2014/chart" uri="{C3380CC4-5D6E-409C-BE32-E72D297353CC}">
              <c16:uniqueId val="{00000025-DBED-455F-8036-8853BBAEC900}"/>
            </c:ext>
          </c:extLst>
        </c:ser>
        <c:dLbls>
          <c:showLegendKey val="0"/>
          <c:showVal val="0"/>
          <c:showCatName val="0"/>
          <c:showSerName val="0"/>
          <c:showPercent val="0"/>
          <c:showBubbleSize val="0"/>
        </c:dLbls>
        <c:marker val="1"/>
        <c:smooth val="0"/>
        <c:axId val="768654784"/>
        <c:axId val="768647584"/>
      </c:lineChart>
      <c:catAx>
        <c:axId val="28073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80735856"/>
        <c:crosses val="autoZero"/>
        <c:auto val="1"/>
        <c:lblAlgn val="ctr"/>
        <c:lblOffset val="100"/>
        <c:tickLblSkip val="2"/>
        <c:tickMarkSkip val="1"/>
        <c:noMultiLvlLbl val="0"/>
      </c:catAx>
      <c:valAx>
        <c:axId val="280735856"/>
        <c:scaling>
          <c:orientation val="minMax"/>
          <c:max val="16"/>
          <c:min val="6"/>
        </c:scaling>
        <c:delete val="0"/>
        <c:axPos val="l"/>
        <c:numFmt formatCode="_(&quot;$&quot;* #,##0.00_);_(&quot;$&quot;* \(#,##0.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0737776"/>
        <c:crosses val="autoZero"/>
        <c:crossBetween val="between"/>
      </c:valAx>
      <c:valAx>
        <c:axId val="768647584"/>
        <c:scaling>
          <c:orientation val="minMax"/>
          <c:max val="0.14000000000000001"/>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654784"/>
        <c:crosses val="max"/>
        <c:crossBetween val="between"/>
      </c:valAx>
      <c:catAx>
        <c:axId val="768654784"/>
        <c:scaling>
          <c:orientation val="minMax"/>
        </c:scaling>
        <c:delete val="1"/>
        <c:axPos val="b"/>
        <c:numFmt formatCode="General" sourceLinked="1"/>
        <c:majorTickMark val="out"/>
        <c:minorTickMark val="none"/>
        <c:tickLblPos val="nextTo"/>
        <c:crossAx val="76864758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Core FFO &amp; AFFO CoC% (NNJ Co-Invest)</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'Fund Performance'!$B$106</c:f>
              <c:strCache>
                <c:ptCount val="1"/>
                <c:pt idx="0">
                  <c:v>Core FFO %</c:v>
                </c:pt>
              </c:strCache>
            </c:strRef>
          </c:tx>
          <c:spPr>
            <a:ln w="28575" cap="rnd">
              <a:solidFill>
                <a:srgbClr val="FFAB21"/>
              </a:solidFill>
              <a:round/>
            </a:ln>
            <a:effectLst/>
          </c:spPr>
          <c:marker>
            <c:symbol val="none"/>
          </c:marker>
          <c:dLbls>
            <c:spPr>
              <a:solidFill>
                <a:srgbClr val="FFAB2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Performance'!$D$94:$H$94</c:f>
              <c:numCache>
                <c:formatCode>General</c:formatCode>
                <c:ptCount val="5"/>
                <c:pt idx="0">
                  <c:v>2024</c:v>
                </c:pt>
                <c:pt idx="1">
                  <c:v>2025</c:v>
                </c:pt>
                <c:pt idx="2">
                  <c:v>2026</c:v>
                </c:pt>
                <c:pt idx="3">
                  <c:v>2027</c:v>
                </c:pt>
                <c:pt idx="4">
                  <c:v>2028</c:v>
                </c:pt>
              </c:numCache>
            </c:numRef>
          </c:cat>
          <c:val>
            <c:numRef>
              <c:f>'Fund Performance'!$D$106:$H$106</c:f>
              <c:numCache>
                <c:formatCode>0.0%</c:formatCode>
                <c:ptCount val="5"/>
                <c:pt idx="0">
                  <c:v>5.1916002955291786E-2</c:v>
                </c:pt>
                <c:pt idx="1">
                  <c:v>5.2904532480927829E-2</c:v>
                </c:pt>
                <c:pt idx="2">
                  <c:v>6.1547779722253192E-2</c:v>
                </c:pt>
                <c:pt idx="3">
                  <c:v>6.0323231516955768E-2</c:v>
                </c:pt>
                <c:pt idx="4">
                  <c:v>7.6501785317987278E-2</c:v>
                </c:pt>
              </c:numCache>
            </c:numRef>
          </c:val>
          <c:smooth val="0"/>
          <c:extLst>
            <c:ext xmlns:c16="http://schemas.microsoft.com/office/drawing/2014/chart" uri="{C3380CC4-5D6E-409C-BE32-E72D297353CC}">
              <c16:uniqueId val="{00000000-F909-451F-B0FD-77E4DE5F8B75}"/>
            </c:ext>
          </c:extLst>
        </c:ser>
        <c:ser>
          <c:idx val="1"/>
          <c:order val="1"/>
          <c:tx>
            <c:strRef>
              <c:f>'Fund Performance'!$B$114</c:f>
              <c:strCache>
                <c:ptCount val="1"/>
                <c:pt idx="0">
                  <c:v>AFFO %</c:v>
                </c:pt>
              </c:strCache>
            </c:strRef>
          </c:tx>
          <c:spPr>
            <a:ln w="28575" cap="rnd">
              <a:solidFill>
                <a:srgbClr val="33404F"/>
              </a:solidFill>
              <a:round/>
            </a:ln>
            <a:effectLst/>
          </c:spPr>
          <c:marker>
            <c:symbol val="none"/>
          </c:marker>
          <c:dLbls>
            <c:spPr>
              <a:solidFill>
                <a:srgbClr val="33404F"/>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Performance'!$D$94:$H$94</c:f>
              <c:numCache>
                <c:formatCode>General</c:formatCode>
                <c:ptCount val="5"/>
                <c:pt idx="0">
                  <c:v>2024</c:v>
                </c:pt>
                <c:pt idx="1">
                  <c:v>2025</c:v>
                </c:pt>
                <c:pt idx="2">
                  <c:v>2026</c:v>
                </c:pt>
                <c:pt idx="3">
                  <c:v>2027</c:v>
                </c:pt>
                <c:pt idx="4">
                  <c:v>2028</c:v>
                </c:pt>
              </c:numCache>
            </c:numRef>
          </c:cat>
          <c:val>
            <c:numRef>
              <c:f>'Fund Performance'!$D$114:$H$114</c:f>
              <c:numCache>
                <c:formatCode>0.0%</c:formatCode>
                <c:ptCount val="5"/>
                <c:pt idx="0">
                  <c:v>4.2368788583802532E-2</c:v>
                </c:pt>
                <c:pt idx="1">
                  <c:v>-6.1603580224896459E-3</c:v>
                </c:pt>
                <c:pt idx="2">
                  <c:v>2.8709977359045877E-2</c:v>
                </c:pt>
                <c:pt idx="3">
                  <c:v>2.4349254764395544E-2</c:v>
                </c:pt>
                <c:pt idx="4">
                  <c:v>4.0213918968765749E-2</c:v>
                </c:pt>
              </c:numCache>
            </c:numRef>
          </c:val>
          <c:smooth val="0"/>
          <c:extLst>
            <c:ext xmlns:c16="http://schemas.microsoft.com/office/drawing/2014/chart" uri="{C3380CC4-5D6E-409C-BE32-E72D297353CC}">
              <c16:uniqueId val="{00000001-F909-451F-B0FD-77E4DE5F8B75}"/>
            </c:ext>
          </c:extLst>
        </c:ser>
        <c:dLbls>
          <c:dLblPos val="ctr"/>
          <c:showLegendKey val="0"/>
          <c:showVal val="1"/>
          <c:showCatName val="0"/>
          <c:showSerName val="0"/>
          <c:showPercent val="0"/>
          <c:showBubbleSize val="0"/>
        </c:dLbls>
        <c:smooth val="0"/>
        <c:axId val="618714863"/>
        <c:axId val="618733103"/>
        <c:extLst>
          <c:ext xmlns:c15="http://schemas.microsoft.com/office/drawing/2012/chart" uri="{02D57815-91ED-43cb-92C2-25804820EDAC}">
            <c15:filteredLineSeries>
              <c15:ser>
                <c:idx val="2"/>
                <c:order val="2"/>
                <c:tx>
                  <c:strRef>
                    <c:extLst>
                      <c:ext uri="{02D57815-91ED-43cb-92C2-25804820EDAC}">
                        <c15:formulaRef>
                          <c15:sqref>'Fund Performance'!$B$117</c15:sqref>
                        </c15:formulaRef>
                      </c:ext>
                    </c:extLst>
                    <c:strCache>
                      <c:ptCount val="1"/>
                      <c:pt idx="0">
                        <c:v>Distributions %</c:v>
                      </c:pt>
                    </c:strCache>
                  </c:strRef>
                </c:tx>
                <c:spPr>
                  <a:ln w="28575" cap="rnd">
                    <a:solidFill>
                      <a:schemeClr val="accent3"/>
                    </a:solidFill>
                    <a:round/>
                  </a:ln>
                  <a:effectLst/>
                </c:spPr>
                <c:marker>
                  <c:symbol val="none"/>
                </c:marker>
                <c:dLbls>
                  <c:dLbl>
                    <c:idx val="1"/>
                    <c:layout>
                      <c:manualLayout>
                        <c:x val="-4.3134107357845689E-2"/>
                        <c:y val="-2.2239376830480204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02-F909-451F-B0FD-77E4DE5F8B75}"/>
                      </c:ext>
                    </c:extLst>
                  </c:dLbl>
                  <c:dLbl>
                    <c:idx val="3"/>
                    <c:layout>
                      <c:manualLayout>
                        <c:x val="-4.3490798145211174E-2"/>
                        <c:y val="5.1614605526545572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03-F909-451F-B0FD-77E4DE5F8B75}"/>
                      </c:ext>
                    </c:extLst>
                  </c:dLbl>
                  <c:dLbl>
                    <c:idx val="4"/>
                    <c:layout>
                      <c:manualLayout>
                        <c:x val="-4.3134165228755739E-2"/>
                        <c:y val="-1.2716075589292945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04-F909-451F-B0FD-77E4DE5F8B75}"/>
                      </c:ext>
                    </c:extLst>
                  </c:dLbl>
                  <c:spPr>
                    <a:solidFill>
                      <a:srgbClr val="A5A5A5"/>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'Fund Performance'!$D$94:$H$94</c15:sqref>
                        </c15:formulaRef>
                      </c:ext>
                    </c:extLst>
                    <c:numCache>
                      <c:formatCode>General</c:formatCode>
                      <c:ptCount val="5"/>
                      <c:pt idx="0">
                        <c:v>2024</c:v>
                      </c:pt>
                      <c:pt idx="1">
                        <c:v>2025</c:v>
                      </c:pt>
                      <c:pt idx="2">
                        <c:v>2026</c:v>
                      </c:pt>
                      <c:pt idx="3">
                        <c:v>2027</c:v>
                      </c:pt>
                      <c:pt idx="4">
                        <c:v>2028</c:v>
                      </c:pt>
                    </c:numCache>
                  </c:numRef>
                </c:cat>
                <c:val>
                  <c:numRef>
                    <c:extLst>
                      <c:ext uri="{02D57815-91ED-43cb-92C2-25804820EDAC}">
                        <c15:formulaRef>
                          <c15:sqref>'Fund Performance'!$D$117:$H$117</c15:sqref>
                        </c15:formulaRef>
                      </c:ext>
                    </c:extLst>
                    <c:numCache>
                      <c:formatCode>0.0%</c:formatCode>
                      <c:ptCount val="5"/>
                      <c:pt idx="0">
                        <c:v>0</c:v>
                      </c:pt>
                      <c:pt idx="1">
                        <c:v>0</c:v>
                      </c:pt>
                      <c:pt idx="2">
                        <c:v>1.3520183079353865E-2</c:v>
                      </c:pt>
                      <c:pt idx="3">
                        <c:v>4.9194354072921803E-2</c:v>
                      </c:pt>
                      <c:pt idx="4">
                        <c:v>6.1904155220578003E-2</c:v>
                      </c:pt>
                    </c:numCache>
                  </c:numRef>
                </c:val>
                <c:smooth val="0"/>
                <c:extLst>
                  <c:ext xmlns:c16="http://schemas.microsoft.com/office/drawing/2014/chart" uri="{C3380CC4-5D6E-409C-BE32-E72D297353CC}">
                    <c16:uniqueId val="{00000005-F909-451F-B0FD-77E4DE5F8B75}"/>
                  </c:ext>
                </c:extLst>
              </c15:ser>
            </c15:filteredLineSeries>
          </c:ext>
        </c:extLst>
      </c:lineChart>
      <c:catAx>
        <c:axId val="6187148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18733103"/>
        <c:crosses val="autoZero"/>
        <c:auto val="1"/>
        <c:lblAlgn val="ctr"/>
        <c:lblOffset val="100"/>
        <c:noMultiLvlLbl val="0"/>
      </c:catAx>
      <c:valAx>
        <c:axId val="618733103"/>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 (NYL)</a:t>
            </a:r>
          </a:p>
        </c:rich>
      </c:tx>
      <c:overlay val="0"/>
      <c:spPr>
        <a:noFill/>
        <a:ln>
          <a:noFill/>
        </a:ln>
        <a:effectLst/>
      </c:spPr>
    </c:title>
    <c:autoTitleDeleted val="0"/>
    <c:plotArea>
      <c:layout/>
      <c:barChart>
        <c:barDir val="col"/>
        <c:grouping val="stacked"/>
        <c:varyColors val="0"/>
        <c:ser>
          <c:idx val="0"/>
          <c:order val="0"/>
          <c:tx>
            <c:strRef>
              <c:f>'CapEx, TI &amp; LC'!$T$46</c:f>
              <c:strCache>
                <c:ptCount val="1"/>
                <c:pt idx="0">
                  <c:v>CapEx</c:v>
                </c:pt>
              </c:strCache>
            </c:strRef>
          </c:tx>
          <c:spPr>
            <a:solidFill>
              <a:srgbClr val="33404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LC'!$X$46:$AB$46</c:f>
              <c:numCache>
                <c:formatCode>"$"#,##0.0</c:formatCode>
                <c:ptCount val="5"/>
                <c:pt idx="0">
                  <c:v>0.23799614000000002</c:v>
                </c:pt>
                <c:pt idx="1">
                  <c:v>2.13171994</c:v>
                </c:pt>
                <c:pt idx="2">
                  <c:v>1.7220262499999999</c:v>
                </c:pt>
                <c:pt idx="3">
                  <c:v>6.3E-2</c:v>
                </c:pt>
                <c:pt idx="4">
                  <c:v>1.8976124999999999</c:v>
                </c:pt>
              </c:numCache>
              <c:extLst/>
            </c:numRef>
          </c:val>
          <c:extLst>
            <c:ext xmlns:c16="http://schemas.microsoft.com/office/drawing/2014/chart" uri="{C3380CC4-5D6E-409C-BE32-E72D297353CC}">
              <c16:uniqueId val="{00000000-3738-49BC-9D53-402233030FEB}"/>
            </c:ext>
          </c:extLst>
        </c:ser>
        <c:ser>
          <c:idx val="1"/>
          <c:order val="1"/>
          <c:tx>
            <c:strRef>
              <c:f>'CapEx, TI &amp; LC'!$T$47</c:f>
              <c:strCache>
                <c:ptCount val="1"/>
                <c:pt idx="0">
                  <c:v>TI</c:v>
                </c:pt>
              </c:strCache>
            </c:strRef>
          </c:tx>
          <c:spPr>
            <a:solidFill>
              <a:srgbClr val="FFC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LC'!$X$47:$AB$47</c:f>
              <c:numCache>
                <c:formatCode>"$"#,##0.0</c:formatCode>
                <c:ptCount val="5"/>
                <c:pt idx="0">
                  <c:v>8.5356079999999973E-2</c:v>
                </c:pt>
                <c:pt idx="1">
                  <c:v>0.29539697999999998</c:v>
                </c:pt>
                <c:pt idx="2">
                  <c:v>0.12833833</c:v>
                </c:pt>
                <c:pt idx="3">
                  <c:v>1.0972933600000001</c:v>
                </c:pt>
                <c:pt idx="4">
                  <c:v>0.13188749999999999</c:v>
                </c:pt>
              </c:numCache>
              <c:extLst/>
            </c:numRef>
          </c:val>
          <c:extLst>
            <c:ext xmlns:c16="http://schemas.microsoft.com/office/drawing/2014/chart" uri="{C3380CC4-5D6E-409C-BE32-E72D297353CC}">
              <c16:uniqueId val="{00000001-3738-49BC-9D53-402233030FEB}"/>
            </c:ext>
          </c:extLst>
        </c:ser>
        <c:ser>
          <c:idx val="2"/>
          <c:order val="2"/>
          <c:tx>
            <c:strRef>
              <c:f>'CapEx, TI &amp; LC'!$T$48</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LC'!$X$48:$AB$48</c:f>
              <c:numCache>
                <c:formatCode>"$"#,##0.0</c:formatCode>
                <c:ptCount val="5"/>
                <c:pt idx="0">
                  <c:v>0.23862474999999997</c:v>
                </c:pt>
                <c:pt idx="1">
                  <c:v>6.9639070000000011E-2</c:v>
                </c:pt>
                <c:pt idx="2">
                  <c:v>8.2564540000000006E-2</c:v>
                </c:pt>
                <c:pt idx="3">
                  <c:v>0.95724016000000001</c:v>
                </c:pt>
                <c:pt idx="4">
                  <c:v>0.10650998</c:v>
                </c:pt>
              </c:numCache>
              <c:extLst/>
            </c:numRef>
          </c:val>
          <c:extLst>
            <c:ext xmlns:c16="http://schemas.microsoft.com/office/drawing/2014/chart" uri="{C3380CC4-5D6E-409C-BE32-E72D297353CC}">
              <c16:uniqueId val="{00000002-3738-49BC-9D53-402233030FEB}"/>
            </c:ext>
          </c:extLst>
        </c:ser>
        <c:dLbls>
          <c:showLegendKey val="0"/>
          <c:showVal val="0"/>
          <c:showCatName val="0"/>
          <c:showSerName val="0"/>
          <c:showPercent val="0"/>
          <c:showBubbleSize val="0"/>
        </c:dLbls>
        <c:gapWidth val="150"/>
        <c:overlap val="100"/>
        <c:axId val="1776985023"/>
        <c:axId val="1777003743"/>
      </c:barChart>
      <c:lineChart>
        <c:grouping val="standard"/>
        <c:varyColors val="0"/>
        <c:ser>
          <c:idx val="3"/>
          <c:order val="3"/>
          <c:tx>
            <c:strRef>
              <c:f>'CapEx, TI &amp; LC'!$T$49</c:f>
              <c:strCache>
                <c:ptCount val="1"/>
                <c:pt idx="0">
                  <c:v>Annual 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LC'!$X$49:$AB$49</c:f>
              <c:numCache>
                <c:formatCode>"$"#,##0.0</c:formatCode>
                <c:ptCount val="5"/>
                <c:pt idx="0">
                  <c:v>0.56197696999999991</c:v>
                </c:pt>
                <c:pt idx="1">
                  <c:v>2.49675599</c:v>
                </c:pt>
                <c:pt idx="2">
                  <c:v>1.9329291199999998</c:v>
                </c:pt>
                <c:pt idx="3">
                  <c:v>2.1175335200000003</c:v>
                </c:pt>
                <c:pt idx="4">
                  <c:v>2.1360099799999999</c:v>
                </c:pt>
              </c:numCache>
              <c:extLst/>
            </c:numRef>
          </c:val>
          <c:smooth val="0"/>
          <c:extLst>
            <c:ext xmlns:c16="http://schemas.microsoft.com/office/drawing/2014/chart" uri="{C3380CC4-5D6E-409C-BE32-E72D297353CC}">
              <c16:uniqueId val="{00000003-3738-49BC-9D53-402233030FEB}"/>
            </c:ext>
          </c:extLst>
        </c:ser>
        <c:dLbls>
          <c:showLegendKey val="0"/>
          <c:showVal val="0"/>
          <c:showCatName val="0"/>
          <c:showSerName val="0"/>
          <c:showPercent val="0"/>
          <c:showBubbleSize val="0"/>
        </c:dLbls>
        <c:marker val="1"/>
        <c:smooth val="0"/>
        <c:axId val="1776985023"/>
        <c:axId val="1777003743"/>
      </c:lineChart>
      <c:catAx>
        <c:axId val="177698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003743"/>
        <c:crosses val="autoZero"/>
        <c:auto val="1"/>
        <c:lblAlgn val="ctr"/>
        <c:lblOffset val="100"/>
        <c:noMultiLvlLbl val="0"/>
      </c:catAx>
      <c:valAx>
        <c:axId val="1777003743"/>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985023"/>
        <c:crosses val="autoZero"/>
        <c:crossBetween val="between"/>
      </c:valAx>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latin typeface="Gilroy" panose="00000500000000000000"/>
              </a:rPr>
              <a:t>Acquisitions Pace Forecast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barChart>
        <c:barDir val="col"/>
        <c:grouping val="stacked"/>
        <c:varyColors val="0"/>
        <c:ser>
          <c:idx val="0"/>
          <c:order val="0"/>
          <c:tx>
            <c:strRef>
              <c:f>'Portfolio Overview OLD'!$J$168</c:f>
              <c:strCache>
                <c:ptCount val="1"/>
                <c:pt idx="0">
                  <c:v>Deployment by Quarter</c:v>
                </c:pt>
              </c:strCache>
            </c:strRef>
          </c:tx>
          <c:spPr>
            <a:solidFill>
              <a:schemeClr val="accent1"/>
            </a:solidFill>
            <a:ln>
              <a:noFill/>
            </a:ln>
            <a:effectLst/>
          </c:spPr>
          <c:invertIfNegative val="0"/>
          <c:dPt>
            <c:idx val="13"/>
            <c:invertIfNegative val="0"/>
            <c:bubble3D val="0"/>
            <c:spPr>
              <a:solidFill>
                <a:srgbClr val="33404F"/>
              </a:solidFill>
              <a:ln>
                <a:noFill/>
              </a:ln>
              <a:effectLst/>
            </c:spPr>
            <c:extLst>
              <c:ext xmlns:c16="http://schemas.microsoft.com/office/drawing/2014/chart" uri="{C3380CC4-5D6E-409C-BE32-E72D297353CC}">
                <c16:uniqueId val="{00000001-C123-4001-9DE3-1C3BD3D86306}"/>
              </c:ext>
            </c:extLst>
          </c:dPt>
          <c:dLbls>
            <c:dLbl>
              <c:idx val="13"/>
              <c:spPr>
                <a:solidFill>
                  <a:srgbClr val="33404F"/>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C123-4001-9DE3-1C3BD3D8630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 OLD'!$L$167:$AF$167</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 OLD'!$L$168:$AF$168</c:f>
              <c:numCache>
                <c:formatCode>"$"#,##0</c:formatCode>
                <c:ptCount val="21"/>
                <c:pt idx="0">
                  <c:v>91.175192499999994</c:v>
                </c:pt>
                <c:pt idx="1">
                  <c:v>109.763122</c:v>
                </c:pt>
                <c:pt idx="2">
                  <c:v>130.76300000000001</c:v>
                </c:pt>
                <c:pt idx="3">
                  <c:v>33.049999999999997</c:v>
                </c:pt>
                <c:pt idx="4">
                  <c:v>83.936250000000001</c:v>
                </c:pt>
                <c:pt idx="5">
                  <c:v>38.475999999999999</c:v>
                </c:pt>
                <c:pt idx="6">
                  <c:v>158.08500001019999</c:v>
                </c:pt>
                <c:pt idx="7">
                  <c:v>6.9634999999999998</c:v>
                </c:pt>
                <c:pt idx="8">
                  <c:v>43.65</c:v>
                </c:pt>
                <c:pt idx="9">
                  <c:v>196.45999998000002</c:v>
                </c:pt>
                <c:pt idx="10">
                  <c:v>112.036136</c:v>
                </c:pt>
                <c:pt idx="11">
                  <c:v>85.525677999999999</c:v>
                </c:pt>
                <c:pt idx="12">
                  <c:v>447.88704899999999</c:v>
                </c:pt>
                <c:pt idx="13">
                  <c:v>12.099999999999994</c:v>
                </c:pt>
              </c:numCache>
            </c:numRef>
          </c:val>
          <c:extLst>
            <c:ext xmlns:c16="http://schemas.microsoft.com/office/drawing/2014/chart" uri="{C3380CC4-5D6E-409C-BE32-E72D297353CC}">
              <c16:uniqueId val="{00000002-C123-4001-9DE3-1C3BD3D86306}"/>
            </c:ext>
          </c:extLst>
        </c:ser>
        <c:ser>
          <c:idx val="1"/>
          <c:order val="1"/>
          <c:tx>
            <c:strRef>
              <c:f>'Portfolio Overview OLD'!$J$169</c:f>
              <c:strCache>
                <c:ptCount val="1"/>
                <c:pt idx="0">
                  <c:v>Land &amp; Fut Dev Costs</c:v>
                </c:pt>
              </c:strCache>
            </c:strRef>
          </c:tx>
          <c:spPr>
            <a:solidFill>
              <a:schemeClr val="accent2">
                <a:lumMod val="60000"/>
                <a:lumOff val="40000"/>
              </a:schemeClr>
            </a:solidFill>
            <a:ln>
              <a:noFill/>
            </a:ln>
            <a:effectLst/>
          </c:spPr>
          <c:invertIfNegative val="0"/>
          <c:dLbls>
            <c:dLbl>
              <c:idx val="10"/>
              <c:spPr>
                <a:solidFill>
                  <a:schemeClr val="accent2">
                    <a:lumMod val="60000"/>
                    <a:lumOff val="4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C123-4001-9DE3-1C3BD3D86306}"/>
                </c:ext>
              </c:extLst>
            </c:dLbl>
            <c:dLbl>
              <c:idx val="11"/>
              <c:delete val="1"/>
              <c:extLst>
                <c:ext xmlns:c15="http://schemas.microsoft.com/office/drawing/2012/chart" uri="{CE6537A1-D6FC-4f65-9D91-7224C49458BB}"/>
                <c:ext xmlns:c16="http://schemas.microsoft.com/office/drawing/2014/chart" uri="{C3380CC4-5D6E-409C-BE32-E72D297353CC}">
                  <c16:uniqueId val="{00000004-C123-4001-9DE3-1C3BD3D86306}"/>
                </c:ext>
              </c:extLst>
            </c:dLbl>
            <c:dLbl>
              <c:idx val="13"/>
              <c:delete val="1"/>
              <c:extLst>
                <c:ext xmlns:c15="http://schemas.microsoft.com/office/drawing/2012/chart" uri="{CE6537A1-D6FC-4f65-9D91-7224C49458BB}"/>
                <c:ext xmlns:c16="http://schemas.microsoft.com/office/drawing/2014/chart" uri="{C3380CC4-5D6E-409C-BE32-E72D297353CC}">
                  <c16:uniqueId val="{00000005-C123-4001-9DE3-1C3BD3D8630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 OLD'!$L$167:$AF$167</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 OLD'!$L$169:$AF$169</c:f>
              <c:numCache>
                <c:formatCode>General</c:formatCode>
                <c:ptCount val="21"/>
                <c:pt idx="9" formatCode="&quot;$&quot;#,##0">
                  <c:v>81.256952939095569</c:v>
                </c:pt>
                <c:pt idx="10" formatCode="&quot;$&quot;#,##0">
                  <c:v>8.1357815160000015</c:v>
                </c:pt>
              </c:numCache>
            </c:numRef>
          </c:val>
          <c:extLst>
            <c:ext xmlns:c16="http://schemas.microsoft.com/office/drawing/2014/chart" uri="{C3380CC4-5D6E-409C-BE32-E72D297353CC}">
              <c16:uniqueId val="{00000006-C123-4001-9DE3-1C3BD3D86306}"/>
            </c:ext>
          </c:extLst>
        </c:ser>
        <c:ser>
          <c:idx val="2"/>
          <c:order val="2"/>
          <c:tx>
            <c:strRef>
              <c:f>'Portfolio Overview OLD'!$J$170</c:f>
              <c:strCache>
                <c:ptCount val="1"/>
                <c:pt idx="0">
                  <c:v>Base</c:v>
                </c:pt>
              </c:strCache>
            </c:strRef>
          </c:tx>
          <c:spPr>
            <a:solidFill>
              <a:schemeClr val="accent2"/>
            </a:solidFill>
            <a:ln w="19050">
              <a:solidFill>
                <a:sysClr val="window" lastClr="FFFFFF"/>
              </a:solidFill>
            </a:ln>
            <a:effectLst/>
          </c:spPr>
          <c:invertIfNegative val="0"/>
          <c:dPt>
            <c:idx val="14"/>
            <c:invertIfNegative val="0"/>
            <c:bubble3D val="0"/>
            <c:spPr>
              <a:solidFill>
                <a:srgbClr val="7030A0"/>
              </a:solidFill>
              <a:ln w="19050">
                <a:solidFill>
                  <a:sysClr val="window" lastClr="FFFFFF"/>
                </a:solidFill>
              </a:ln>
              <a:effectLst/>
            </c:spPr>
            <c:extLst>
              <c:ext xmlns:c16="http://schemas.microsoft.com/office/drawing/2014/chart" uri="{C3380CC4-5D6E-409C-BE32-E72D297353CC}">
                <c16:uniqueId val="{00000002-0BC1-41B0-906B-0F45C8153B8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 OLD'!$L$167:$AF$167</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 OLD'!$L$170:$AF$170</c:f>
              <c:numCache>
                <c:formatCode>General</c:formatCode>
                <c:ptCount val="21"/>
                <c:pt idx="14" formatCode="&quot;$&quot;#,##0">
                  <c:v>100.60572499999999</c:v>
                </c:pt>
                <c:pt idx="15" formatCode="&quot;$&quot;#,##0">
                  <c:v>32.010912500000003</c:v>
                </c:pt>
                <c:pt idx="16" formatCode="&quot;$&quot;#,##0">
                  <c:v>32.010912500000003</c:v>
                </c:pt>
                <c:pt idx="17" formatCode="&quot;$&quot;#,##0">
                  <c:v>32.010912500000003</c:v>
                </c:pt>
                <c:pt idx="18" formatCode="&quot;$&quot;#,##0">
                  <c:v>32.010912500000003</c:v>
                </c:pt>
                <c:pt idx="19" formatCode="&quot;$&quot;#,##0">
                  <c:v>32.010912500000003</c:v>
                </c:pt>
                <c:pt idx="20" formatCode="&quot;$&quot;#,##0">
                  <c:v>32.010912500000003</c:v>
                </c:pt>
              </c:numCache>
            </c:numRef>
          </c:val>
          <c:extLst>
            <c:ext xmlns:c16="http://schemas.microsoft.com/office/drawing/2014/chart" uri="{C3380CC4-5D6E-409C-BE32-E72D297353CC}">
              <c16:uniqueId val="{00000007-C123-4001-9DE3-1C3BD3D86306}"/>
            </c:ext>
          </c:extLst>
        </c:ser>
        <c:ser>
          <c:idx val="3"/>
          <c:order val="3"/>
          <c:tx>
            <c:strRef>
              <c:f>'Portfolio Overview OLD'!$J$171</c:f>
              <c:strCache>
                <c:ptCount val="1"/>
                <c:pt idx="0">
                  <c:v>Plymouth Sale</c:v>
                </c:pt>
              </c:strCache>
            </c:strRef>
          </c:tx>
          <c:spPr>
            <a:solidFill>
              <a:schemeClr val="accent4"/>
            </a:solidFill>
            <a:ln w="19050">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 OLD'!$L$167:$AF$167</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 OLD'!$L$171:$AF$171</c:f>
              <c:numCache>
                <c:formatCode>General</c:formatCode>
                <c:ptCount val="21"/>
                <c:pt idx="14" formatCode="&quot;$&quot;#,##0">
                  <c:v>89.630555000000001</c:v>
                </c:pt>
              </c:numCache>
            </c:numRef>
          </c:val>
          <c:extLst>
            <c:ext xmlns:c16="http://schemas.microsoft.com/office/drawing/2014/chart" uri="{C3380CC4-5D6E-409C-BE32-E72D297353CC}">
              <c16:uniqueId val="{00000008-C123-4001-9DE3-1C3BD3D86306}"/>
            </c:ext>
          </c:extLst>
        </c:ser>
        <c:ser>
          <c:idx val="4"/>
          <c:order val="4"/>
          <c:tx>
            <c:strRef>
              <c:f>'Portfolio Overview OLD'!$J$172</c:f>
              <c:strCache>
                <c:ptCount val="1"/>
                <c:pt idx="0">
                  <c:v>Maple Tree Impact</c:v>
                </c:pt>
              </c:strCache>
            </c:strRef>
          </c:tx>
          <c:spPr>
            <a:solidFill>
              <a:schemeClr val="accent5"/>
            </a:solidFill>
            <a:ln w="19050">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 OLD'!$L$167:$AF$167</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 OLD'!$L$172:$AF$172</c:f>
              <c:numCache>
                <c:formatCode>General</c:formatCode>
                <c:ptCount val="21"/>
                <c:pt idx="15" formatCode="&quot;$&quot;#,##0">
                  <c:v>210.35742500000001</c:v>
                </c:pt>
              </c:numCache>
            </c:numRef>
          </c:val>
          <c:extLst>
            <c:ext xmlns:c16="http://schemas.microsoft.com/office/drawing/2014/chart" uri="{C3380CC4-5D6E-409C-BE32-E72D297353CC}">
              <c16:uniqueId val="{00000009-C123-4001-9DE3-1C3BD3D86306}"/>
            </c:ext>
          </c:extLst>
        </c:ser>
        <c:dLbls>
          <c:dLblPos val="ctr"/>
          <c:showLegendKey val="0"/>
          <c:showVal val="1"/>
          <c:showCatName val="0"/>
          <c:showSerName val="0"/>
          <c:showPercent val="0"/>
          <c:showBubbleSize val="0"/>
        </c:dLbls>
        <c:gapWidth val="50"/>
        <c:overlap val="100"/>
        <c:axId val="638260623"/>
        <c:axId val="638261583"/>
      </c:barChart>
      <c:catAx>
        <c:axId val="638260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8261583"/>
        <c:crosses val="autoZero"/>
        <c:auto val="1"/>
        <c:lblAlgn val="ctr"/>
        <c:lblOffset val="100"/>
        <c:noMultiLvlLbl val="0"/>
      </c:catAx>
      <c:valAx>
        <c:axId val="638261583"/>
        <c:scaling>
          <c:orientation val="minMax"/>
        </c:scaling>
        <c:delete val="0"/>
        <c:axPos val="l"/>
        <c:numFmt formatCode="&quot;$&quot;#,##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826062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 (NYL)</a:t>
            </a:r>
          </a:p>
        </c:rich>
      </c:tx>
      <c:overlay val="0"/>
      <c:spPr>
        <a:noFill/>
        <a:ln>
          <a:noFill/>
        </a:ln>
        <a:effectLst/>
      </c:spPr>
    </c:title>
    <c:autoTitleDeleted val="0"/>
    <c:plotArea>
      <c:layout/>
      <c:areaChart>
        <c:grouping val="standard"/>
        <c:varyColors val="0"/>
        <c:ser>
          <c:idx val="1"/>
          <c:order val="1"/>
          <c:tx>
            <c:strRef>
              <c:f>'CapEx, TI &amp; LC'!$T$50</c:f>
              <c:strCache>
                <c:ptCount val="1"/>
                <c:pt idx="0">
                  <c:v>Accumulated</c:v>
                </c:pt>
              </c:strCache>
            </c:strRef>
          </c:tx>
          <c:spPr>
            <a:solidFill>
              <a:srgbClr val="33404F"/>
            </a:solidFill>
            <a:ln w="25400">
              <a:noFill/>
            </a:ln>
            <a:effectLst/>
          </c:spPr>
          <c:cat>
            <c:numRef>
              <c:f>'CapEx, TI &amp; LC'!$X$45:$AB$45</c:f>
              <c:numCache>
                <c:formatCode>General</c:formatCode>
                <c:ptCount val="5"/>
                <c:pt idx="0">
                  <c:v>2024</c:v>
                </c:pt>
                <c:pt idx="1">
                  <c:v>2025</c:v>
                </c:pt>
                <c:pt idx="2">
                  <c:v>2026</c:v>
                </c:pt>
                <c:pt idx="3">
                  <c:v>2027</c:v>
                </c:pt>
                <c:pt idx="4">
                  <c:v>2028</c:v>
                </c:pt>
              </c:numCache>
              <c:extLst/>
            </c:numRef>
          </c:cat>
          <c:val>
            <c:numRef>
              <c:f>'CapEx, TI &amp; LC'!$X$50:$AB$50</c:f>
              <c:numCache>
                <c:formatCode>"$"#,##0.0</c:formatCode>
                <c:ptCount val="5"/>
                <c:pt idx="0">
                  <c:v>0.90298381999999999</c:v>
                </c:pt>
                <c:pt idx="1">
                  <c:v>3.3997398099999998</c:v>
                </c:pt>
                <c:pt idx="2">
                  <c:v>5.3326689299999996</c:v>
                </c:pt>
                <c:pt idx="3">
                  <c:v>7.4502024499999999</c:v>
                </c:pt>
                <c:pt idx="4">
                  <c:v>9.5862124299999998</c:v>
                </c:pt>
              </c:numCache>
              <c:extLst/>
            </c:numRef>
          </c:val>
          <c:extLst>
            <c:ext xmlns:c16="http://schemas.microsoft.com/office/drawing/2014/chart" uri="{C3380CC4-5D6E-409C-BE32-E72D297353CC}">
              <c16:uniqueId val="{00000000-B2DA-490D-91A3-0514B4A82467}"/>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'CapEx, TI &amp; LC'!$T$49</c:f>
              <c:strCache>
                <c:ptCount val="1"/>
                <c:pt idx="0">
                  <c:v>Annual Total</c:v>
                </c:pt>
              </c:strCache>
            </c:strRef>
          </c:tx>
          <c:spPr>
            <a:solidFill>
              <a:srgbClr val="FFAB21"/>
            </a:solidFill>
            <a:ln>
              <a:noFill/>
            </a:ln>
            <a:effectLst/>
          </c:spPr>
          <c:invertIfNegative val="0"/>
          <c:dLbls>
            <c:spPr>
              <a:solidFill>
                <a:srgbClr val="FFAB2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LC'!$X$49:$AB$49</c:f>
              <c:numCache>
                <c:formatCode>"$"#,##0.0</c:formatCode>
                <c:ptCount val="5"/>
                <c:pt idx="0">
                  <c:v>0.56197696999999991</c:v>
                </c:pt>
                <c:pt idx="1">
                  <c:v>2.49675599</c:v>
                </c:pt>
                <c:pt idx="2">
                  <c:v>1.9329291199999998</c:v>
                </c:pt>
                <c:pt idx="3">
                  <c:v>2.1175335200000003</c:v>
                </c:pt>
                <c:pt idx="4">
                  <c:v>2.1360099799999999</c:v>
                </c:pt>
              </c:numCache>
              <c:extLst/>
            </c:numRef>
          </c:val>
          <c:extLst>
            <c:ext xmlns:c16="http://schemas.microsoft.com/office/drawing/2014/chart" uri="{C3380CC4-5D6E-409C-BE32-E72D297353CC}">
              <c16:uniqueId val="{00000001-B2DA-490D-91A3-0514B4A82467}"/>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LC'!$X$50:$AB$50</c:f>
              <c:numCache>
                <c:formatCode>"$"#,##0.0</c:formatCode>
                <c:ptCount val="5"/>
                <c:pt idx="0">
                  <c:v>0.90298381999999999</c:v>
                </c:pt>
                <c:pt idx="1">
                  <c:v>3.3997398099999998</c:v>
                </c:pt>
                <c:pt idx="2">
                  <c:v>5.3326689299999996</c:v>
                </c:pt>
                <c:pt idx="3">
                  <c:v>7.4502024499999999</c:v>
                </c:pt>
                <c:pt idx="4">
                  <c:v>9.5862124299999998</c:v>
                </c:pt>
              </c:numCache>
              <c:extLst/>
            </c:numRef>
          </c:val>
          <c:smooth val="0"/>
          <c:extLst>
            <c:ext xmlns:c16="http://schemas.microsoft.com/office/drawing/2014/chart" uri="{C3380CC4-5D6E-409C-BE32-E72D297353CC}">
              <c16:uniqueId val="{00000002-B2DA-490D-91A3-0514B4A82467}"/>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Annual Yield on Cost (NYL)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'Fund Performance'!$L$58</c:f>
              <c:strCache>
                <c:ptCount val="1"/>
                <c:pt idx="0">
                  <c:v>Yield on Cost</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Performance'!$O$57:$S$57</c:f>
              <c:numCache>
                <c:formatCode>General</c:formatCode>
                <c:ptCount val="5"/>
                <c:pt idx="0">
                  <c:v>2024</c:v>
                </c:pt>
                <c:pt idx="1">
                  <c:v>2025</c:v>
                </c:pt>
                <c:pt idx="2">
                  <c:v>2026</c:v>
                </c:pt>
                <c:pt idx="3">
                  <c:v>2027</c:v>
                </c:pt>
                <c:pt idx="4">
                  <c:v>2028</c:v>
                </c:pt>
              </c:numCache>
            </c:numRef>
          </c:cat>
          <c:val>
            <c:numRef>
              <c:f>'Fund Performance'!$O$58:$S$58</c:f>
              <c:numCache>
                <c:formatCode>0.00%</c:formatCode>
                <c:ptCount val="5"/>
                <c:pt idx="0">
                  <c:v>6.8057525292370954E-2</c:v>
                </c:pt>
                <c:pt idx="1">
                  <c:v>7.0844581214387803E-2</c:v>
                </c:pt>
                <c:pt idx="2">
                  <c:v>7.2217115872528589E-2</c:v>
                </c:pt>
                <c:pt idx="3">
                  <c:v>7.0510126945929466E-2</c:v>
                </c:pt>
                <c:pt idx="4">
                  <c:v>7.6089149197886438E-2</c:v>
                </c:pt>
              </c:numCache>
            </c:numRef>
          </c:val>
          <c:extLst>
            <c:ext xmlns:c16="http://schemas.microsoft.com/office/drawing/2014/chart" uri="{C3380CC4-5D6E-409C-BE32-E72D297353CC}">
              <c16:uniqueId val="{00000000-CEEF-4A5A-9DC5-11737918FD85}"/>
            </c:ext>
          </c:extLst>
        </c:ser>
        <c:dLbls>
          <c:dLblPos val="outEnd"/>
          <c:showLegendKey val="0"/>
          <c:showVal val="1"/>
          <c:showCatName val="0"/>
          <c:showSerName val="0"/>
          <c:showPercent val="0"/>
          <c:showBubbleSize val="0"/>
        </c:dLbls>
        <c:gapWidth val="219"/>
        <c:axId val="2116069008"/>
        <c:axId val="2130296352"/>
      </c:barChart>
      <c:lineChart>
        <c:grouping val="standard"/>
        <c:varyColors val="0"/>
        <c:ser>
          <c:idx val="1"/>
          <c:order val="1"/>
          <c:tx>
            <c:strRef>
              <c:f>'Fund Performance'!$L$59</c:f>
              <c:strCache>
                <c:ptCount val="1"/>
                <c:pt idx="0">
                  <c:v>YoY Growth</c:v>
                </c:pt>
              </c:strCache>
            </c:strRef>
          </c:tx>
          <c:spPr>
            <a:ln w="28575" cap="rnd">
              <a:solidFill>
                <a:schemeClr val="accent4"/>
              </a:solidFill>
              <a:round/>
            </a:ln>
            <a:effectLst/>
          </c:spPr>
          <c:marker>
            <c:symbol val="none"/>
          </c:marker>
          <c:dLbls>
            <c:dLbl>
              <c:idx val="4"/>
              <c:layout>
                <c:manualLayout>
                  <c:x val="-3.195805691471798E-2"/>
                  <c:y val="7.45218790662467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EEF-4A5A-9DC5-11737918FD85}"/>
                </c:ext>
              </c:extLst>
            </c:dLbl>
            <c:spPr>
              <a:solidFill>
                <a:schemeClr val="accent4"/>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Performance'!$O$12:$S$12</c:f>
              <c:numCache>
                <c:formatCode>General</c:formatCode>
                <c:ptCount val="5"/>
                <c:pt idx="0">
                  <c:v>2024</c:v>
                </c:pt>
                <c:pt idx="1">
                  <c:v>2025</c:v>
                </c:pt>
                <c:pt idx="2">
                  <c:v>2026</c:v>
                </c:pt>
                <c:pt idx="3">
                  <c:v>2027</c:v>
                </c:pt>
                <c:pt idx="4">
                  <c:v>2028</c:v>
                </c:pt>
              </c:numCache>
            </c:numRef>
          </c:cat>
          <c:val>
            <c:numRef>
              <c:f>'Fund Performance'!$O$59:$S$59</c:f>
              <c:numCache>
                <c:formatCode>0.0%</c:formatCode>
                <c:ptCount val="5"/>
                <c:pt idx="0">
                  <c:v>-5.320103642882712E-3</c:v>
                </c:pt>
                <c:pt idx="1">
                  <c:v>4.0951473184542397E-2</c:v>
                </c:pt>
                <c:pt idx="2">
                  <c:v>1.9373883430650274E-2</c:v>
                </c:pt>
                <c:pt idx="3">
                  <c:v>-2.3636902498462398E-2</c:v>
                </c:pt>
                <c:pt idx="4">
                  <c:v>7.9123701709333583E-2</c:v>
                </c:pt>
              </c:numCache>
            </c:numRef>
          </c:val>
          <c:smooth val="0"/>
          <c:extLst>
            <c:ext xmlns:c16="http://schemas.microsoft.com/office/drawing/2014/chart" uri="{C3380CC4-5D6E-409C-BE32-E72D297353CC}">
              <c16:uniqueId val="{00000001-CEEF-4A5A-9DC5-11737918FD85}"/>
            </c:ext>
          </c:extLst>
        </c:ser>
        <c:dLbls>
          <c:showLegendKey val="0"/>
          <c:showVal val="1"/>
          <c:showCatName val="0"/>
          <c:showSerName val="0"/>
          <c:showPercent val="0"/>
          <c:showBubbleSize val="0"/>
        </c:dLbls>
        <c:marker val="1"/>
        <c:smooth val="0"/>
        <c:axId val="2116069008"/>
        <c:axId val="2130296352"/>
      </c:lineChart>
      <c:catAx>
        <c:axId val="211606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0296352"/>
        <c:crosses val="autoZero"/>
        <c:auto val="1"/>
        <c:lblAlgn val="ctr"/>
        <c:lblOffset val="100"/>
        <c:noMultiLvlLbl val="0"/>
      </c:catAx>
      <c:valAx>
        <c:axId val="2130296352"/>
        <c:scaling>
          <c:orientation val="minMax"/>
          <c:min val="0"/>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069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Debt Yield Covenant Analysis (NYL)</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'Debt Availability'!$L$13</c:f>
              <c:strCache>
                <c:ptCount val="1"/>
                <c:pt idx="0">
                  <c:v>Adjusted NOI for Covenants</c:v>
                </c:pt>
              </c:strCache>
            </c:strRef>
          </c:tx>
          <c:spPr>
            <a:ln w="28575" cap="rnd">
              <a:solidFill>
                <a:schemeClr val="tx2"/>
              </a:solidFill>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36AA-4528-AC03-199DC5DA9672}"/>
                </c:ext>
              </c:extLst>
            </c:dLbl>
            <c:dLbl>
              <c:idx val="3"/>
              <c:delete val="1"/>
              <c:extLst>
                <c:ext xmlns:c15="http://schemas.microsoft.com/office/drawing/2012/chart" uri="{CE6537A1-D6FC-4f65-9D91-7224C49458BB}"/>
                <c:ext xmlns:c16="http://schemas.microsoft.com/office/drawing/2014/chart" uri="{C3380CC4-5D6E-409C-BE32-E72D297353CC}">
                  <c16:uniqueId val="{00000001-36AA-4528-AC03-199DC5DA9672}"/>
                </c:ext>
              </c:extLst>
            </c:dLbl>
            <c:dLbl>
              <c:idx val="5"/>
              <c:delete val="1"/>
              <c:extLst>
                <c:ext xmlns:c15="http://schemas.microsoft.com/office/drawing/2012/chart" uri="{CE6537A1-D6FC-4f65-9D91-7224C49458BB}"/>
                <c:ext xmlns:c16="http://schemas.microsoft.com/office/drawing/2014/chart" uri="{C3380CC4-5D6E-409C-BE32-E72D297353CC}">
                  <c16:uniqueId val="{00000002-36AA-4528-AC03-199DC5DA9672}"/>
                </c:ext>
              </c:extLst>
            </c:dLbl>
            <c:dLbl>
              <c:idx val="7"/>
              <c:delete val="1"/>
              <c:extLst>
                <c:ext xmlns:c15="http://schemas.microsoft.com/office/drawing/2012/chart" uri="{CE6537A1-D6FC-4f65-9D91-7224C49458BB}"/>
                <c:ext xmlns:c16="http://schemas.microsoft.com/office/drawing/2014/chart" uri="{C3380CC4-5D6E-409C-BE32-E72D297353CC}">
                  <c16:uniqueId val="{00000003-36AA-4528-AC03-199DC5DA9672}"/>
                </c:ext>
              </c:extLst>
            </c:dLbl>
            <c:dLbl>
              <c:idx val="9"/>
              <c:delete val="1"/>
              <c:extLst>
                <c:ext xmlns:c15="http://schemas.microsoft.com/office/drawing/2012/chart" uri="{CE6537A1-D6FC-4f65-9D91-7224C49458BB}"/>
                <c:ext xmlns:c16="http://schemas.microsoft.com/office/drawing/2014/chart" uri="{C3380CC4-5D6E-409C-BE32-E72D297353CC}">
                  <c16:uniqueId val="{00000004-36AA-4528-AC03-199DC5DA9672}"/>
                </c:ext>
              </c:extLst>
            </c:dLbl>
            <c:dLbl>
              <c:idx val="11"/>
              <c:delete val="1"/>
              <c:extLst>
                <c:ext xmlns:c15="http://schemas.microsoft.com/office/drawing/2012/chart" uri="{CE6537A1-D6FC-4f65-9D91-7224C49458BB}"/>
                <c:ext xmlns:c16="http://schemas.microsoft.com/office/drawing/2014/chart" uri="{C3380CC4-5D6E-409C-BE32-E72D297353CC}">
                  <c16:uniqueId val="{00000005-36AA-4528-AC03-199DC5DA9672}"/>
                </c:ext>
              </c:extLst>
            </c:dLbl>
            <c:dLbl>
              <c:idx val="13"/>
              <c:delete val="1"/>
              <c:extLst>
                <c:ext xmlns:c15="http://schemas.microsoft.com/office/drawing/2012/chart" uri="{CE6537A1-D6FC-4f65-9D91-7224C49458BB}"/>
                <c:ext xmlns:c16="http://schemas.microsoft.com/office/drawing/2014/chart" uri="{C3380CC4-5D6E-409C-BE32-E72D297353CC}">
                  <c16:uniqueId val="{00000006-36AA-4528-AC03-199DC5DA9672}"/>
                </c:ext>
              </c:extLst>
            </c:dLbl>
            <c:dLbl>
              <c:idx val="15"/>
              <c:delete val="1"/>
              <c:extLst>
                <c:ext xmlns:c15="http://schemas.microsoft.com/office/drawing/2012/chart" uri="{CE6537A1-D6FC-4f65-9D91-7224C49458BB}"/>
                <c:ext xmlns:c16="http://schemas.microsoft.com/office/drawing/2014/chart" uri="{C3380CC4-5D6E-409C-BE32-E72D297353CC}">
                  <c16:uniqueId val="{00000007-36AA-4528-AC03-199DC5DA9672}"/>
                </c:ext>
              </c:extLst>
            </c:dLbl>
            <c:dLbl>
              <c:idx val="17"/>
              <c:delete val="1"/>
              <c:extLst>
                <c:ext xmlns:c15="http://schemas.microsoft.com/office/drawing/2012/chart" uri="{CE6537A1-D6FC-4f65-9D91-7224C49458BB}"/>
                <c:ext xmlns:c16="http://schemas.microsoft.com/office/drawing/2014/chart" uri="{C3380CC4-5D6E-409C-BE32-E72D297353CC}">
                  <c16:uniqueId val="{00000008-36AA-4528-AC03-199DC5DA9672}"/>
                </c:ext>
              </c:extLst>
            </c:dLbl>
            <c:dLbl>
              <c:idx val="19"/>
              <c:delete val="1"/>
              <c:extLst>
                <c:ext xmlns:c15="http://schemas.microsoft.com/office/drawing/2012/chart" uri="{CE6537A1-D6FC-4f65-9D91-7224C49458BB}"/>
                <c:ext xmlns:c16="http://schemas.microsoft.com/office/drawing/2014/chart" uri="{C3380CC4-5D6E-409C-BE32-E72D297353CC}">
                  <c16:uniqueId val="{00000009-36AA-4528-AC03-199DC5DA9672}"/>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Availability'!$N$12:$AG$12</c:f>
              <c:strCache>
                <c:ptCount val="20"/>
                <c:pt idx="0">
                  <c:v>Q1-24</c:v>
                </c:pt>
                <c:pt idx="1">
                  <c:v>Q2-24</c:v>
                </c:pt>
                <c:pt idx="2">
                  <c:v>Q3-24</c:v>
                </c:pt>
                <c:pt idx="3">
                  <c:v>Q4-24</c:v>
                </c:pt>
                <c:pt idx="4">
                  <c:v>Q1-25</c:v>
                </c:pt>
                <c:pt idx="5">
                  <c:v>Q2-25</c:v>
                </c:pt>
                <c:pt idx="6">
                  <c:v>Q3-25</c:v>
                </c:pt>
                <c:pt idx="7">
                  <c:v>Q4-25</c:v>
                </c:pt>
                <c:pt idx="8">
                  <c:v>Q1-26</c:v>
                </c:pt>
                <c:pt idx="9">
                  <c:v>Q2-26</c:v>
                </c:pt>
                <c:pt idx="10">
                  <c:v>Q3-26</c:v>
                </c:pt>
                <c:pt idx="11">
                  <c:v>Q4-26</c:v>
                </c:pt>
                <c:pt idx="12">
                  <c:v>Q1-27</c:v>
                </c:pt>
                <c:pt idx="13">
                  <c:v>Q2-27</c:v>
                </c:pt>
                <c:pt idx="14">
                  <c:v>Q3-27</c:v>
                </c:pt>
                <c:pt idx="15">
                  <c:v>Q4-27</c:v>
                </c:pt>
                <c:pt idx="16">
                  <c:v>Q1-28</c:v>
                </c:pt>
                <c:pt idx="17">
                  <c:v>Q2-28</c:v>
                </c:pt>
                <c:pt idx="18">
                  <c:v>Q3-28</c:v>
                </c:pt>
                <c:pt idx="19">
                  <c:v>Q4-28</c:v>
                </c:pt>
              </c:strCache>
              <c:extLst/>
            </c:strRef>
          </c:cat>
          <c:val>
            <c:numRef>
              <c:f>'Debt Availability'!$N$13:$AG$13</c:f>
              <c:numCache>
                <c:formatCode>_("$"* #,##0.00_);_("$"* \(#,##0.00\);_("$"* "-"??_);_(@_)</c:formatCode>
                <c:ptCount val="20"/>
                <c:pt idx="0">
                  <c:v>9.5598035499999998</c:v>
                </c:pt>
                <c:pt idx="1">
                  <c:v>9.1822747499999995</c:v>
                </c:pt>
                <c:pt idx="2">
                  <c:v>10.10780355</c:v>
                </c:pt>
                <c:pt idx="3">
                  <c:v>10.41580355</c:v>
                </c:pt>
                <c:pt idx="4">
                  <c:v>10.15580355</c:v>
                </c:pt>
                <c:pt idx="5">
                  <c:v>10.14143219</c:v>
                </c:pt>
                <c:pt idx="6">
                  <c:v>10.670234709999999</c:v>
                </c:pt>
                <c:pt idx="7">
                  <c:v>10.47817219</c:v>
                </c:pt>
                <c:pt idx="8">
                  <c:v>10.31566063</c:v>
                </c:pt>
                <c:pt idx="9">
                  <c:v>10.559441469999999</c:v>
                </c:pt>
                <c:pt idx="10">
                  <c:v>11.102303749999999</c:v>
                </c:pt>
                <c:pt idx="11">
                  <c:v>10.804639069999999</c:v>
                </c:pt>
                <c:pt idx="12">
                  <c:v>8.4567330300000005</c:v>
                </c:pt>
                <c:pt idx="13">
                  <c:v>11.09105739</c:v>
                </c:pt>
                <c:pt idx="14">
                  <c:v>11.491140990000002</c:v>
                </c:pt>
                <c:pt idx="15">
                  <c:v>11.45486155</c:v>
                </c:pt>
                <c:pt idx="16">
                  <c:v>11.427441909999999</c:v>
                </c:pt>
                <c:pt idx="17">
                  <c:v>11.646275229999999</c:v>
                </c:pt>
                <c:pt idx="18">
                  <c:v>12.092314989999998</c:v>
                </c:pt>
                <c:pt idx="19">
                  <c:v>11.137101429999998</c:v>
                </c:pt>
              </c:numCache>
              <c:extLst/>
            </c:numRef>
          </c:val>
          <c:smooth val="0"/>
          <c:extLst>
            <c:ext xmlns:c16="http://schemas.microsoft.com/office/drawing/2014/chart" uri="{C3380CC4-5D6E-409C-BE32-E72D297353CC}">
              <c16:uniqueId val="{0000000A-36AA-4528-AC03-199DC5DA9672}"/>
            </c:ext>
          </c:extLst>
        </c:ser>
        <c:ser>
          <c:idx val="1"/>
          <c:order val="1"/>
          <c:tx>
            <c:strRef>
              <c:f>'Debt Availability'!$L$14</c:f>
              <c:strCache>
                <c:ptCount val="1"/>
                <c:pt idx="0">
                  <c:v>Min Allowed NOI for DY</c:v>
                </c:pt>
              </c:strCache>
            </c:strRef>
          </c:tx>
          <c:spPr>
            <a:ln w="28575" cap="rnd">
              <a:solidFill>
                <a:schemeClr val="accent4"/>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B-36AA-4528-AC03-199DC5DA9672}"/>
                </c:ext>
              </c:extLst>
            </c:dLbl>
            <c:dLbl>
              <c:idx val="1"/>
              <c:delete val="1"/>
              <c:extLst>
                <c:ext xmlns:c15="http://schemas.microsoft.com/office/drawing/2012/chart" uri="{CE6537A1-D6FC-4f65-9D91-7224C49458BB}"/>
                <c:ext xmlns:c16="http://schemas.microsoft.com/office/drawing/2014/chart" uri="{C3380CC4-5D6E-409C-BE32-E72D297353CC}">
                  <c16:uniqueId val="{0000000C-36AA-4528-AC03-199DC5DA9672}"/>
                </c:ext>
              </c:extLst>
            </c:dLbl>
            <c:dLbl>
              <c:idx val="3"/>
              <c:delete val="1"/>
              <c:extLst>
                <c:ext xmlns:c15="http://schemas.microsoft.com/office/drawing/2012/chart" uri="{CE6537A1-D6FC-4f65-9D91-7224C49458BB}"/>
                <c:ext xmlns:c16="http://schemas.microsoft.com/office/drawing/2014/chart" uri="{C3380CC4-5D6E-409C-BE32-E72D297353CC}">
                  <c16:uniqueId val="{0000000D-36AA-4528-AC03-199DC5DA9672}"/>
                </c:ext>
              </c:extLst>
            </c:dLbl>
            <c:dLbl>
              <c:idx val="4"/>
              <c:delete val="1"/>
              <c:extLst>
                <c:ext xmlns:c15="http://schemas.microsoft.com/office/drawing/2012/chart" uri="{CE6537A1-D6FC-4f65-9D91-7224C49458BB}"/>
                <c:ext xmlns:c16="http://schemas.microsoft.com/office/drawing/2014/chart" uri="{C3380CC4-5D6E-409C-BE32-E72D297353CC}">
                  <c16:uniqueId val="{0000000E-36AA-4528-AC03-199DC5DA9672}"/>
                </c:ext>
              </c:extLst>
            </c:dLbl>
            <c:dLbl>
              <c:idx val="5"/>
              <c:delete val="1"/>
              <c:extLst>
                <c:ext xmlns:c15="http://schemas.microsoft.com/office/drawing/2012/chart" uri="{CE6537A1-D6FC-4f65-9D91-7224C49458BB}"/>
                <c:ext xmlns:c16="http://schemas.microsoft.com/office/drawing/2014/chart" uri="{C3380CC4-5D6E-409C-BE32-E72D297353CC}">
                  <c16:uniqueId val="{0000000F-36AA-4528-AC03-199DC5DA9672}"/>
                </c:ext>
              </c:extLst>
            </c:dLbl>
            <c:dLbl>
              <c:idx val="7"/>
              <c:delete val="1"/>
              <c:extLst>
                <c:ext xmlns:c15="http://schemas.microsoft.com/office/drawing/2012/chart" uri="{CE6537A1-D6FC-4f65-9D91-7224C49458BB}"/>
                <c:ext xmlns:c16="http://schemas.microsoft.com/office/drawing/2014/chart" uri="{C3380CC4-5D6E-409C-BE32-E72D297353CC}">
                  <c16:uniqueId val="{00000010-36AA-4528-AC03-199DC5DA9672}"/>
                </c:ext>
              </c:extLst>
            </c:dLbl>
            <c:dLbl>
              <c:idx val="8"/>
              <c:delete val="1"/>
              <c:extLst>
                <c:ext xmlns:c15="http://schemas.microsoft.com/office/drawing/2012/chart" uri="{CE6537A1-D6FC-4f65-9D91-7224C49458BB}"/>
                <c:ext xmlns:c16="http://schemas.microsoft.com/office/drawing/2014/chart" uri="{C3380CC4-5D6E-409C-BE32-E72D297353CC}">
                  <c16:uniqueId val="{00000011-36AA-4528-AC03-199DC5DA9672}"/>
                </c:ext>
              </c:extLst>
            </c:dLbl>
            <c:dLbl>
              <c:idx val="9"/>
              <c:delete val="1"/>
              <c:extLst>
                <c:ext xmlns:c15="http://schemas.microsoft.com/office/drawing/2012/chart" uri="{CE6537A1-D6FC-4f65-9D91-7224C49458BB}"/>
                <c:ext xmlns:c16="http://schemas.microsoft.com/office/drawing/2014/chart" uri="{C3380CC4-5D6E-409C-BE32-E72D297353CC}">
                  <c16:uniqueId val="{00000012-36AA-4528-AC03-199DC5DA9672}"/>
                </c:ext>
              </c:extLst>
            </c:dLbl>
            <c:dLbl>
              <c:idx val="11"/>
              <c:delete val="1"/>
              <c:extLst>
                <c:ext xmlns:c15="http://schemas.microsoft.com/office/drawing/2012/chart" uri="{CE6537A1-D6FC-4f65-9D91-7224C49458BB}"/>
                <c:ext xmlns:c16="http://schemas.microsoft.com/office/drawing/2014/chart" uri="{C3380CC4-5D6E-409C-BE32-E72D297353CC}">
                  <c16:uniqueId val="{00000013-36AA-4528-AC03-199DC5DA9672}"/>
                </c:ext>
              </c:extLst>
            </c:dLbl>
            <c:dLbl>
              <c:idx val="12"/>
              <c:delete val="1"/>
              <c:extLst>
                <c:ext xmlns:c15="http://schemas.microsoft.com/office/drawing/2012/chart" uri="{CE6537A1-D6FC-4f65-9D91-7224C49458BB}"/>
                <c:ext xmlns:c16="http://schemas.microsoft.com/office/drawing/2014/chart" uri="{C3380CC4-5D6E-409C-BE32-E72D297353CC}">
                  <c16:uniqueId val="{00000014-36AA-4528-AC03-199DC5DA9672}"/>
                </c:ext>
              </c:extLst>
            </c:dLbl>
            <c:dLbl>
              <c:idx val="13"/>
              <c:delete val="1"/>
              <c:extLst>
                <c:ext xmlns:c15="http://schemas.microsoft.com/office/drawing/2012/chart" uri="{CE6537A1-D6FC-4f65-9D91-7224C49458BB}"/>
                <c:ext xmlns:c16="http://schemas.microsoft.com/office/drawing/2014/chart" uri="{C3380CC4-5D6E-409C-BE32-E72D297353CC}">
                  <c16:uniqueId val="{00000015-36AA-4528-AC03-199DC5DA9672}"/>
                </c:ext>
              </c:extLst>
            </c:dLbl>
            <c:dLbl>
              <c:idx val="15"/>
              <c:delete val="1"/>
              <c:extLst>
                <c:ext xmlns:c15="http://schemas.microsoft.com/office/drawing/2012/chart" uri="{CE6537A1-D6FC-4f65-9D91-7224C49458BB}"/>
                <c:ext xmlns:c16="http://schemas.microsoft.com/office/drawing/2014/chart" uri="{C3380CC4-5D6E-409C-BE32-E72D297353CC}">
                  <c16:uniqueId val="{00000016-36AA-4528-AC03-199DC5DA9672}"/>
                </c:ext>
              </c:extLst>
            </c:dLbl>
            <c:dLbl>
              <c:idx val="16"/>
              <c:delete val="1"/>
              <c:extLst>
                <c:ext xmlns:c15="http://schemas.microsoft.com/office/drawing/2012/chart" uri="{CE6537A1-D6FC-4f65-9D91-7224C49458BB}"/>
                <c:ext xmlns:c16="http://schemas.microsoft.com/office/drawing/2014/chart" uri="{C3380CC4-5D6E-409C-BE32-E72D297353CC}">
                  <c16:uniqueId val="{00000017-36AA-4528-AC03-199DC5DA9672}"/>
                </c:ext>
              </c:extLst>
            </c:dLbl>
            <c:dLbl>
              <c:idx val="17"/>
              <c:delete val="1"/>
              <c:extLst>
                <c:ext xmlns:c15="http://schemas.microsoft.com/office/drawing/2012/chart" uri="{CE6537A1-D6FC-4f65-9D91-7224C49458BB}"/>
                <c:ext xmlns:c16="http://schemas.microsoft.com/office/drawing/2014/chart" uri="{C3380CC4-5D6E-409C-BE32-E72D297353CC}">
                  <c16:uniqueId val="{00000018-36AA-4528-AC03-199DC5DA9672}"/>
                </c:ext>
              </c:extLst>
            </c:dLbl>
            <c:dLbl>
              <c:idx val="19"/>
              <c:delete val="1"/>
              <c:extLst>
                <c:ext xmlns:c15="http://schemas.microsoft.com/office/drawing/2012/chart" uri="{CE6537A1-D6FC-4f65-9D91-7224C49458BB}"/>
                <c:ext xmlns:c16="http://schemas.microsoft.com/office/drawing/2014/chart" uri="{C3380CC4-5D6E-409C-BE32-E72D297353CC}">
                  <c16:uniqueId val="{00000019-36AA-4528-AC03-199DC5DA9672}"/>
                </c:ext>
              </c:extLst>
            </c:dLbl>
            <c:spPr>
              <a:solidFill>
                <a:schemeClr val="accent4"/>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Availability'!$N$12:$AG$12</c:f>
              <c:strCache>
                <c:ptCount val="20"/>
                <c:pt idx="0">
                  <c:v>Q1-24</c:v>
                </c:pt>
                <c:pt idx="1">
                  <c:v>Q2-24</c:v>
                </c:pt>
                <c:pt idx="2">
                  <c:v>Q3-24</c:v>
                </c:pt>
                <c:pt idx="3">
                  <c:v>Q4-24</c:v>
                </c:pt>
                <c:pt idx="4">
                  <c:v>Q1-25</c:v>
                </c:pt>
                <c:pt idx="5">
                  <c:v>Q2-25</c:v>
                </c:pt>
                <c:pt idx="6">
                  <c:v>Q3-25</c:v>
                </c:pt>
                <c:pt idx="7">
                  <c:v>Q4-25</c:v>
                </c:pt>
                <c:pt idx="8">
                  <c:v>Q1-26</c:v>
                </c:pt>
                <c:pt idx="9">
                  <c:v>Q2-26</c:v>
                </c:pt>
                <c:pt idx="10">
                  <c:v>Q3-26</c:v>
                </c:pt>
                <c:pt idx="11">
                  <c:v>Q4-26</c:v>
                </c:pt>
                <c:pt idx="12">
                  <c:v>Q1-27</c:v>
                </c:pt>
                <c:pt idx="13">
                  <c:v>Q2-27</c:v>
                </c:pt>
                <c:pt idx="14">
                  <c:v>Q3-27</c:v>
                </c:pt>
                <c:pt idx="15">
                  <c:v>Q4-27</c:v>
                </c:pt>
                <c:pt idx="16">
                  <c:v>Q1-28</c:v>
                </c:pt>
                <c:pt idx="17">
                  <c:v>Q2-28</c:v>
                </c:pt>
                <c:pt idx="18">
                  <c:v>Q3-28</c:v>
                </c:pt>
                <c:pt idx="19">
                  <c:v>Q4-28</c:v>
                </c:pt>
              </c:strCache>
              <c:extLst/>
            </c:strRef>
          </c:cat>
          <c:val>
            <c:numRef>
              <c:f>'Debt Availability'!$N$14:$AG$14</c:f>
              <c:numCache>
                <c:formatCode>_("$"* #,##0.00_);_("$"* \(#,##0.00\);_("$"* "-"??_);_(@_)</c:formatCode>
                <c:ptCount val="20"/>
                <c:pt idx="0">
                  <c:v>7.65</c:v>
                </c:pt>
                <c:pt idx="1">
                  <c:v>7.65</c:v>
                </c:pt>
                <c:pt idx="2">
                  <c:v>7.65</c:v>
                </c:pt>
                <c:pt idx="3">
                  <c:v>7.65</c:v>
                </c:pt>
                <c:pt idx="4">
                  <c:v>7.65</c:v>
                </c:pt>
                <c:pt idx="5">
                  <c:v>7.65</c:v>
                </c:pt>
                <c:pt idx="6">
                  <c:v>7.65</c:v>
                </c:pt>
                <c:pt idx="7">
                  <c:v>7.65</c:v>
                </c:pt>
                <c:pt idx="8">
                  <c:v>7.65</c:v>
                </c:pt>
                <c:pt idx="9">
                  <c:v>7.65</c:v>
                </c:pt>
                <c:pt idx="10">
                  <c:v>7.65</c:v>
                </c:pt>
                <c:pt idx="11">
                  <c:v>7.65</c:v>
                </c:pt>
                <c:pt idx="12">
                  <c:v>7.65</c:v>
                </c:pt>
                <c:pt idx="13">
                  <c:v>7.65</c:v>
                </c:pt>
                <c:pt idx="14">
                  <c:v>7.65</c:v>
                </c:pt>
                <c:pt idx="15">
                  <c:v>7.65</c:v>
                </c:pt>
                <c:pt idx="16">
                  <c:v>7.65</c:v>
                </c:pt>
                <c:pt idx="17">
                  <c:v>7.65</c:v>
                </c:pt>
                <c:pt idx="18">
                  <c:v>7.65</c:v>
                </c:pt>
                <c:pt idx="19">
                  <c:v>7.65</c:v>
                </c:pt>
              </c:numCache>
              <c:extLst/>
            </c:numRef>
          </c:val>
          <c:smooth val="0"/>
          <c:extLst>
            <c:ext xmlns:c16="http://schemas.microsoft.com/office/drawing/2014/chart" uri="{C3380CC4-5D6E-409C-BE32-E72D297353CC}">
              <c16:uniqueId val="{0000001A-36AA-4528-AC03-199DC5DA9672}"/>
            </c:ext>
          </c:extLst>
        </c:ser>
        <c:dLbls>
          <c:showLegendKey val="0"/>
          <c:showVal val="0"/>
          <c:showCatName val="0"/>
          <c:showSerName val="0"/>
          <c:showPercent val="0"/>
          <c:showBubbleSize val="0"/>
        </c:dLbls>
        <c:marker val="1"/>
        <c:smooth val="0"/>
        <c:axId val="280737776"/>
        <c:axId val="280735856"/>
      </c:lineChart>
      <c:lineChart>
        <c:grouping val="standard"/>
        <c:varyColors val="0"/>
        <c:ser>
          <c:idx val="2"/>
          <c:order val="2"/>
          <c:tx>
            <c:strRef>
              <c:f>'Debt Availability'!$L$15</c:f>
              <c:strCache>
                <c:ptCount val="1"/>
                <c:pt idx="0">
                  <c:v>Projected Debt Yield</c:v>
                </c:pt>
              </c:strCache>
            </c:strRef>
          </c:tx>
          <c:spPr>
            <a:ln w="28575" cap="rnd">
              <a:solidFill>
                <a:schemeClr val="accent3"/>
              </a:solidFill>
              <a:prstDash val="sysDash"/>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1B-36AA-4528-AC03-199DC5DA9672}"/>
                </c:ext>
              </c:extLst>
            </c:dLbl>
            <c:dLbl>
              <c:idx val="3"/>
              <c:delete val="1"/>
              <c:extLst>
                <c:ext xmlns:c15="http://schemas.microsoft.com/office/drawing/2012/chart" uri="{CE6537A1-D6FC-4f65-9D91-7224C49458BB}"/>
                <c:ext xmlns:c16="http://schemas.microsoft.com/office/drawing/2014/chart" uri="{C3380CC4-5D6E-409C-BE32-E72D297353CC}">
                  <c16:uniqueId val="{0000001C-36AA-4528-AC03-199DC5DA9672}"/>
                </c:ext>
              </c:extLst>
            </c:dLbl>
            <c:dLbl>
              <c:idx val="5"/>
              <c:delete val="1"/>
              <c:extLst>
                <c:ext xmlns:c15="http://schemas.microsoft.com/office/drawing/2012/chart" uri="{CE6537A1-D6FC-4f65-9D91-7224C49458BB}"/>
                <c:ext xmlns:c16="http://schemas.microsoft.com/office/drawing/2014/chart" uri="{C3380CC4-5D6E-409C-BE32-E72D297353CC}">
                  <c16:uniqueId val="{0000001D-36AA-4528-AC03-199DC5DA9672}"/>
                </c:ext>
              </c:extLst>
            </c:dLbl>
            <c:dLbl>
              <c:idx val="7"/>
              <c:delete val="1"/>
              <c:extLst>
                <c:ext xmlns:c15="http://schemas.microsoft.com/office/drawing/2012/chart" uri="{CE6537A1-D6FC-4f65-9D91-7224C49458BB}"/>
                <c:ext xmlns:c16="http://schemas.microsoft.com/office/drawing/2014/chart" uri="{C3380CC4-5D6E-409C-BE32-E72D297353CC}">
                  <c16:uniqueId val="{0000001E-36AA-4528-AC03-199DC5DA9672}"/>
                </c:ext>
              </c:extLst>
            </c:dLbl>
            <c:dLbl>
              <c:idx val="9"/>
              <c:delete val="1"/>
              <c:extLst>
                <c:ext xmlns:c15="http://schemas.microsoft.com/office/drawing/2012/chart" uri="{CE6537A1-D6FC-4f65-9D91-7224C49458BB}"/>
                <c:ext xmlns:c16="http://schemas.microsoft.com/office/drawing/2014/chart" uri="{C3380CC4-5D6E-409C-BE32-E72D297353CC}">
                  <c16:uniqueId val="{0000001F-36AA-4528-AC03-199DC5DA9672}"/>
                </c:ext>
              </c:extLst>
            </c:dLbl>
            <c:dLbl>
              <c:idx val="11"/>
              <c:delete val="1"/>
              <c:extLst>
                <c:ext xmlns:c15="http://schemas.microsoft.com/office/drawing/2012/chart" uri="{CE6537A1-D6FC-4f65-9D91-7224C49458BB}"/>
                <c:ext xmlns:c16="http://schemas.microsoft.com/office/drawing/2014/chart" uri="{C3380CC4-5D6E-409C-BE32-E72D297353CC}">
                  <c16:uniqueId val="{00000020-36AA-4528-AC03-199DC5DA9672}"/>
                </c:ext>
              </c:extLst>
            </c:dLbl>
            <c:dLbl>
              <c:idx val="13"/>
              <c:delete val="1"/>
              <c:extLst>
                <c:ext xmlns:c15="http://schemas.microsoft.com/office/drawing/2012/chart" uri="{CE6537A1-D6FC-4f65-9D91-7224C49458BB}"/>
                <c:ext xmlns:c16="http://schemas.microsoft.com/office/drawing/2014/chart" uri="{C3380CC4-5D6E-409C-BE32-E72D297353CC}">
                  <c16:uniqueId val="{00000021-36AA-4528-AC03-199DC5DA9672}"/>
                </c:ext>
              </c:extLst>
            </c:dLbl>
            <c:dLbl>
              <c:idx val="15"/>
              <c:delete val="1"/>
              <c:extLst>
                <c:ext xmlns:c15="http://schemas.microsoft.com/office/drawing/2012/chart" uri="{CE6537A1-D6FC-4f65-9D91-7224C49458BB}"/>
                <c:ext xmlns:c16="http://schemas.microsoft.com/office/drawing/2014/chart" uri="{C3380CC4-5D6E-409C-BE32-E72D297353CC}">
                  <c16:uniqueId val="{00000022-36AA-4528-AC03-199DC5DA9672}"/>
                </c:ext>
              </c:extLst>
            </c:dLbl>
            <c:dLbl>
              <c:idx val="17"/>
              <c:delete val="1"/>
              <c:extLst>
                <c:ext xmlns:c15="http://schemas.microsoft.com/office/drawing/2012/chart" uri="{CE6537A1-D6FC-4f65-9D91-7224C49458BB}"/>
                <c:ext xmlns:c16="http://schemas.microsoft.com/office/drawing/2014/chart" uri="{C3380CC4-5D6E-409C-BE32-E72D297353CC}">
                  <c16:uniqueId val="{00000023-36AA-4528-AC03-199DC5DA9672}"/>
                </c:ext>
              </c:extLst>
            </c:dLbl>
            <c:dLbl>
              <c:idx val="19"/>
              <c:delete val="1"/>
              <c:extLst>
                <c:ext xmlns:c15="http://schemas.microsoft.com/office/drawing/2012/chart" uri="{CE6537A1-D6FC-4f65-9D91-7224C49458BB}"/>
                <c:ext xmlns:c16="http://schemas.microsoft.com/office/drawing/2014/chart" uri="{C3380CC4-5D6E-409C-BE32-E72D297353CC}">
                  <c16:uniqueId val="{00000024-36AA-4528-AC03-199DC5DA9672}"/>
                </c:ext>
              </c:extLst>
            </c:dLbl>
            <c:spPr>
              <a:solidFill>
                <a:schemeClr val="accent3"/>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Availability'!$N$12:$AG$12</c:f>
              <c:strCache>
                <c:ptCount val="20"/>
                <c:pt idx="0">
                  <c:v>Q1-24</c:v>
                </c:pt>
                <c:pt idx="1">
                  <c:v>Q2-24</c:v>
                </c:pt>
                <c:pt idx="2">
                  <c:v>Q3-24</c:v>
                </c:pt>
                <c:pt idx="3">
                  <c:v>Q4-24</c:v>
                </c:pt>
                <c:pt idx="4">
                  <c:v>Q1-25</c:v>
                </c:pt>
                <c:pt idx="5">
                  <c:v>Q2-25</c:v>
                </c:pt>
                <c:pt idx="6">
                  <c:v>Q3-25</c:v>
                </c:pt>
                <c:pt idx="7">
                  <c:v>Q4-25</c:v>
                </c:pt>
                <c:pt idx="8">
                  <c:v>Q1-26</c:v>
                </c:pt>
                <c:pt idx="9">
                  <c:v>Q2-26</c:v>
                </c:pt>
                <c:pt idx="10">
                  <c:v>Q3-26</c:v>
                </c:pt>
                <c:pt idx="11">
                  <c:v>Q4-26</c:v>
                </c:pt>
                <c:pt idx="12">
                  <c:v>Q1-27</c:v>
                </c:pt>
                <c:pt idx="13">
                  <c:v>Q2-27</c:v>
                </c:pt>
                <c:pt idx="14">
                  <c:v>Q3-27</c:v>
                </c:pt>
                <c:pt idx="15">
                  <c:v>Q4-27</c:v>
                </c:pt>
                <c:pt idx="16">
                  <c:v>Q1-28</c:v>
                </c:pt>
                <c:pt idx="17">
                  <c:v>Q2-28</c:v>
                </c:pt>
                <c:pt idx="18">
                  <c:v>Q3-28</c:v>
                </c:pt>
                <c:pt idx="19">
                  <c:v>Q4-28</c:v>
                </c:pt>
              </c:strCache>
              <c:extLst/>
            </c:strRef>
          </c:cat>
          <c:val>
            <c:numRef>
              <c:f>'Debt Availability'!$N$15:$AG$15</c:f>
              <c:numCache>
                <c:formatCode>0.00%</c:formatCode>
                <c:ptCount val="20"/>
                <c:pt idx="0">
                  <c:v>0.10622003944444444</c:v>
                </c:pt>
                <c:pt idx="1">
                  <c:v>0.102025275</c:v>
                </c:pt>
                <c:pt idx="2">
                  <c:v>0.11230892833333334</c:v>
                </c:pt>
                <c:pt idx="3">
                  <c:v>0.11573115055555555</c:v>
                </c:pt>
                <c:pt idx="4">
                  <c:v>0.11284226166666667</c:v>
                </c:pt>
                <c:pt idx="5">
                  <c:v>0.11268257988888888</c:v>
                </c:pt>
                <c:pt idx="6">
                  <c:v>0.11855816344444443</c:v>
                </c:pt>
                <c:pt idx="7">
                  <c:v>0.11642413544444445</c:v>
                </c:pt>
                <c:pt idx="8">
                  <c:v>0.11461845144444445</c:v>
                </c:pt>
                <c:pt idx="9">
                  <c:v>0.11732712744444444</c:v>
                </c:pt>
                <c:pt idx="10">
                  <c:v>0.12335893055555555</c:v>
                </c:pt>
                <c:pt idx="11">
                  <c:v>0.12005154522222221</c:v>
                </c:pt>
                <c:pt idx="12">
                  <c:v>9.3963700333333344E-2</c:v>
                </c:pt>
                <c:pt idx="13">
                  <c:v>0.123233971</c:v>
                </c:pt>
                <c:pt idx="14">
                  <c:v>0.12767934433333336</c:v>
                </c:pt>
                <c:pt idx="15">
                  <c:v>0.12727623944444444</c:v>
                </c:pt>
                <c:pt idx="16">
                  <c:v>0.12697157677777776</c:v>
                </c:pt>
                <c:pt idx="17">
                  <c:v>0.12940305811111111</c:v>
                </c:pt>
                <c:pt idx="18">
                  <c:v>0.13435905544444443</c:v>
                </c:pt>
                <c:pt idx="19">
                  <c:v>0.12374557144444442</c:v>
                </c:pt>
              </c:numCache>
              <c:extLst/>
            </c:numRef>
          </c:val>
          <c:smooth val="0"/>
          <c:extLst>
            <c:ext xmlns:c16="http://schemas.microsoft.com/office/drawing/2014/chart" uri="{C3380CC4-5D6E-409C-BE32-E72D297353CC}">
              <c16:uniqueId val="{00000025-36AA-4528-AC03-199DC5DA9672}"/>
            </c:ext>
          </c:extLst>
        </c:ser>
        <c:dLbls>
          <c:showLegendKey val="0"/>
          <c:showVal val="0"/>
          <c:showCatName val="0"/>
          <c:showSerName val="0"/>
          <c:showPercent val="0"/>
          <c:showBubbleSize val="0"/>
        </c:dLbls>
        <c:marker val="1"/>
        <c:smooth val="0"/>
        <c:axId val="768654784"/>
        <c:axId val="768647584"/>
      </c:lineChart>
      <c:catAx>
        <c:axId val="28073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80735856"/>
        <c:crosses val="autoZero"/>
        <c:auto val="1"/>
        <c:lblAlgn val="ctr"/>
        <c:lblOffset val="100"/>
        <c:tickLblSkip val="2"/>
        <c:tickMarkSkip val="1"/>
        <c:noMultiLvlLbl val="0"/>
      </c:catAx>
      <c:valAx>
        <c:axId val="280735856"/>
        <c:scaling>
          <c:orientation val="minMax"/>
          <c:max val="16"/>
          <c:min val="6"/>
        </c:scaling>
        <c:delete val="0"/>
        <c:axPos val="l"/>
        <c:numFmt formatCode="_(&quot;$&quot;* #,##0.00_);_(&quot;$&quot;* \(#,##0.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0737776"/>
        <c:crosses val="autoZero"/>
        <c:crossBetween val="between"/>
      </c:valAx>
      <c:valAx>
        <c:axId val="768647584"/>
        <c:scaling>
          <c:orientation val="minMax"/>
          <c:max val="0.14000000000000001"/>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654784"/>
        <c:crosses val="max"/>
        <c:crossBetween val="between"/>
      </c:valAx>
      <c:catAx>
        <c:axId val="768654784"/>
        <c:scaling>
          <c:orientation val="minMax"/>
        </c:scaling>
        <c:delete val="1"/>
        <c:axPos val="b"/>
        <c:numFmt formatCode="General" sourceLinked="1"/>
        <c:majorTickMark val="out"/>
        <c:minorTickMark val="none"/>
        <c:tickLblPos val="nextTo"/>
        <c:crossAx val="76864758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Core FFO &amp; AFFO CoC% (NNJ Co-Invest)</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'Fund Performance'!$B$106</c:f>
              <c:strCache>
                <c:ptCount val="1"/>
                <c:pt idx="0">
                  <c:v>Core FFO %</c:v>
                </c:pt>
              </c:strCache>
            </c:strRef>
          </c:tx>
          <c:spPr>
            <a:ln w="28575" cap="rnd">
              <a:solidFill>
                <a:schemeClr val="accent1"/>
              </a:solidFill>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Performance'!$D$94:$H$94</c:f>
              <c:numCache>
                <c:formatCode>General</c:formatCode>
                <c:ptCount val="5"/>
                <c:pt idx="0">
                  <c:v>2024</c:v>
                </c:pt>
                <c:pt idx="1">
                  <c:v>2025</c:v>
                </c:pt>
                <c:pt idx="2">
                  <c:v>2026</c:v>
                </c:pt>
                <c:pt idx="3">
                  <c:v>2027</c:v>
                </c:pt>
                <c:pt idx="4">
                  <c:v>2028</c:v>
                </c:pt>
              </c:numCache>
            </c:numRef>
          </c:cat>
          <c:val>
            <c:numRef>
              <c:f>'Fund Performance'!$D$106:$H$106</c:f>
              <c:numCache>
                <c:formatCode>0.0%</c:formatCode>
                <c:ptCount val="5"/>
                <c:pt idx="0">
                  <c:v>5.1916002955291786E-2</c:v>
                </c:pt>
                <c:pt idx="1">
                  <c:v>6.1174620390700242E-2</c:v>
                </c:pt>
                <c:pt idx="2">
                  <c:v>6.6850528717382646E-2</c:v>
                </c:pt>
                <c:pt idx="3">
                  <c:v>6.5626277812971964E-2</c:v>
                </c:pt>
                <c:pt idx="4">
                  <c:v>8.1805139787608325E-2</c:v>
                </c:pt>
              </c:numCache>
            </c:numRef>
          </c:val>
          <c:smooth val="0"/>
          <c:extLst>
            <c:ext xmlns:c16="http://schemas.microsoft.com/office/drawing/2014/chart" uri="{C3380CC4-5D6E-409C-BE32-E72D297353CC}">
              <c16:uniqueId val="{00000000-D331-4F03-8311-797573F44D09}"/>
            </c:ext>
          </c:extLst>
        </c:ser>
        <c:ser>
          <c:idx val="1"/>
          <c:order val="1"/>
          <c:tx>
            <c:strRef>
              <c:f>'Fund Performance'!$B$114</c:f>
              <c:strCache>
                <c:ptCount val="1"/>
                <c:pt idx="0">
                  <c:v>AFFO %</c:v>
                </c:pt>
              </c:strCache>
            </c:strRef>
          </c:tx>
          <c:spPr>
            <a:ln w="28575" cap="rnd">
              <a:solidFill>
                <a:schemeClr val="accent2"/>
              </a:solidFill>
              <a:round/>
            </a:ln>
            <a:effectLst/>
          </c:spPr>
          <c:marker>
            <c:symbol val="none"/>
          </c:marker>
          <c:dLbls>
            <c:spPr>
              <a:solidFill>
                <a:schemeClr val="accent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Performance'!$D$94:$H$94</c:f>
              <c:numCache>
                <c:formatCode>General</c:formatCode>
                <c:ptCount val="5"/>
                <c:pt idx="0">
                  <c:v>2024</c:v>
                </c:pt>
                <c:pt idx="1">
                  <c:v>2025</c:v>
                </c:pt>
                <c:pt idx="2">
                  <c:v>2026</c:v>
                </c:pt>
                <c:pt idx="3">
                  <c:v>2027</c:v>
                </c:pt>
                <c:pt idx="4">
                  <c:v>2028</c:v>
                </c:pt>
              </c:numCache>
            </c:numRef>
          </c:cat>
          <c:val>
            <c:numRef>
              <c:f>'Fund Performance'!$D$114:$H$114</c:f>
              <c:numCache>
                <c:formatCode>0.0%</c:formatCode>
                <c:ptCount val="5"/>
                <c:pt idx="0">
                  <c:v>4.2368788583802532E-2</c:v>
                </c:pt>
                <c:pt idx="1">
                  <c:v>1.8758176403983331E-2</c:v>
                </c:pt>
                <c:pt idx="2">
                  <c:v>3.4012726354175342E-2</c:v>
                </c:pt>
                <c:pt idx="3">
                  <c:v>2.9652301060411737E-2</c:v>
                </c:pt>
                <c:pt idx="4">
                  <c:v>4.5517273438386789E-2</c:v>
                </c:pt>
              </c:numCache>
            </c:numRef>
          </c:val>
          <c:smooth val="0"/>
          <c:extLst>
            <c:ext xmlns:c16="http://schemas.microsoft.com/office/drawing/2014/chart" uri="{C3380CC4-5D6E-409C-BE32-E72D297353CC}">
              <c16:uniqueId val="{00000001-D331-4F03-8311-797573F44D09}"/>
            </c:ext>
          </c:extLst>
        </c:ser>
        <c:dLbls>
          <c:dLblPos val="ctr"/>
          <c:showLegendKey val="0"/>
          <c:showVal val="1"/>
          <c:showCatName val="0"/>
          <c:showSerName val="0"/>
          <c:showPercent val="0"/>
          <c:showBubbleSize val="0"/>
        </c:dLbls>
        <c:smooth val="0"/>
        <c:axId val="618714863"/>
        <c:axId val="618733103"/>
        <c:extLst>
          <c:ext xmlns:c15="http://schemas.microsoft.com/office/drawing/2012/chart" uri="{02D57815-91ED-43cb-92C2-25804820EDAC}">
            <c15:filteredLineSeries>
              <c15:ser>
                <c:idx val="2"/>
                <c:order val="2"/>
                <c:tx>
                  <c:strRef>
                    <c:extLst>
                      <c:ext uri="{02D57815-91ED-43cb-92C2-25804820EDAC}">
                        <c15:formulaRef>
                          <c15:sqref>'Fund Performance'!$B$117</c15:sqref>
                        </c15:formulaRef>
                      </c:ext>
                    </c:extLst>
                    <c:strCache>
                      <c:ptCount val="1"/>
                      <c:pt idx="0">
                        <c:v>Distributions %</c:v>
                      </c:pt>
                    </c:strCache>
                  </c:strRef>
                </c:tx>
                <c:spPr>
                  <a:ln w="28575" cap="rnd">
                    <a:solidFill>
                      <a:schemeClr val="accent3"/>
                    </a:solidFill>
                    <a:round/>
                  </a:ln>
                  <a:effectLst/>
                </c:spPr>
                <c:marker>
                  <c:symbol val="none"/>
                </c:marker>
                <c:dLbls>
                  <c:dLbl>
                    <c:idx val="1"/>
                    <c:layout>
                      <c:manualLayout>
                        <c:x val="-4.3134107357845689E-2"/>
                        <c:y val="-2.2239376830480204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02-D331-4F03-8311-797573F44D09}"/>
                      </c:ext>
                    </c:extLst>
                  </c:dLbl>
                  <c:dLbl>
                    <c:idx val="3"/>
                    <c:layout>
                      <c:manualLayout>
                        <c:x val="-4.3490798145211174E-2"/>
                        <c:y val="5.1614605526545572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03-D331-4F03-8311-797573F44D09}"/>
                      </c:ext>
                    </c:extLst>
                  </c:dLbl>
                  <c:dLbl>
                    <c:idx val="4"/>
                    <c:layout>
                      <c:manualLayout>
                        <c:x val="-4.3134165228755739E-2"/>
                        <c:y val="-1.2716075589292945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04-D331-4F03-8311-797573F44D09}"/>
                      </c:ext>
                    </c:extLst>
                  </c:dLbl>
                  <c:spPr>
                    <a:solidFill>
                      <a:srgbClr val="A5A5A5"/>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'Fund Performance'!$D$94:$H$94</c15:sqref>
                        </c15:formulaRef>
                      </c:ext>
                    </c:extLst>
                    <c:numCache>
                      <c:formatCode>General</c:formatCode>
                      <c:ptCount val="5"/>
                      <c:pt idx="0">
                        <c:v>2024</c:v>
                      </c:pt>
                      <c:pt idx="1">
                        <c:v>2025</c:v>
                      </c:pt>
                      <c:pt idx="2">
                        <c:v>2026</c:v>
                      </c:pt>
                      <c:pt idx="3">
                        <c:v>2027</c:v>
                      </c:pt>
                      <c:pt idx="4">
                        <c:v>2028</c:v>
                      </c:pt>
                    </c:numCache>
                  </c:numRef>
                </c:cat>
                <c:val>
                  <c:numRef>
                    <c:extLst>
                      <c:ext uri="{02D57815-91ED-43cb-92C2-25804820EDAC}">
                        <c15:formulaRef>
                          <c15:sqref>'Fund Performance'!$D$117:$H$117</c15:sqref>
                        </c15:formulaRef>
                      </c:ext>
                    </c:extLst>
                    <c:numCache>
                      <c:formatCode>0.0%</c:formatCode>
                      <c:ptCount val="5"/>
                      <c:pt idx="0">
                        <c:v>3.0372108878669667E-2</c:v>
                      </c:pt>
                      <c:pt idx="1">
                        <c:v>3.0754856109116196E-2</c:v>
                      </c:pt>
                      <c:pt idx="2">
                        <c:v>0</c:v>
                      </c:pt>
                      <c:pt idx="3">
                        <c:v>6.3665027414587086E-2</c:v>
                      </c:pt>
                      <c:pt idx="4">
                        <c:v>2.6421433820582735E-2</c:v>
                      </c:pt>
                    </c:numCache>
                  </c:numRef>
                </c:val>
                <c:smooth val="0"/>
                <c:extLst>
                  <c:ext xmlns:c16="http://schemas.microsoft.com/office/drawing/2014/chart" uri="{C3380CC4-5D6E-409C-BE32-E72D297353CC}">
                    <c16:uniqueId val="{00000005-D331-4F03-8311-797573F44D09}"/>
                  </c:ext>
                </c:extLst>
              </c15:ser>
            </c15:filteredLineSeries>
          </c:ext>
        </c:extLst>
      </c:lineChart>
      <c:catAx>
        <c:axId val="618714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18733103"/>
        <c:crosses val="autoZero"/>
        <c:auto val="1"/>
        <c:lblAlgn val="ctr"/>
        <c:lblOffset val="100"/>
        <c:noMultiLvlLbl val="0"/>
      </c:catAx>
      <c:valAx>
        <c:axId val="618733103"/>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Gilroy" panose="00000500000000000000"/>
                <a:ea typeface="+mn-ea"/>
                <a:cs typeface="+mn-cs"/>
              </a:defRPr>
            </a:pPr>
            <a:r>
              <a:rPr lang="en-US" sz="1800" b="1">
                <a:latin typeface="Gilroy" panose="00000500000000000000"/>
              </a:rPr>
              <a:t>Financing</a:t>
            </a:r>
            <a:r>
              <a:rPr lang="en-US" sz="1800" b="1" baseline="0">
                <a:latin typeface="Gilroy" panose="00000500000000000000"/>
              </a:rPr>
              <a:t> Target</a:t>
            </a:r>
            <a:endParaRPr lang="en-US" sz="1800" b="1">
              <a:latin typeface="Gilroy" panose="00000500000000000000"/>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manualLayout>
          <c:layoutTarget val="inner"/>
          <c:xMode val="edge"/>
          <c:yMode val="edge"/>
          <c:x val="0.13791694006999125"/>
          <c:y val="0.12846745220677203"/>
          <c:w val="0.72062007874015743"/>
          <c:h val="0.73595242084101187"/>
        </c:manualLayout>
      </c:layout>
      <c:doughnutChart>
        <c:varyColors val="1"/>
        <c:ser>
          <c:idx val="0"/>
          <c:order val="0"/>
          <c:tx>
            <c:strRef>
              <c:f>Targets!$O$3</c:f>
              <c:strCache>
                <c:ptCount val="1"/>
                <c:pt idx="0">
                  <c:v>Balance</c:v>
                </c:pt>
              </c:strCache>
            </c:strRef>
          </c:tx>
          <c:dPt>
            <c:idx val="0"/>
            <c:bubble3D val="0"/>
            <c:spPr>
              <a:pattFill prst="dkUpDiag">
                <a:fgClr>
                  <a:srgbClr val="FFAB21">
                    <a:lumMod val="75000"/>
                  </a:srgbClr>
                </a:fgClr>
                <a:bgClr>
                  <a:sysClr val="window" lastClr="FFFFFF"/>
                </a:bgClr>
              </a:pattFill>
              <a:ln w="19050">
                <a:solidFill>
                  <a:schemeClr val="lt1"/>
                </a:solidFill>
              </a:ln>
              <a:effectLst/>
            </c:spPr>
            <c:extLst>
              <c:ext xmlns:c16="http://schemas.microsoft.com/office/drawing/2014/chart" uri="{C3380CC4-5D6E-409C-BE32-E72D297353CC}">
                <c16:uniqueId val="{00000001-3702-4EF7-A9A3-E62E0501BF6B}"/>
              </c:ext>
            </c:extLst>
          </c:dPt>
          <c:dPt>
            <c:idx val="1"/>
            <c:bubble3D val="0"/>
            <c:spPr>
              <a:solidFill>
                <a:srgbClr val="ED1E79"/>
              </a:solidFill>
              <a:ln w="19050">
                <a:solidFill>
                  <a:schemeClr val="lt1"/>
                </a:solidFill>
              </a:ln>
              <a:effectLst/>
            </c:spPr>
            <c:extLst>
              <c:ext xmlns:c16="http://schemas.microsoft.com/office/drawing/2014/chart" uri="{C3380CC4-5D6E-409C-BE32-E72D297353CC}">
                <c16:uniqueId val="{00000003-3702-4EF7-A9A3-E62E0501BF6B}"/>
              </c:ext>
            </c:extLst>
          </c:dPt>
          <c:dPt>
            <c:idx val="2"/>
            <c:bubble3D val="0"/>
            <c:spPr>
              <a:solidFill>
                <a:srgbClr val="44546A">
                  <a:lumMod val="60000"/>
                  <a:lumOff val="40000"/>
                </a:srgbClr>
              </a:solidFill>
              <a:ln w="19050">
                <a:solidFill>
                  <a:schemeClr val="lt1"/>
                </a:solidFill>
              </a:ln>
              <a:effectLst/>
            </c:spPr>
            <c:extLst>
              <c:ext xmlns:c16="http://schemas.microsoft.com/office/drawing/2014/chart" uri="{C3380CC4-5D6E-409C-BE32-E72D297353CC}">
                <c16:uniqueId val="{00000005-3702-4EF7-A9A3-E62E0501BF6B}"/>
              </c:ext>
            </c:extLst>
          </c:dPt>
          <c:dPt>
            <c:idx val="3"/>
            <c:bubble3D val="0"/>
            <c:spPr>
              <a:solidFill>
                <a:srgbClr val="8CC63F">
                  <a:lumMod val="50000"/>
                </a:srgbClr>
              </a:solidFill>
              <a:ln w="19050">
                <a:solidFill>
                  <a:schemeClr val="lt1"/>
                </a:solidFill>
              </a:ln>
              <a:effectLst/>
            </c:spPr>
            <c:extLst>
              <c:ext xmlns:c16="http://schemas.microsoft.com/office/drawing/2014/chart" uri="{C3380CC4-5D6E-409C-BE32-E72D297353CC}">
                <c16:uniqueId val="{00000007-3702-4EF7-A9A3-E62E0501BF6B}"/>
              </c:ext>
            </c:extLst>
          </c:dPt>
          <c:dPt>
            <c:idx val="4"/>
            <c:bubble3D val="0"/>
            <c:spPr>
              <a:pattFill prst="dkUpDiag">
                <a:fgClr>
                  <a:srgbClr val="33404F"/>
                </a:fgClr>
                <a:bgClr>
                  <a:sysClr val="window" lastClr="FFFFFF"/>
                </a:bgClr>
              </a:pattFill>
              <a:ln w="19050">
                <a:solidFill>
                  <a:schemeClr val="bg1"/>
                </a:solidFill>
              </a:ln>
              <a:effectLst/>
            </c:spPr>
            <c:extLst>
              <c:ext xmlns:c16="http://schemas.microsoft.com/office/drawing/2014/chart" uri="{C3380CC4-5D6E-409C-BE32-E72D297353CC}">
                <c16:uniqueId val="{00000009-3702-4EF7-A9A3-E62E0501BF6B}"/>
              </c:ext>
            </c:extLst>
          </c:dPt>
          <c:dPt>
            <c:idx val="5"/>
            <c:bubble3D val="0"/>
            <c:spPr>
              <a:solidFill>
                <a:srgbClr val="26303B"/>
              </a:solidFill>
              <a:ln w="19050">
                <a:solidFill>
                  <a:schemeClr val="bg1"/>
                </a:solidFill>
              </a:ln>
              <a:effectLst/>
            </c:spPr>
            <c:extLst>
              <c:ext xmlns:c16="http://schemas.microsoft.com/office/drawing/2014/chart" uri="{C3380CC4-5D6E-409C-BE32-E72D297353CC}">
                <c16:uniqueId val="{0000000B-3702-4EF7-A9A3-E62E0501BF6B}"/>
              </c:ext>
            </c:extLst>
          </c:dPt>
          <c:dLbls>
            <c:dLbl>
              <c:idx val="0"/>
              <c:layout>
                <c:manualLayout>
                  <c:x val="-1.157407407407408E-2"/>
                  <c:y val="1.163418402380656E-7"/>
                </c:manualLayout>
              </c:layout>
              <c:spPr>
                <a:solidFill>
                  <a:srgbClr val="FFDDA6"/>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Gilroy" panose="0000050000000000000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345786854768153"/>
                      <c:h val="9.5449172576832136E-2"/>
                    </c:manualLayout>
                  </c15:layout>
                </c:ext>
                <c:ext xmlns:c16="http://schemas.microsoft.com/office/drawing/2014/chart" uri="{C3380CC4-5D6E-409C-BE32-E72D297353CC}">
                  <c16:uniqueId val="{00000001-3702-4EF7-A9A3-E62E0501BF6B}"/>
                </c:ext>
              </c:extLst>
            </c:dLbl>
            <c:dLbl>
              <c:idx val="1"/>
              <c:layout>
                <c:manualLayout>
                  <c:x val="0.14450044943053156"/>
                  <c:y val="6.055364590897945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702-4EF7-A9A3-E62E0501BF6B}"/>
                </c:ext>
              </c:extLst>
            </c:dLbl>
            <c:dLbl>
              <c:idx val="2"/>
              <c:layout>
                <c:manualLayout>
                  <c:x val="0.1445004494305317"/>
                  <c:y val="8.384350972012552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702-4EF7-A9A3-E62E0501BF6B}"/>
                </c:ext>
              </c:extLst>
            </c:dLbl>
            <c:dLbl>
              <c:idx val="3"/>
              <c:layout>
                <c:manualLayout>
                  <c:x val="8.4291928834476892E-2"/>
                  <c:y val="0.1211072918179591"/>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702-4EF7-A9A3-E62E0501BF6B}"/>
                </c:ext>
              </c:extLst>
            </c:dLbl>
            <c:dLbl>
              <c:idx val="4"/>
              <c:layout>
                <c:manualLayout>
                  <c:x val="-0.14174823199183434"/>
                  <c:y val="0.1250841151504998"/>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Gilroy" panose="0000050000000000000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9948486256926216"/>
                      <c:h val="0.11751177379423315"/>
                    </c:manualLayout>
                  </c15:layout>
                </c:ext>
                <c:ext xmlns:c16="http://schemas.microsoft.com/office/drawing/2014/chart" uri="{C3380CC4-5D6E-409C-BE32-E72D297353CC}">
                  <c16:uniqueId val="{00000009-3702-4EF7-A9A3-E62E0501BF6B}"/>
                </c:ext>
              </c:extLst>
            </c:dLbl>
            <c:dLbl>
              <c:idx val="5"/>
              <c:layout>
                <c:manualLayout>
                  <c:x val="-3.443970545348498E-2"/>
                  <c:y val="-6.1354032873550922E-3"/>
                </c:manualLayout>
              </c:layout>
              <c:spPr>
                <a:solidFill>
                  <a:srgbClr val="26303B"/>
                </a:solid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bg1"/>
                      </a:solidFill>
                      <a:latin typeface="Gilroy" panose="0000050000000000000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458178404782733"/>
                      <c:h val="0.1861392658364513"/>
                    </c:manualLayout>
                  </c15:layout>
                </c:ext>
                <c:ext xmlns:c16="http://schemas.microsoft.com/office/drawing/2014/chart" uri="{C3380CC4-5D6E-409C-BE32-E72D297353CC}">
                  <c16:uniqueId val="{0000000B-3702-4EF7-A9A3-E62E0501BF6B}"/>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Gilroy" panose="00000500000000000000"/>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extLst>
          </c:dLbls>
          <c:cat>
            <c:strRef>
              <c:f>Targets!$N$4:$N$9</c:f>
              <c:strCache>
                <c:ptCount val="6"/>
                <c:pt idx="0">
                  <c:v>CMBS Refi</c:v>
                </c:pt>
                <c:pt idx="1">
                  <c:v>Blackstone Refi</c:v>
                </c:pt>
                <c:pt idx="2">
                  <c:v>NYL NNJ Refi</c:v>
                </c:pt>
                <c:pt idx="3">
                  <c:v>Apollo Refi</c:v>
                </c:pt>
                <c:pt idx="4">
                  <c:v>Future Financing</c:v>
                </c:pt>
                <c:pt idx="5">
                  <c:v>Credit Facility Commitments</c:v>
                </c:pt>
              </c:strCache>
            </c:strRef>
          </c:cat>
          <c:val>
            <c:numRef>
              <c:f>Targets!$O$4:$O$9</c:f>
              <c:numCache>
                <c:formatCode>_("$"* #,##0_);_("$"* \(#,##0\);_("$"* "-"??_);_(@_)</c:formatCode>
                <c:ptCount val="6"/>
                <c:pt idx="0">
                  <c:v>370</c:v>
                </c:pt>
                <c:pt idx="1">
                  <c:v>81.5</c:v>
                </c:pt>
                <c:pt idx="2">
                  <c:v>90</c:v>
                </c:pt>
                <c:pt idx="3">
                  <c:v>94.5</c:v>
                </c:pt>
                <c:pt idx="4">
                  <c:v>125</c:v>
                </c:pt>
                <c:pt idx="5">
                  <c:v>530</c:v>
                </c:pt>
              </c:numCache>
            </c:numRef>
          </c:val>
          <c:extLst>
            <c:ext xmlns:c16="http://schemas.microsoft.com/office/drawing/2014/chart" uri="{C3380CC4-5D6E-409C-BE32-E72D297353CC}">
              <c16:uniqueId val="{0000000C-3702-4EF7-A9A3-E62E0501BF6B}"/>
            </c:ext>
          </c:extLst>
        </c:ser>
        <c:dLbls>
          <c:showLegendKey val="0"/>
          <c:showVal val="1"/>
          <c:showCatName val="0"/>
          <c:showSerName val="0"/>
          <c:showPercent val="0"/>
          <c:showBubbleSize val="0"/>
          <c:showLeaderLines val="0"/>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Forecasted Economic Occupancy</a:t>
            </a:r>
          </a:p>
          <a:p>
            <a:pPr>
              <a:defRPr/>
            </a:pPr>
            <a:r>
              <a:rPr lang="en-US"/>
              <a:t>as of 2Q25</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'Presentation View'!$A$1</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'Presentation View'!$B$6:$E$6</c:f>
              <c:strCache>
                <c:ptCount val="4"/>
                <c:pt idx="0">
                  <c:v>EOQ 9/2025</c:v>
                </c:pt>
                <c:pt idx="1">
                  <c:v>EOQ 12/2025</c:v>
                </c:pt>
                <c:pt idx="2">
                  <c:v>EOQ 3/2026</c:v>
                </c:pt>
                <c:pt idx="3">
                  <c:v>EOQ 6/2026</c:v>
                </c:pt>
              </c:strCache>
            </c:strRef>
          </c:cat>
          <c:val>
            <c:numRef>
              <c:f>'Presentation View'!$B$9:$E$9</c:f>
              <c:numCache>
                <c:formatCode>0.0%</c:formatCode>
                <c:ptCount val="4"/>
                <c:pt idx="0">
                  <c:v>0.87242578699561268</c:v>
                </c:pt>
                <c:pt idx="1">
                  <c:v>0.85608837386985104</c:v>
                </c:pt>
                <c:pt idx="2">
                  <c:v>0.88500340216542872</c:v>
                </c:pt>
                <c:pt idx="3">
                  <c:v>0.89460999537053898</c:v>
                </c:pt>
              </c:numCache>
            </c:numRef>
          </c:val>
          <c:extLst>
            <c:ext xmlns:c16="http://schemas.microsoft.com/office/drawing/2014/chart" uri="{C3380CC4-5D6E-409C-BE32-E72D297353CC}">
              <c16:uniqueId val="{00000000-A9E9-41B0-9F25-E4439F7C5F35}"/>
            </c:ext>
          </c:extLst>
        </c:ser>
        <c:dLbls>
          <c:dLblPos val="inEnd"/>
          <c:showLegendKey val="0"/>
          <c:showVal val="1"/>
          <c:showCatName val="0"/>
          <c:showSerName val="0"/>
          <c:showPercent val="0"/>
          <c:showBubbleSize val="0"/>
        </c:dLbls>
        <c:gapWidth val="219"/>
        <c:overlap val="-27"/>
        <c:axId val="220416688"/>
        <c:axId val="220440688"/>
        <c:extLst>
          <c:ext xmlns:c15="http://schemas.microsoft.com/office/drawing/2012/chart" uri="{02D57815-91ED-43cb-92C2-25804820EDAC}">
            <c15:filteredBarSeries>
              <c15:ser>
                <c:idx val="1"/>
                <c:order val="1"/>
                <c:tx>
                  <c:strRef>
                    <c:extLst>
                      <c:ext uri="{02D57815-91ED-43cb-92C2-25804820EDAC}">
                        <c15:formulaRef>
                          <c15:sqref>'Presentation View'!$B$6</c15:sqref>
                        </c15:formulaRef>
                      </c:ext>
                    </c:extLst>
                    <c:strCache>
                      <c:ptCount val="1"/>
                      <c:pt idx="0">
                        <c:v>EOQ 9/2025</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'Presentation View'!$B$6:$E$6</c15:sqref>
                        </c15:formulaRef>
                      </c:ext>
                    </c:extLst>
                    <c:strCache>
                      <c:ptCount val="4"/>
                      <c:pt idx="0">
                        <c:v>EOQ 9/2025</c:v>
                      </c:pt>
                      <c:pt idx="1">
                        <c:v>EOQ 12/2025</c:v>
                      </c:pt>
                      <c:pt idx="2">
                        <c:v>EOQ 3/2026</c:v>
                      </c:pt>
                      <c:pt idx="3">
                        <c:v>EOQ 6/2026</c:v>
                      </c:pt>
                    </c:strCache>
                  </c:strRef>
                </c:cat>
                <c:val>
                  <c:numRef>
                    <c:extLst>
                      <c:ext uri="{02D57815-91ED-43cb-92C2-25804820EDAC}">
                        <c15:formulaRef>
                          <c15:sqref>'Presentation View'!$C$6:$E$6</c15:sqref>
                        </c15:formulaRef>
                      </c:ext>
                    </c:extLst>
                    <c:numCache>
                      <c:formatCode>General</c:formatCode>
                      <c:ptCount val="3"/>
                      <c:pt idx="0">
                        <c:v>0</c:v>
                      </c:pt>
                      <c:pt idx="1">
                        <c:v>0</c:v>
                      </c:pt>
                      <c:pt idx="2">
                        <c:v>0</c:v>
                      </c:pt>
                    </c:numCache>
                  </c:numRef>
                </c:val>
                <c:extLst>
                  <c:ext xmlns:c16="http://schemas.microsoft.com/office/drawing/2014/chart" uri="{C3380CC4-5D6E-409C-BE32-E72D297353CC}">
                    <c16:uniqueId val="{00000001-A9E9-41B0-9F25-E4439F7C5F35}"/>
                  </c:ext>
                </c:extLst>
              </c15:ser>
            </c15:filteredBarSeries>
          </c:ext>
        </c:extLst>
      </c:barChart>
      <c:catAx>
        <c:axId val="220416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0440688"/>
        <c:crosses val="autoZero"/>
        <c:auto val="1"/>
        <c:lblAlgn val="ctr"/>
        <c:lblOffset val="100"/>
        <c:noMultiLvlLbl val="0"/>
      </c:catAx>
      <c:valAx>
        <c:axId val="22044068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04166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Rate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Column2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Prior Lease PSF</c:v>
                </c:pt>
                <c:pt idx="1">
                  <c:v>PSF (BP)</c:v>
                </c:pt>
                <c:pt idx="2">
                  <c:v>FM PSF</c:v>
                </c:pt>
                <c:pt idx="3">
                  <c:v>PSF</c:v>
                </c:pt>
              </c:strCache>
            </c:strRef>
          </c:cat>
          <c:val>
            <c:numRef>
              <c:f>Sheet1!$B$2:$B$5</c:f>
              <c:numCache>
                <c:formatCode>"$"#,##0.00_);[Red]\("$"#,##0.00\)</c:formatCode>
                <c:ptCount val="4"/>
                <c:pt idx="0">
                  <c:v>5.39</c:v>
                </c:pt>
                <c:pt idx="1">
                  <c:v>7</c:v>
                </c:pt>
                <c:pt idx="2">
                  <c:v>6.55</c:v>
                </c:pt>
                <c:pt idx="3">
                  <c:v>6.99</c:v>
                </c:pt>
              </c:numCache>
            </c:numRef>
          </c:val>
          <c:extLst>
            <c:ext xmlns:c16="http://schemas.microsoft.com/office/drawing/2014/chart" uri="{C3380CC4-5D6E-409C-BE32-E72D297353CC}">
              <c16:uniqueId val="{00000000-FB98-4DD8-912C-8DAF1745A64C}"/>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crossAx val="4467994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'ITD NAV Trend'!$B$20:$B$25</cx:f>
        <cx:lvl ptCount="6">
          <cx:pt idx="0">Finance
Cost</cx:pt>
          <cx:pt idx="1">Commitment
Fees</cx:pt>
          <cx:pt idx="2">Carried Interest
Expenses</cx:pt>
          <cx:pt idx="3">Other Recurring
 Costs</cx:pt>
          <cx:pt idx="4">NOI</cx:pt>
          <cx:pt idx="5">Value Creation</cx:pt>
        </cx:lvl>
      </cx:strDim>
      <cx:numDim type="val">
        <cx:f>'ITD NAV Trend'!$C$20:$C$25</cx:f>
        <cx:lvl ptCount="6" formatCode="_(&quot;$&quot;* #,##0_);_(&quot;$&quot;* \(#,##0\);_(&quot;$&quot;* &quot;-&quot;??_);_(@_)">
          <cx:pt idx="0">-95262</cx:pt>
          <cx:pt idx="1">-35519.131789999999</cx:pt>
          <cx:pt idx="2">-3918</cx:pt>
          <cx:pt idx="3">-12265.988253641299</cx:pt>
          <cx:pt idx="4">115068</cx:pt>
          <cx:pt idx="5">99909</cx:pt>
        </cx:lvl>
      </cx:numDim>
    </cx:data>
  </cx:chartData>
  <cx:chart>
    <cx:title pos="t" align="ctr" overlay="0">
      <cx:tx>
        <cx:rich>
          <a:bodyPr spcFirstLastPara="1" vertOverflow="ellipsis" horzOverflow="overflow" wrap="square" lIns="0" tIns="0" rIns="0" bIns="0" anchor="ctr" anchorCtr="1"/>
          <a:lstStyle/>
          <a:p>
            <a:pPr algn="ctr" rtl="0">
              <a:defRPr b="1">
                <a:solidFill>
                  <a:sysClr val="windowText" lastClr="000000"/>
                </a:solidFill>
              </a:defRPr>
            </a:pPr>
            <a:r>
              <a:rPr lang="en-US" sz="1400" b="1" i="0" u="none" strike="noStrike" baseline="0">
                <a:solidFill>
                  <a:sysClr val="windowText" lastClr="000000"/>
                </a:solidFill>
                <a:latin typeface="Calibri" panose="020F0502020204030204"/>
              </a:rPr>
              <a:t>Inception to Date NAV Trend</a:t>
            </a:r>
          </a:p>
          <a:p>
            <a:pPr algn="ctr" rtl="0">
              <a:defRPr b="1">
                <a:solidFill>
                  <a:sysClr val="windowText" lastClr="000000"/>
                </a:solidFill>
              </a:defRPr>
            </a:pPr>
            <a:r>
              <a:rPr lang="en-US" sz="1400" b="1" i="0" u="none" strike="noStrike" baseline="0">
                <a:solidFill>
                  <a:sysClr val="windowText" lastClr="000000"/>
                </a:solidFill>
                <a:latin typeface="Calibri" panose="020F0502020204030204"/>
              </a:rPr>
              <a:t>in thousands</a:t>
            </a:r>
          </a:p>
        </cx:rich>
      </cx:tx>
    </cx:title>
    <cx:plotArea>
      <cx:plotAreaRegion>
        <cx:series layoutId="waterfall" uniqueId="{AA0091D4-A351-48FA-AF78-489911ABC84B}">
          <cx:spPr>
            <a:solidFill>
              <a:srgbClr val="FFC000"/>
            </a:solidFill>
            <a:ln>
              <a:noFill/>
            </a:ln>
          </cx:spPr>
          <cx:dataPt idx="4">
            <cx:spPr>
              <a:solidFill>
                <a:srgbClr val="0E2841">
                  <a:lumMod val="25000"/>
                  <a:lumOff val="75000"/>
                </a:srgbClr>
              </a:solidFill>
            </cx:spPr>
          </cx:dataPt>
          <cx:dataPt idx="5">
            <cx:spPr>
              <a:solidFill>
                <a:srgbClr val="0E2841">
                  <a:lumMod val="25000"/>
                  <a:lumOff val="75000"/>
                </a:srgbClr>
              </a:solidFill>
            </cx:spPr>
          </cx:dataPt>
          <cx:dataLabels>
            <cx:txPr>
              <a:bodyPr spcFirstLastPara="1" vertOverflow="ellipsis" horzOverflow="overflow" wrap="square" lIns="0" tIns="0" rIns="0" bIns="0" anchor="ctr" anchorCtr="1"/>
              <a:lstStyle/>
              <a:p>
                <a:pPr algn="ctr" rtl="0">
                  <a:defRPr b="1">
                    <a:solidFill>
                      <a:schemeClr val="tx1"/>
                    </a:solidFill>
                  </a:defRPr>
                </a:pPr>
                <a:endParaRPr lang="en-US" sz="900" b="1" i="0" u="none" strike="noStrike" baseline="0">
                  <a:solidFill>
                    <a:schemeClr val="tx1"/>
                  </a:solidFill>
                  <a:latin typeface="Aptos Narrow" panose="02110004020202020204"/>
                </a:endParaRPr>
              </a:p>
            </cx:txPr>
          </cx:dataLabels>
          <cx:dataId val="0"/>
          <cx:layoutPr>
            <cx:visibility connectorLines="0"/>
            <cx:subtotals/>
          </cx:layoutPr>
        </cx:series>
      </cx:plotAreaRegion>
      <cx:axis id="0">
        <cx:catScaling gapWidth="1.08000004"/>
        <cx:tickLabels/>
        <cx:txPr>
          <a:bodyPr spcFirstLastPara="1" vertOverflow="ellipsis" horzOverflow="overflow" wrap="square" lIns="0" tIns="0" rIns="0" bIns="0" anchor="ctr" anchorCtr="1"/>
          <a:lstStyle/>
          <a:p>
            <a:pPr algn="ctr" rtl="0">
              <a:defRPr sz="1200" b="1">
                <a:solidFill>
                  <a:sysClr val="windowText" lastClr="000000"/>
                </a:solidFill>
              </a:defRPr>
            </a:pPr>
            <a:endParaRPr lang="en-US" sz="1200" b="1" i="0" u="none" strike="noStrike" baseline="0">
              <a:solidFill>
                <a:sysClr val="windowText" lastClr="000000"/>
              </a:solidFill>
              <a:latin typeface="Calibri" panose="020F0502020204030204"/>
            </a:endParaRPr>
          </a:p>
        </cx:txPr>
      </cx:axis>
      <cx:axis id="1" hidden="1">
        <cx:valScaling/>
        <cx:majorGridlines>
          <cx:spPr>
            <a:ln>
              <a:noFill/>
            </a:ln>
          </cx:spPr>
        </cx:majorGridlines>
        <cx:tickLabels/>
      </cx:axis>
    </cx:plotArea>
  </cx:chart>
  <cx:spPr>
    <a:ln>
      <a:noFill/>
    </a:ln>
  </cx:spPr>
  <cx:clrMapOvr bg1="lt1" tx1="dk1" bg2="lt2" tx2="dk2" accent1="accent1" accent2="accent2" accent3="accent3" accent4="accent4" accent5="accent5" accent6="accent6" hlink="hlink" folHlink="folHlink"/>
  <cx:fmtOvrs>
    <cx:fmtOvr idx="0">
      <cx:spPr>
        <a:solidFill>
          <a:srgbClr val="FFC000"/>
        </a:solidFill>
      </cx:spPr>
    </cx:fmtOvr>
    <cx:fmtOvr idx="1">
      <cx:spPr>
        <a:solidFill>
          <a:schemeClr val="bg1">
            <a:lumMod val="75000"/>
          </a:schemeClr>
        </a:solidFill>
      </cx:spPr>
    </cx:fmtOvr>
  </cx:fmtOvrs>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'FMV - Summary- VC Graph'!$D$31:$D$36</cx:f>
        <cx:lvl ptCount="6">
          <cx:pt idx="0">FMV 3/31/25</cx:pt>
          <cx:pt idx="1">Acquisitions TC</cx:pt>
          <cx:pt idx="2">Development</cx:pt>
          <cx:pt idx="3">CAPEX</cx:pt>
          <cx:pt idx="4">Value Creation</cx:pt>
          <cx:pt idx="5">FMV 6/30/25</cx:pt>
        </cx:lvl>
      </cx:strDim>
      <cx:numDim type="val">
        <cx:f>'FMV - Summary- VC Graph'!$E$31:$E$36</cx:f>
        <cx:lvl ptCount="6" formatCode="#,##0.0;\(#,##0.0\);\-">
          <cx:pt idx="0">1318.452</cx:pt>
          <cx:pt idx="1">451.80570894999994</cx:pt>
          <cx:pt idx="2">8.1772293700000009</cx:pt>
          <cx:pt idx="3">8.420981470000001</cx:pt>
          <cx:pt idx="4">0.27908384000005204</cx:pt>
          <cx:pt idx="5">1787.0350036300001</cx:pt>
        </cx:lvl>
      </cx:numDim>
    </cx:data>
  </cx:chartData>
  <cx:chart>
    <cx:title pos="t" align="ctr" overlay="0">
      <cx:tx>
        <cx:rich>
          <a:bodyPr spcFirstLastPara="1" vertOverflow="ellipsis" horzOverflow="overflow" wrap="square" lIns="0" tIns="0" rIns="0" bIns="0" anchor="ctr" anchorCtr="1"/>
          <a:lstStyle/>
          <a:p>
            <a:pPr algn="ctr" rtl="0">
              <a:defRPr b="1">
                <a:solidFill>
                  <a:sysClr val="windowText" lastClr="000000"/>
                </a:solidFill>
              </a:defRPr>
            </a:pPr>
            <a:r>
              <a:rPr lang="en-US" sz="1400" b="1" i="0" u="none" strike="noStrike" baseline="0">
                <a:solidFill>
                  <a:sysClr val="windowText" lastClr="000000"/>
                </a:solidFill>
                <a:latin typeface="Aptos Narrow" panose="02110004020202020204"/>
              </a:rPr>
              <a:t>Investment Property Breakdown - Q2 -2025</a:t>
            </a:r>
          </a:p>
          <a:p>
            <a:pPr algn="ctr" rtl="0">
              <a:defRPr b="1">
                <a:solidFill>
                  <a:sysClr val="windowText" lastClr="000000"/>
                </a:solidFill>
              </a:defRPr>
            </a:pPr>
            <a:r>
              <a:rPr lang="en-US" sz="1400" b="1" i="0" u="none" strike="noStrike" baseline="0">
                <a:solidFill>
                  <a:sysClr val="windowText" lastClr="000000"/>
                </a:solidFill>
                <a:latin typeface="Aptos Narrow" panose="02110004020202020204"/>
              </a:rPr>
              <a:t>in Millions</a:t>
            </a:r>
          </a:p>
        </cx:rich>
      </cx:tx>
    </cx:title>
    <cx:plotArea>
      <cx:plotAreaRegion>
        <cx:series layoutId="waterfall" uniqueId="{D2FA9BFC-CD6B-48B2-BD49-0FF72174E510}">
          <cx:spPr>
            <a:solidFill>
              <a:srgbClr val="9DC3E6"/>
            </a:solidFill>
          </cx:spPr>
          <cx:dataPt idx="0">
            <cx:spPr>
              <a:solidFill>
                <a:srgbClr val="002060"/>
              </a:solidFill>
            </cx:spPr>
          </cx:dataPt>
          <cx:dataPt idx="5">
            <cx:spPr>
              <a:solidFill>
                <a:srgbClr val="002060"/>
              </a:solidFill>
            </cx:spPr>
          </cx:dataPt>
          <cx:dataLabels pos="outEnd">
            <cx:numFmt formatCode="_($* #,##0.0_);_($* (#,##0.0);_($* &quot;-&quot;?_);_(@_)" sourceLinked="0"/>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Aptos Narrow" panose="02110004020202020204"/>
                </a:endParaRPr>
              </a:p>
            </cx:txPr>
            <cx:visibility seriesName="0" categoryName="0" value="1"/>
            <cx:separator>, </cx:separator>
          </cx:dataLabels>
          <cx:dataId val="0"/>
          <cx:layoutPr>
            <cx:visibility connectorLines="0"/>
            <cx:subtotals>
              <cx:idx val="0"/>
              <cx:idx val="5"/>
            </cx:subtotals>
          </cx:layoutPr>
        </cx:series>
      </cx:plotAreaRegion>
      <cx:axis id="0">
        <cx:catScaling gapWidth="0.5"/>
        <cx:tickLabels/>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Aptos Narrow" panose="02110004020202020204"/>
            </a:endParaRPr>
          </a:p>
        </cx:txPr>
      </cx:axis>
      <cx:axis id="1">
        <cx:valScaling min="1200"/>
        <cx:tickLabels/>
        <cx:numFmt formatCode="_($* #,##0.0_);_($* (#,##0.0);_($* &quot;-&quot;?_);_(@_)" sourceLinked="0"/>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Aptos Narrow" panose="02110004020202020204"/>
            </a:endParaRPr>
          </a:p>
        </cx:txPr>
      </cx:axis>
    </cx:plotArea>
  </cx:chart>
  <cx:spPr>
    <a:ln>
      <a:solidFill>
        <a:schemeClr val="bg1"/>
      </a:solidFill>
    </a:ln>
  </cx:spPr>
  <cx:clrMapOvr bg1="lt1" tx1="dk1" bg2="lt2" tx2="dk2" accent1="accent1" accent2="accent2" accent3="accent3" accent4="accent4" accent5="accent5" accent6="accent6" hlink="hlink" folHlink="folHlink"/>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'FMV - Summary- VC Graph'!$D$21:$D$25</cx:f>
        <cx:lvl ptCount="5">
          <cx:pt idx="0">Total Acquisition Cost</cx:pt>
          <cx:pt idx="1">CapEx</cx:pt>
          <cx:pt idx="2">Dispositions</cx:pt>
          <cx:pt idx="3">Value Creation</cx:pt>
          <cx:pt idx="4">Investment Property</cx:pt>
        </cx:lvl>
      </cx:strDim>
      <cx:numDim type="val">
        <cx:f>'FMV - Summary- VC Graph'!$E$21:$E$25</cx:f>
        <cx:lvl ptCount="5" formatCode="#,##0;\(#,##0\);\-">
          <cx:pt idx="0">1650</cx:pt>
          <cx:pt idx="1">51.43</cx:pt>
          <cx:pt idx="2">-15.067448499999999</cx:pt>
          <cx:pt idx="3">100.67245213000001</cx:pt>
          <cx:pt idx="4">1787.0350036300001</cx:pt>
        </cx:lvl>
      </cx:numDim>
    </cx:data>
  </cx:chartData>
  <cx:chart>
    <cx:title pos="t" align="ctr" overlay="0">
      <cx:tx>
        <cx:rich>
          <a:bodyPr spcFirstLastPara="1" vertOverflow="ellipsis" horzOverflow="overflow" wrap="square" lIns="0" tIns="0" rIns="0" bIns="0" anchor="ctr" anchorCtr="1"/>
          <a:lstStyle/>
          <a:p>
            <a:pPr algn="ctr" rtl="0">
              <a:defRPr b="1">
                <a:solidFill>
                  <a:sysClr val="windowText" lastClr="000000"/>
                </a:solidFill>
              </a:defRPr>
            </a:pPr>
            <a:r>
              <a:rPr lang="en-US" sz="1400" b="1" i="0" u="none" strike="noStrike" baseline="0">
                <a:solidFill>
                  <a:sysClr val="windowText" lastClr="000000"/>
                </a:solidFill>
                <a:latin typeface="Aptos Narrow" panose="02110004020202020204"/>
              </a:rPr>
              <a:t>Investment Property Breakdown Inception to Date</a:t>
            </a:r>
          </a:p>
          <a:p>
            <a:pPr algn="ctr" rtl="0">
              <a:defRPr b="1">
                <a:solidFill>
                  <a:sysClr val="windowText" lastClr="000000"/>
                </a:solidFill>
              </a:defRPr>
            </a:pPr>
            <a:r>
              <a:rPr lang="en-US" sz="1400" b="1" i="0" u="none" strike="noStrike" baseline="0">
                <a:solidFill>
                  <a:sysClr val="windowText" lastClr="000000"/>
                </a:solidFill>
                <a:latin typeface="Aptos Narrow" panose="02110004020202020204"/>
              </a:rPr>
              <a:t>in Millions</a:t>
            </a:r>
          </a:p>
        </cx:rich>
      </cx:tx>
    </cx:title>
    <cx:plotArea>
      <cx:plotAreaRegion>
        <cx:series layoutId="waterfall" uniqueId="{D2FA9BFC-CD6B-48B2-BD49-0FF72174E510}">
          <cx:dataPt idx="0">
            <cx:spPr>
              <a:solidFill>
                <a:srgbClr val="002060"/>
              </a:solidFill>
            </cx:spPr>
          </cx:dataPt>
          <cx:dataPt idx="1">
            <cx:spPr>
              <a:solidFill>
                <a:srgbClr val="9DC3E6"/>
              </a:solidFill>
            </cx:spPr>
          </cx:dataPt>
          <cx:dataPt idx="2">
            <cx:spPr>
              <a:solidFill>
                <a:srgbClr val="FFC000"/>
              </a:solidFill>
            </cx:spPr>
          </cx:dataPt>
          <cx:dataPt idx="3">
            <cx:spPr>
              <a:solidFill>
                <a:srgbClr val="9DC3E6"/>
              </a:solidFill>
            </cx:spPr>
          </cx:dataPt>
          <cx:dataPt idx="4">
            <cx:spPr>
              <a:solidFill>
                <a:srgbClr val="002060"/>
              </a:solidFill>
            </cx:spPr>
          </cx:dataPt>
          <cx:dataLabels pos="outEnd">
            <cx:numFmt formatCode="_($* #,##0.0_);_($* (#,##0.0);_($* &quot;-&quot;?_);_(@_)" sourceLinked="0"/>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Aptos Narrow" panose="02110004020202020204"/>
                </a:endParaRPr>
              </a:p>
            </cx:txPr>
            <cx:visibility seriesName="0" categoryName="0" value="1"/>
            <cx:separator>, </cx:separator>
            <cx:dataLabel idx="0">
              <cx:numFmt formatCode="_($* #,##0_);_($* (#,##0);_($* &quot;-&quot;_);_(@_)" sourceLinked="0"/>
              <cx:visibility seriesName="0" categoryName="0" value="1"/>
              <cx:separator>, </cx:separator>
            </cx:dataLabel>
          </cx:dataLabels>
          <cx:dataId val="0"/>
          <cx:layoutPr>
            <cx:visibility connectorLines="0"/>
            <cx:subtotals>
              <cx:idx val="0"/>
              <cx:idx val="4"/>
              <cx:idx val="5"/>
            </cx:subtotals>
          </cx:layoutPr>
        </cx:series>
      </cx:plotAreaRegion>
      <cx:axis id="0">
        <cx:catScaling gapWidth="0.5"/>
        <cx:tickLabels/>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Aptos Narrow" panose="02110004020202020204"/>
            </a:endParaRPr>
          </a:p>
        </cx:txPr>
      </cx:axis>
      <cx:axis id="1">
        <cx:valScaling max="2000" min="1400"/>
        <cx:tickLabels/>
        <cx:numFmt formatCode="_($* #,##0.0_);_($* (#,##0.0);_($* &quot;-&quot;?_);_(@_)" sourceLinked="0"/>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Aptos Narrow" panose="02110004020202020204"/>
            </a:endParaRPr>
          </a:p>
        </cx:txPr>
      </cx:axis>
    </cx:plotArea>
  </cx:chart>
  <cx:spPr>
    <a:ln>
      <a:solidFill>
        <a:schemeClr val="bg1"/>
      </a:solidFill>
    </a:ln>
  </cx:spPr>
  <cx:clrMapOvr bg1="lt1" tx1="dk1" bg2="lt2" tx2="dk2" accent1="accent1" accent2="accent2" accent3="accent3" accent4="accent4" accent5="accent5" accent6="accent6" hlink="hlink" folHlink="folHlink"/>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'Appraisal -Graph'!$B$33:$B$36</cx:f>
        <cx:lvl ptCount="4">
          <cx:pt idx="0">Last Appraisal Value</cx:pt>
          <cx:pt idx="1">Accumulated CAPEX</cx:pt>
          <cx:pt idx="2">Value Creation</cx:pt>
          <cx:pt idx="3">FMV</cx:pt>
        </cx:lvl>
      </cx:strDim>
      <cx:numDim type="val">
        <cx:f>'Appraisal -Graph'!$C$33:$C$36</cx:f>
        <cx:lvl ptCount="4" formatCode="_(* #,##0_);_(* \(#,##0\);_(* &quot;-&quot;??_);_(@_)">
          <cx:pt idx="0">219420</cx:pt>
          <cx:pt idx="1">3004</cx:pt>
          <cx:pt idx="2">546</cx:pt>
          <cx:pt idx="3">222970</cx:pt>
        </cx:lvl>
      </cx:numDim>
    </cx:data>
  </cx:chartData>
  <cx:chart>
    <cx:title pos="t" align="ctr" overlay="0">
      <cx:tx>
        <cx:rich>
          <a:bodyPr spcFirstLastPara="1" vertOverflow="ellipsis" horzOverflow="overflow" wrap="square" lIns="0" tIns="0" rIns="0" bIns="0" anchor="ctr" anchorCtr="1"/>
          <a:lstStyle/>
          <a:p>
            <a:pPr algn="ctr" rtl="0">
              <a:defRPr b="1">
                <a:solidFill>
                  <a:sysClr val="windowText" lastClr="000000"/>
                </a:solidFill>
              </a:defRPr>
            </a:pPr>
            <a:r>
              <a:rPr lang="en-US" sz="1400" b="1" i="0" u="none" strike="noStrike" baseline="0">
                <a:solidFill>
                  <a:sysClr val="windowText" lastClr="000000"/>
                </a:solidFill>
                <a:latin typeface="Aptos Narrow" panose="02110004020202020204"/>
              </a:rPr>
              <a:t>Same Store Appraisals - 20 Properties</a:t>
            </a:r>
          </a:p>
          <a:p>
            <a:pPr algn="ctr" rtl="0">
              <a:defRPr b="1">
                <a:solidFill>
                  <a:sysClr val="windowText" lastClr="000000"/>
                </a:solidFill>
              </a:defRPr>
            </a:pPr>
            <a:r>
              <a:rPr lang="en-US" sz="1400" b="1" i="0" u="none" strike="noStrike" baseline="0">
                <a:solidFill>
                  <a:sysClr val="windowText" lastClr="000000"/>
                </a:solidFill>
                <a:latin typeface="Aptos Narrow" panose="02110004020202020204"/>
              </a:rPr>
              <a:t>In thousands</a:t>
            </a:r>
          </a:p>
        </cx:rich>
      </cx:tx>
    </cx:title>
    <cx:plotArea>
      <cx:plotAreaRegion>
        <cx:series layoutId="waterfall" uniqueId="{E7BB3D0E-6EB5-4591-BD9B-C189E25D58F1}">
          <cx:spPr>
            <a:solidFill>
              <a:srgbClr val="9DC3E6"/>
            </a:solidFill>
          </cx:spPr>
          <cx:dataPt idx="0">
            <cx:spPr>
              <a:solidFill>
                <a:srgbClr val="002060"/>
              </a:solidFill>
            </cx:spPr>
          </cx:dataPt>
          <cx:dataPt idx="3">
            <cx:spPr>
              <a:solidFill>
                <a:srgbClr val="002060"/>
              </a:solidFill>
            </cx:spPr>
          </cx:dataPt>
          <cx:dataLabels pos="outEnd">
            <cx:numFmt formatCode="_($* #,##0_);_($* (#,##0);_($* &quot;-&quot;_);_(@_)" sourceLinked="0"/>
            <cx:txPr>
              <a:bodyPr spcFirstLastPara="1" vertOverflow="ellipsis" horzOverflow="overflow" wrap="square" lIns="0" tIns="0" rIns="0" bIns="0" anchor="ctr" anchorCtr="1"/>
              <a:lstStyle/>
              <a:p>
                <a:pPr algn="ctr" rtl="0">
                  <a:defRPr sz="1050" b="1">
                    <a:solidFill>
                      <a:sysClr val="windowText" lastClr="000000"/>
                    </a:solidFill>
                  </a:defRPr>
                </a:pPr>
                <a:endParaRPr lang="en-US" sz="1050" b="1" i="0" u="none" strike="noStrike" baseline="0">
                  <a:solidFill>
                    <a:sysClr val="windowText" lastClr="000000"/>
                  </a:solidFill>
                  <a:latin typeface="Aptos Narrow" panose="02110004020202020204"/>
                </a:endParaRPr>
              </a:p>
            </cx:txPr>
            <cx:visibility seriesName="0" categoryName="0" value="1"/>
            <cx:separator>, </cx:separator>
            <cx:dataLabel idx="1">
              <cx:numFmt formatCode="_($* #,##0_);_($* (#,##0);_($* &quot;-&quot;_);_(@_)" sourceLinked="0"/>
              <cx:txPr>
                <a:bodyPr spcFirstLastPara="1" vertOverflow="ellipsis" horzOverflow="overflow" wrap="square" lIns="0" tIns="0" rIns="0" bIns="0" anchor="ctr" anchorCtr="1"/>
                <a:lstStyle/>
                <a:p>
                  <a:pPr algn="ctr" rtl="0">
                    <a:defRPr/>
                  </a:pPr>
                  <a:r>
                    <a:rPr lang="en-US" sz="1050" b="1" i="0" u="none" strike="noStrike" baseline="0">
                      <a:solidFill>
                        <a:sysClr val="windowText" lastClr="000000"/>
                      </a:solidFill>
                      <a:latin typeface="Aptos Narrow" panose="02110004020202020204"/>
                    </a:rPr>
                    <a:t> $3,004 </a:t>
                  </a:r>
                </a:p>
              </cx:txPr>
              <cx:visibility seriesName="0" categoryName="0" value="1"/>
              <cx:separator>, </cx:separator>
            </cx:dataLabel>
          </cx:dataLabels>
          <cx:dataId val="0"/>
          <cx:layoutPr>
            <cx:visibility connectorLines="0"/>
            <cx:subtotals>
              <cx:idx val="0"/>
              <cx:idx val="3"/>
            </cx:subtotals>
          </cx:layoutPr>
        </cx:series>
      </cx:plotAreaRegion>
      <cx:axis id="0">
        <cx:catScaling gapWidth="0.5"/>
        <cx:tickLabels/>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Aptos Narrow" panose="02110004020202020204"/>
            </a:endParaRPr>
          </a:p>
        </cx:txPr>
      </cx:axis>
      <cx:axis id="1">
        <cx:valScaling min="215000"/>
        <cx:tickLabels/>
        <cx:numFmt formatCode="_($* #,##0_);_($* (#,##0);_($* &quot;-&quot;_);_(@_)" sourceLinked="0"/>
        <cx:txPr>
          <a:bodyPr spcFirstLastPara="1" vertOverflow="ellipsis" horzOverflow="overflow" wrap="square" lIns="0" tIns="0" rIns="0" bIns="0" anchor="ctr" anchorCtr="1"/>
          <a:lstStyle/>
          <a:p>
            <a:pPr algn="ctr" rtl="0">
              <a:defRPr sz="1050" b="1">
                <a:solidFill>
                  <a:sysClr val="windowText" lastClr="000000"/>
                </a:solidFill>
              </a:defRPr>
            </a:pPr>
            <a:endParaRPr lang="en-US" sz="1050" b="1" i="0" u="none" strike="noStrike" baseline="0">
              <a:solidFill>
                <a:sysClr val="windowText" lastClr="000000"/>
              </a:solidFill>
              <a:latin typeface="Aptos Narrow" panose="02110004020202020204"/>
            </a:endParaRPr>
          </a:p>
        </cx:txPr>
      </cx:axis>
    </cx:plotArea>
  </cx:chart>
  <cx:clrMapOvr bg1="lt1" tx1="dk1" bg2="lt2" tx2="dk2" accent1="accent1" accent2="accent2" accent3="accent3" accent4="accent4" accent5="accent5" accent6="accent6" hlink="hlink" folHlink="folHlink"/>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'AR Trend'!$L$45:$L$49</cx:f>
        <cx:lvl ptCount="5">
          <cx:pt idx="0">O.B</cx:pt>
          <cx:pt idx="1">Bad Debt Recovery</cx:pt>
          <cx:pt idx="2">General Allowance</cx:pt>
          <cx:pt idx="3">Net collection</cx:pt>
          <cx:pt idx="4">E.B</cx:pt>
        </cx:lvl>
      </cx:strDim>
      <cx:numDim type="val">
        <cx:f>'AR Trend'!$M$45:$M$49</cx:f>
        <cx:lvl ptCount="5" formatCode="#,##0;\(#,##0\);\-">
          <cx:pt idx="0">1573.2610099999999</cx:pt>
          <cx:pt idx="1">97.776520000000005</cx:pt>
          <cx:pt idx="2">-84.450369999999992</cx:pt>
          <cx:pt idx="3">-649.17660999999987</cx:pt>
          <cx:pt idx="4">937.41055000000006</cx:pt>
        </cx:lvl>
      </cx:numDim>
    </cx:data>
  </cx:chartData>
  <cx:chart>
    <cx:title pos="t" align="ctr" overlay="0">
      <cx:tx>
        <cx:rich>
          <a:bodyPr spcFirstLastPara="1" vertOverflow="ellipsis" horzOverflow="overflow" wrap="square" lIns="0" tIns="0" rIns="0" bIns="0" anchor="ctr" anchorCtr="1"/>
          <a:lstStyle/>
          <a:p>
            <a:pPr rtl="0"/>
            <a:r>
              <a:rPr lang="en-US" sz="1800" b="1" i="0" baseline="0">
                <a:effectLst/>
              </a:rPr>
              <a:t>A/R Trend Q1-25 - Q2-25</a:t>
            </a:r>
            <a:endParaRPr lang="en-US" sz="1400">
              <a:effectLst/>
            </a:endParaRPr>
          </a:p>
        </cx:rich>
      </cx:tx>
    </cx:title>
    <cx:plotArea>
      <cx:plotAreaRegion>
        <cx:series layoutId="waterfall" uniqueId="{03909F25-5DA5-4D57-B992-601D57EAB4BA}">
          <cx:dataPt idx="0">
            <cx:spPr>
              <a:solidFill>
                <a:srgbClr val="002060"/>
              </a:solidFill>
            </cx:spPr>
          </cx:dataPt>
          <cx:dataPt idx="1">
            <cx:spPr>
              <a:solidFill>
                <a:srgbClr val="9DC3E6"/>
              </a:solidFill>
            </cx:spPr>
          </cx:dataPt>
          <cx:dataPt idx="2">
            <cx:spPr>
              <a:solidFill>
                <a:srgbClr val="FFC000"/>
              </a:solidFill>
            </cx:spPr>
          </cx:dataPt>
          <cx:dataPt idx="3">
            <cx:spPr>
              <a:solidFill>
                <a:srgbClr val="FFC000"/>
              </a:solidFill>
            </cx:spPr>
          </cx:dataPt>
          <cx:dataPt idx="4">
            <cx:spPr>
              <a:solidFill>
                <a:srgbClr val="002060"/>
              </a:solidFill>
            </cx:spPr>
          </cx:dataPt>
          <cx:dataLabels pos="outEnd">
            <cx:numFmt formatCode="_($* #,##0_);_($* (#,##0);_($* &quot;-&quot;_);_(@_)" sourceLinked="0"/>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Aptos Narrow" panose="02110004020202020204"/>
                </a:endParaRPr>
              </a:p>
            </cx:txPr>
            <cx:visibility seriesName="0" categoryName="0" value="1"/>
            <cx:separator>, </cx:separator>
          </cx:dataLabels>
          <cx:dataId val="0"/>
          <cx:layoutPr>
            <cx:visibility connectorLines="0"/>
            <cx:subtotals>
              <cx:idx val="0"/>
              <cx:idx val="4"/>
            </cx:subtotals>
          </cx:layoutPr>
        </cx:series>
      </cx:plotAreaRegion>
      <cx:axis id="0">
        <cx:catScaling gapWidth="0.5"/>
        <cx:tickLabels/>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Aptos Narrow" panose="02110004020202020204"/>
            </a:endParaRPr>
          </a:p>
        </cx:txPr>
      </cx:axis>
      <cx:axis id="1">
        <cx:valScaling max="1800" min="500"/>
        <cx:tickLabels/>
        <cx:numFmt formatCode="_($* #,##0.0_);_($* (#,##0.0);_($* &quot;-&quot;?_);_(@_)" sourceLinked="0"/>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Aptos Narrow" panose="02110004020202020204"/>
            </a:endParaRPr>
          </a:p>
        </cx:txPr>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'Waterfall IRR'!$E$8:$E$13</cx:f>
        <cx:lvl ptCount="6">
          <cx:pt idx="0">Base Net IRR</cx:pt>
          <cx:pt idx="1">NOI Growth</cx:pt>
          <cx:pt idx="2">Truist Refi</cx:pt>
          <cx:pt idx="3">MT Co-Invest</cx:pt>
          <cx:pt idx="4">Plymouth Sale</cx:pt>
          <cx:pt idx="5">Net IRR</cx:pt>
        </cx:lvl>
      </cx:strDim>
      <cx:numDim type="val">
        <cx:f>'Waterfall IRR'!$F$8:$F$13</cx:f>
        <cx:lvl ptCount="6" formatCode="0.00%">
          <cx:pt idx="0">0.1255</cx:pt>
          <cx:pt idx="1">0.0060000000000000053</cx:pt>
          <cx:pt idx="2">0.0038999999999999868</cx:pt>
          <cx:pt idx="3">0.0032000000000000084</cx:pt>
          <cx:pt idx="4">-0.0022000000000000075</cx:pt>
          <cx:pt idx="5">0.13639999999999999</cx:pt>
        </cx:lvl>
      </cx:numDim>
    </cx:data>
  </cx:chartData>
  <cx:chart>
    <cx:title pos="t" align="ctr" overlay="0">
      <cx:tx>
        <cx:txData>
          <cx:v>Net IRR Waterfall</cx:v>
        </cx:txData>
      </cx:tx>
      <cx:txPr>
        <a:bodyPr spcFirstLastPara="1" vertOverflow="ellipsis" horzOverflow="overflow" wrap="square" lIns="0" tIns="0" rIns="0" bIns="0" anchor="ctr" anchorCtr="1"/>
        <a:lstStyle/>
        <a:p>
          <a:pPr algn="ctr" rtl="0">
            <a:defRPr sz="1600" b="1">
              <a:latin typeface="Gilroy" panose="00000500000000000000"/>
              <a:ea typeface="Gilroy" panose="00000500000000000000"/>
              <a:cs typeface="Gilroy" panose="00000500000000000000"/>
            </a:defRPr>
          </a:pPr>
          <a:r>
            <a:rPr lang="en-US" sz="1600" b="1" i="0" u="none" strike="noStrike" baseline="0">
              <a:solidFill>
                <a:sysClr val="windowText" lastClr="000000">
                  <a:lumMod val="65000"/>
                  <a:lumOff val="35000"/>
                </a:sysClr>
              </a:solidFill>
              <a:latin typeface="Gilroy" panose="00000500000000000000"/>
            </a:rPr>
            <a:t>Net IRR Waterfall</a:t>
          </a:r>
        </a:p>
      </cx:txPr>
    </cx:title>
    <cx:plotArea>
      <cx:plotAreaRegion>
        <cx:series layoutId="waterfall" uniqueId="{C27C361D-755C-4DEA-B8B7-1DC91CA7B561}">
          <cx:dataPt idx="1">
            <cx:spPr>
              <a:solidFill>
                <a:srgbClr val="8CC63F"/>
              </a:solidFill>
            </cx:spPr>
          </cx:dataPt>
          <cx:dataPt idx="2">
            <cx:spPr>
              <a:solidFill>
                <a:srgbClr val="8CC63F"/>
              </a:solidFill>
            </cx:spPr>
          </cx:dataPt>
          <cx:dataPt idx="3">
            <cx:spPr>
              <a:solidFill>
                <a:srgbClr val="8CC63F"/>
              </a:solidFill>
            </cx:spPr>
          </cx:dataPt>
          <cx:dataPt idx="4">
            <cx:spPr>
              <a:solidFill>
                <a:srgbClr val="C00000"/>
              </a:solidFill>
            </cx:spPr>
          </cx:dataPt>
          <cx:dataLabels pos="outEnd">
            <cx:txPr>
              <a:bodyPr spcFirstLastPara="1" vertOverflow="ellipsis" horzOverflow="overflow" wrap="square" lIns="0" tIns="0" rIns="0" bIns="0" anchor="ctr" anchorCtr="1"/>
              <a:lstStyle/>
              <a:p>
                <a:pPr algn="ctr" rtl="0">
                  <a:defRPr sz="1200" b="1">
                    <a:latin typeface="Gilroy" panose="00000500000000000000"/>
                    <a:ea typeface="Gilroy" panose="00000500000000000000"/>
                    <a:cs typeface="Gilroy" panose="00000500000000000000"/>
                  </a:defRPr>
                </a:pPr>
                <a:endParaRPr lang="en-US" sz="1200" b="1" i="0" u="none" strike="noStrike" baseline="0">
                  <a:solidFill>
                    <a:sysClr val="windowText" lastClr="000000">
                      <a:lumMod val="65000"/>
                      <a:lumOff val="35000"/>
                    </a:sysClr>
                  </a:solidFill>
                  <a:latin typeface="Gilroy" panose="00000500000000000000"/>
                </a:endParaRPr>
              </a:p>
            </cx:txPr>
            <cx:visibility seriesName="0" categoryName="0" value="1"/>
          </cx:dataLabels>
          <cx:dataId val="0"/>
          <cx:layoutPr>
            <cx:subtotals>
              <cx:idx val="5"/>
            </cx:subtotals>
          </cx:layoutPr>
        </cx:series>
      </cx:plotAreaRegion>
      <cx:axis id="0">
        <cx:catScaling gapWidth="0.5"/>
        <cx:tickLabels/>
        <cx:txPr>
          <a:bodyPr vertOverflow="overflow" horzOverflow="overflow" wrap="square" lIns="0" tIns="0" rIns="0" bIns="0"/>
          <a:lstStyle/>
          <a:p>
            <a:pPr algn="ctr" rtl="0">
              <a:defRPr sz="1400" b="0" i="0">
                <a:solidFill>
                  <a:srgbClr val="595959"/>
                </a:solidFill>
                <a:latin typeface="Gilroy" panose="00000500000000000000"/>
                <a:ea typeface="Gilroy" panose="00000500000000000000"/>
                <a:cs typeface="Gilroy" panose="00000500000000000000"/>
              </a:defRPr>
            </a:pPr>
            <a:endParaRPr lang="en-US" sz="1400">
              <a:latin typeface="Gilroy" panose="00000500000000000000"/>
            </a:endParaRPr>
          </a:p>
        </cx:txPr>
      </cx:axis>
      <cx:axis id="1" hidden="1">
        <cx:valScaling min="0.12000000000000001"/>
        <cx:tickLabels/>
        <cx:txPr>
          <a:bodyPr vertOverflow="overflow" horzOverflow="overflow" wrap="square" lIns="0" tIns="0" rIns="0" bIns="0"/>
          <a:lstStyle/>
          <a:p>
            <a:pPr algn="ctr" rtl="0">
              <a:defRPr sz="900" b="0" i="0">
                <a:solidFill>
                  <a:srgbClr val="595959"/>
                </a:solidFill>
                <a:latin typeface="Gilroy" panose="00000500000000000000"/>
                <a:ea typeface="Gilroy" panose="00000500000000000000"/>
                <a:cs typeface="Gilroy" panose="00000500000000000000"/>
              </a:defRPr>
            </a:pPr>
            <a:endParaRPr lang="en-US">
              <a:latin typeface="Gilroy" panose="0000050000000000000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withinLinear" id="14">
  <a:schemeClr val="accent1"/>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withinLinearReversed" id="21">
  <a:schemeClr val="accent1"/>
</cs:colorStyle>
</file>

<file path=ppt/charts/colors35.xml><?xml version="1.0" encoding="utf-8"?>
<cs:colorStyle xmlns:cs="http://schemas.microsoft.com/office/drawing/2012/chartStyle" xmlns:a="http://schemas.openxmlformats.org/drawingml/2006/main" meth="withinLinear" id="18">
  <a:schemeClr val="accent5"/>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withinLinear" id="17">
  <a:schemeClr val="accent4"/>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9.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40D_1726AA34.xml><?xml version="1.0" encoding="utf-8"?>
<p188:cmLst xmlns:a="http://schemas.openxmlformats.org/drawingml/2006/main" xmlns:r="http://schemas.openxmlformats.org/officeDocument/2006/relationships" xmlns:p188="http://schemas.microsoft.com/office/powerpoint/2018/8/main">
  <p188:cm id="{07E9612C-A688-444B-8ACC-62AD500B5373}" authorId="{A949107C-2A22-2B91-6A9F-30D709F9D6C6}" created="2025-07-22T17:26:06.776">
    <pc:sldMkLst xmlns:pc="http://schemas.microsoft.com/office/powerpoint/2013/main/command">
      <pc:docMk/>
      <pc:sldMk cId="388409908" sldId="5133"/>
    </pc:sldMkLst>
    <p188:txBody>
      <a:bodyPr/>
      <a:lstStyle/>
      <a:p>
        <a:r>
          <a:rPr lang="en-US"/>
          <a:t>[@Jordan Nathan] updated</a:t>
        </a:r>
      </a:p>
    </p188:txBody>
  </p188:cm>
</p188:cmLst>
</file>

<file path=ppt/comments/modernComment_1441_B63361F9.xml><?xml version="1.0" encoding="utf-8"?>
<p188:cmLst xmlns:a="http://schemas.openxmlformats.org/drawingml/2006/main" xmlns:r="http://schemas.openxmlformats.org/officeDocument/2006/relationships" xmlns:p188="http://schemas.microsoft.com/office/powerpoint/2018/8/main">
  <p188:cm id="{8560555A-3D33-4742-A2A7-4481D99D33B8}" authorId="{CA985DCD-F83C-072F-7D2C-401B099A2874}" created="2025-07-24T00:07:34.948">
    <ac:deMkLst xmlns:ac="http://schemas.microsoft.com/office/drawing/2013/main/command">
      <pc:docMk xmlns:pc="http://schemas.microsoft.com/office/powerpoint/2013/main/command"/>
      <pc:sldMk xmlns:pc="http://schemas.microsoft.com/office/powerpoint/2013/main/command" cId="3056820729" sldId="5185"/>
      <ac:spMk id="4" creationId="{C777A1F3-D167-7452-BE3B-137A17CBD437}"/>
    </ac:deMkLst>
    <p188:txBody>
      <a:bodyPr/>
      <a:lstStyle/>
      <a:p>
        <a:r>
          <a:rPr lang="en-US"/>
          <a:t>Do we want to add info on 1400 beaver run?</a:t>
        </a:r>
      </a:p>
    </p188:txBody>
  </p188:cm>
</p188:cmLst>
</file>

<file path=ppt/comments/modernComment_1442_26D09F60.xml><?xml version="1.0" encoding="utf-8"?>
<p188:cmLst xmlns:a="http://schemas.openxmlformats.org/drawingml/2006/main" xmlns:r="http://schemas.openxmlformats.org/officeDocument/2006/relationships" xmlns:p188="http://schemas.microsoft.com/office/powerpoint/2018/8/main">
  <p188:cm id="{7E5312F2-360E-4A2C-8769-7EED25FA8972}" authorId="{CA985DCD-F83C-072F-7D2C-401B099A2874}" created="2025-04-23T21:46:11.844">
    <ac:txMkLst xmlns:ac="http://schemas.microsoft.com/office/drawing/2013/main/command">
      <pc:docMk xmlns:pc="http://schemas.microsoft.com/office/powerpoint/2013/main/command"/>
      <pc:sldMk xmlns:pc="http://schemas.microsoft.com/office/powerpoint/2013/main/command" cId="651206496" sldId="5186"/>
      <ac:spMk id="4" creationId="{C777A1F3-D167-7452-BE3B-137A17CBD437}"/>
      <ac:txMk cp="0">
        <ac:context len="1347" hash="807449019"/>
      </ac:txMk>
    </ac:txMkLst>
    <p188:pos x="1496949" y="4138633"/>
    <p188:txBody>
      <a:bodyPr/>
      <a:lstStyle/>
      <a:p>
        <a:r>
          <a:rPr lang="en-US"/>
          <a:t>[@Mark DeCesare] to update</a:t>
        </a:r>
      </a:p>
    </p188:txBody>
  </p188:cm>
</p188:cmLst>
</file>

<file path=ppt/comments/modernComment_145A_565F78DE.xml><?xml version="1.0" encoding="utf-8"?>
<p188:cmLst xmlns:a="http://schemas.openxmlformats.org/drawingml/2006/main" xmlns:r="http://schemas.openxmlformats.org/officeDocument/2006/relationships" xmlns:p188="http://schemas.microsoft.com/office/powerpoint/2018/8/main">
  <p188:cm id="{215B10AC-2293-724A-A1FC-A6B489360B28}" authorId="{E86B34FE-2000-3AC7-2E7C-19D8C3E50A8D}" created="2025-07-24T04:16:55.968">
    <ac:deMkLst xmlns:ac="http://schemas.microsoft.com/office/drawing/2013/main/command">
      <pc:docMk xmlns:pc="http://schemas.microsoft.com/office/powerpoint/2013/main/command"/>
      <pc:sldMk xmlns:pc="http://schemas.microsoft.com/office/powerpoint/2013/main/command" cId="1449097438" sldId="5210"/>
      <ac:picMk id="3" creationId="{EA80A8E7-76E1-5105-B9E9-76B6D94C0036}"/>
    </ac:deMkLst>
    <p188:replyLst>
      <p188:reply id="{14C813F7-1315-46AB-AA28-0F34D49AFD37}" authorId="{CA985DCD-F83C-072F-7D2C-401B099A2874}" created="2025-07-24T04:18:48.998">
        <p188:txBody>
          <a:bodyPr/>
          <a:lstStyle/>
          <a:p>
            <a:r>
              <a:rPr lang="en-US"/>
              <a:t>Will update in morning! </a:t>
            </a:r>
          </a:p>
        </p188:txBody>
      </p188:reply>
    </p188:replyLst>
    <p188:txBody>
      <a:bodyPr/>
      <a:lstStyle/>
      <a:p>
        <a:r>
          <a:rPr lang="en-US"/>
          <a:t>[@Spencer Kay]- the general allowance line text is cut off, and the gridline is visible.</a:t>
        </a:r>
      </a:p>
    </p188:txBody>
  </p188:cm>
</p188:cmLst>
</file>

<file path=ppt/comments/modernComment_1E0C_AB18D469.xml><?xml version="1.0" encoding="utf-8"?>
<p188:cmLst xmlns:a="http://schemas.openxmlformats.org/drawingml/2006/main" xmlns:r="http://schemas.openxmlformats.org/officeDocument/2006/relationships" xmlns:p188="http://schemas.microsoft.com/office/powerpoint/2018/8/main">
  <p188:cm id="{05877952-B9F8-413C-A8FA-EAFA12E66773}" authorId="{CA985DCD-F83C-072F-7D2C-401B099A2874}" created="2025-01-21T20:20:27.328">
    <pc:sldMkLst xmlns:pc="http://schemas.microsoft.com/office/powerpoint/2013/main/command">
      <pc:docMk/>
      <pc:sldMk cId="2870531177" sldId="7692"/>
    </pc:sldMkLst>
    <p188:txBody>
      <a:bodyPr/>
      <a:lstStyle/>
      <a:p>
        <a:r>
          <a:rPr lang="en-US"/>
          <a:t>To move to appendix</a:t>
        </a:r>
      </a:p>
    </p188:txBody>
  </p188:cm>
</p188:cmLst>
</file>

<file path=ppt/comments/modernComment_1E1B_6675FB95.xml><?xml version="1.0" encoding="utf-8"?>
<p188:cmLst xmlns:a="http://schemas.openxmlformats.org/drawingml/2006/main" xmlns:r="http://schemas.openxmlformats.org/officeDocument/2006/relationships" xmlns:p188="http://schemas.microsoft.com/office/powerpoint/2018/8/main">
  <p188:cm id="{1553DFA7-B925-46F5-9359-2558AB9520A9}" authorId="{D1717886-64C6-EDA3-6DF0-B227E733F856}" created="2025-07-25T10:07:52.415">
    <ac:deMkLst xmlns:ac="http://schemas.microsoft.com/office/drawing/2013/main/command">
      <pc:docMk xmlns:pc="http://schemas.microsoft.com/office/powerpoint/2013/main/command"/>
      <pc:sldMk xmlns:pc="http://schemas.microsoft.com/office/powerpoint/2013/main/command" cId="1719008149" sldId="7707"/>
      <ac:graphicFrameMk id="3" creationId="{C5110335-8E7A-3916-7F0F-0D8A0CA35478}"/>
    </ac:deMkLst>
    <p188:txBody>
      <a:bodyPr/>
      <a:lstStyle/>
      <a:p>
        <a:r>
          <a:rPr lang="en-US"/>
          <a:t>I’m not sure why, but my numbers match yours besides REXy and escalations. Let’s take a look</a:t>
        </a:r>
      </a:p>
    </p188:txBody>
  </p188:cm>
</p188:cmLst>
</file>

<file path=ppt/comments/modernComment_1E2F_C013FE02.xml><?xml version="1.0" encoding="utf-8"?>
<p188:cmLst xmlns:a="http://schemas.openxmlformats.org/drawingml/2006/main" xmlns:r="http://schemas.openxmlformats.org/officeDocument/2006/relationships" xmlns:p188="http://schemas.microsoft.com/office/powerpoint/2018/8/main">
  <p188:cm id="{46B8D8B5-9475-45D7-B4A5-19A26F5F2ADC}" authorId="{D1717886-64C6-EDA3-6DF0-B227E733F856}" created="2025-07-24T12:46:12.149">
    <ac:deMkLst xmlns:ac="http://schemas.microsoft.com/office/drawing/2013/main/command">
      <pc:docMk xmlns:pc="http://schemas.microsoft.com/office/powerpoint/2013/main/command"/>
      <pc:sldMk xmlns:pc="http://schemas.microsoft.com/office/powerpoint/2013/main/command" cId="3222535682" sldId="7727"/>
      <ac:spMk id="6" creationId="{008567C1-B38D-CCFE-DEA7-40CC16925F25}"/>
    </ac:deMkLst>
    <p188:replyLst>
      <p188:reply id="{39ABCA49-BD58-457D-91C9-D3CD85C2FC0E}" authorId="{3BE96F70-F990-5047-A197-7BE6B0B14F58}" created="2025-07-24T17:47:40.135">
        <p188:txBody>
          <a:bodyPr/>
          <a:lstStyle/>
          <a:p>
            <a:r>
              <a:rPr lang="en-US"/>
              <a:t>[@Jordan Nathan] market rent and M2M updated. Need to confirm costs with Brian which will impact YOC numbers</a:t>
            </a:r>
          </a:p>
        </p188:txBody>
      </p188:reply>
    </p188:replyLst>
    <p188:txBody>
      <a:bodyPr/>
      <a:lstStyle/>
      <a:p>
        <a:r>
          <a:rPr lang="en-US"/>
          <a:t>[@Michael Tang] What’s the latest on this one?</a:t>
        </a:r>
      </a:p>
    </p188:txBody>
  </p188:cm>
  <p188:cm id="{F3700867-6C8A-4A16-97E7-E7F7BBDE6EE8}" authorId="{3BE96F70-F990-5047-A197-7BE6B0B14F58}" created="2025-07-24T20:57:09.217">
    <ac:deMkLst xmlns:ac="http://schemas.microsoft.com/office/drawing/2013/main/command">
      <pc:docMk xmlns:pc="http://schemas.microsoft.com/office/powerpoint/2013/main/command"/>
      <pc:sldMk xmlns:pc="http://schemas.microsoft.com/office/powerpoint/2013/main/command" cId="3222535682" sldId="7727"/>
      <ac:graphicFrameMk id="7" creationId="{84ADA13A-4B34-B06B-73A8-FD3B957067F6}"/>
    </ac:deMkLst>
    <p188:txBody>
      <a:bodyPr/>
      <a:lstStyle/>
      <a:p>
        <a:r>
          <a:rPr lang="en-US"/>
          <a:t>Costs updated aligning with Brian’s numbers</a:t>
        </a:r>
      </a:p>
    </p188:txBody>
  </p188:cm>
</p188:cmLst>
</file>

<file path=ppt/comments/modernComment_2222_49824376.xml><?xml version="1.0" encoding="utf-8"?>
<p188:cmLst xmlns:a="http://schemas.openxmlformats.org/drawingml/2006/main" xmlns:r="http://schemas.openxmlformats.org/officeDocument/2006/relationships" xmlns:p188="http://schemas.microsoft.com/office/powerpoint/2018/8/main">
  <p188:cm id="{8F304092-EB30-7A43-A1D6-50F2E5EBDC8A}" authorId="{D1717886-64C6-EDA3-6DF0-B227E733F856}" created="2025-07-22T09:00:03.057">
    <ac:deMkLst xmlns:ac="http://schemas.microsoft.com/office/drawing/2013/main/command">
      <pc:docMk xmlns:pc="http://schemas.microsoft.com/office/powerpoint/2013/main/command"/>
      <pc:sldMk xmlns:pc="http://schemas.microsoft.com/office/powerpoint/2013/main/command" cId="1233273718" sldId="8738"/>
      <ac:graphicFrameMk id="7" creationId="{6FCFC996-44D6-A935-CAF4-D64C6F0C2E08}"/>
    </ac:deMkLst>
    <p188:txBody>
      <a:bodyPr/>
      <a:lstStyle/>
      <a:p>
        <a:r>
          <a:rPr lang="en-US"/>
          <a:t>[@Matt Keegan] Please go through this with a formatting fine tooth comb - I won’t comment item by item, but please review both decks</a:t>
        </a:r>
      </a:p>
    </p188:txBody>
  </p188:cm>
  <p188:cm id="{725AD0C0-E727-B345-91B4-E35A950799FE}" authorId="{D1717886-64C6-EDA3-6DF0-B227E733F856}" created="2025-07-22T09:01:23.253">
    <ac:deMkLst xmlns:ac="http://schemas.microsoft.com/office/drawing/2013/main/command">
      <pc:docMk xmlns:pc="http://schemas.microsoft.com/office/powerpoint/2013/main/command"/>
      <pc:sldMk xmlns:pc="http://schemas.microsoft.com/office/powerpoint/2013/main/command" cId="1233273718" sldId="8738"/>
      <ac:graphicFrameMk id="7" creationId="{6FCFC996-44D6-A935-CAF4-D64C6F0C2E08}"/>
    </ac:deMkLst>
    <p188:txBody>
      <a:bodyPr/>
      <a:lstStyle/>
      <a:p>
        <a:r>
          <a:rPr lang="en-US"/>
          <a:t>[@Matt Keegan] In your rate comparison chart, the titling needs to be adjusted - the $7.60 PSF should be for Leased PSF or whatever we usually call it</a:t>
        </a:r>
      </a:p>
    </p188:txBody>
  </p188:cm>
  <p188:cm id="{7BA8C661-C9A2-B44F-B4DC-D1096B3FA299}" authorId="{D1717886-64C6-EDA3-6DF0-B227E733F856}" created="2025-07-22T09:02:18.965">
    <ac:deMkLst xmlns:ac="http://schemas.microsoft.com/office/drawing/2013/main/command">
      <pc:docMk xmlns:pc="http://schemas.microsoft.com/office/powerpoint/2013/main/command"/>
      <pc:sldMk xmlns:pc="http://schemas.microsoft.com/office/powerpoint/2013/main/command" cId="1233273718" sldId="8738"/>
      <ac:graphicFrameMk id="22" creationId="{22DF1078-511C-F79E-1819-E82AA2A05EC3}"/>
    </ac:deMkLst>
    <p188:txBody>
      <a:bodyPr/>
      <a:lstStyle/>
      <a:p>
        <a:r>
          <a:rPr lang="en-US"/>
          <a:t>[@Matt Keegan] Leasing spread charts don’t match the data below</a:t>
        </a:r>
      </a:p>
    </p188:txBody>
  </p188:cm>
  <p188:cm id="{D9FB0B8A-DF40-934E-B320-EF097D6BD8DB}" authorId="{D1717886-64C6-EDA3-6DF0-B227E733F856}" created="2025-07-22T09:03:47.140">
    <ac:deMkLst xmlns:ac="http://schemas.microsoft.com/office/drawing/2013/main/command">
      <pc:docMk xmlns:pc="http://schemas.microsoft.com/office/powerpoint/2013/main/command"/>
      <pc:sldMk xmlns:pc="http://schemas.microsoft.com/office/powerpoint/2013/main/command" cId="1233273718" sldId="8738"/>
      <ac:graphicFrameMk id="23" creationId="{CCFF370B-5C51-8EDE-E3BA-C9EB7844A362}"/>
    </ac:deMkLst>
    <p188:txBody>
      <a:bodyPr/>
      <a:lstStyle/>
      <a:p>
        <a:r>
          <a:rPr lang="en-US"/>
          <a:t>[@Matt Keegan] Escalation data doesn’t match, though I think Jacksonville is still wrong with the 15% below. Numbers should also show as a percentage on the charge. Please also round to two decimals. </a:t>
        </a:r>
      </a:p>
    </p188:txBody>
  </p188:cm>
</p188:cmLst>
</file>

<file path=ppt/comments/modernComment_2229_9AE13588.xml><?xml version="1.0" encoding="utf-8"?>
<p188:cmLst xmlns:a="http://schemas.openxmlformats.org/drawingml/2006/main" xmlns:r="http://schemas.openxmlformats.org/officeDocument/2006/relationships" xmlns:p188="http://schemas.microsoft.com/office/powerpoint/2018/8/main">
  <p188:cm id="{DE152441-4398-4997-BDDB-468351354CB7}" authorId="{CA985DCD-F83C-072F-7D2C-401B099A2874}" created="2025-07-22T02:57:44.543">
    <pc:sldMkLst xmlns:pc="http://schemas.microsoft.com/office/powerpoint/2013/main/command">
      <pc:docMk/>
      <pc:sldMk cId="2598450568" sldId="8745"/>
    </pc:sldMkLst>
    <p188:replyLst>
      <p188:reply id="{051B015F-E620-4135-BA3C-C32556C5049F}" authorId="{CA985DCD-F83C-072F-7D2C-401B099A2874}" created="2025-07-22T02:58:18.221">
        <p188:txBody>
          <a:bodyPr/>
          <a:lstStyle/>
          <a:p>
            <a:r>
              <a:rPr lang="en-US"/>
              <a:t>Lets correct scaling of the tables - FPR excel wasn’t updated so couldn’t do this last night</a:t>
            </a:r>
          </a:p>
        </p188:txBody>
      </p188:reply>
    </p188:replyLst>
    <p188:txBody>
      <a:bodyPr/>
      <a:lstStyle/>
      <a:p>
        <a:r>
          <a:rPr lang="en-US"/>
          <a:t>Lets keep to one slide</a:t>
        </a:r>
      </a:p>
    </p188:txBody>
  </p188:cm>
</p188:cmLst>
</file>

<file path=ppt/comments/modernComment_2230_D93A6B47.xml><?xml version="1.0" encoding="utf-8"?>
<p188:cmLst xmlns:a="http://schemas.openxmlformats.org/drawingml/2006/main" xmlns:r="http://schemas.openxmlformats.org/officeDocument/2006/relationships" xmlns:p188="http://schemas.microsoft.com/office/powerpoint/2018/8/main">
  <p188:cm id="{445914A0-0821-4721-93F6-4B1BA246C09C}" authorId="{D1717886-64C6-EDA3-6DF0-B227E733F856}" created="2025-07-27T09:14:44.079">
    <ac:deMkLst xmlns:ac="http://schemas.microsoft.com/office/drawing/2013/main/command">
      <pc:docMk xmlns:pc="http://schemas.microsoft.com/office/powerpoint/2013/main/command"/>
      <pc:sldMk xmlns:pc="http://schemas.microsoft.com/office/powerpoint/2013/main/command" cId="3644484423" sldId="8752"/>
      <ac:graphicFrameMk id="11" creationId="{78CB3453-0ED6-CDE8-091A-CF335A5B9394}"/>
    </ac:deMkLst>
    <p188:txBody>
      <a:bodyPr/>
      <a:lstStyle/>
      <a:p>
        <a:r>
          <a:rPr lang="en-US"/>
          <a:t>[@Mark DeCesare] Where does this occupancy come from? I think ours is a bit low because I caught that Mapletree vacancies are not all coming in, but, this occupancy feels low </a:t>
        </a:r>
      </a:p>
    </p188:txBody>
  </p188:cm>
</p188:cmLst>
</file>

<file path=ppt/comments/modernComment_2234_FE25F045.xml><?xml version="1.0" encoding="utf-8"?>
<p188:cmLst xmlns:a="http://schemas.openxmlformats.org/drawingml/2006/main" xmlns:r="http://schemas.openxmlformats.org/officeDocument/2006/relationships" xmlns:p188="http://schemas.microsoft.com/office/powerpoint/2018/8/main">
  <p188:cm id="{CB440793-7BD7-467A-BF7A-685949FBC395}" authorId="{D1717886-64C6-EDA3-6DF0-B227E733F856}" created="2025-07-24T20:30:20.107">
    <ac:deMkLst xmlns:ac="http://schemas.microsoft.com/office/drawing/2013/main/command">
      <pc:docMk xmlns:pc="http://schemas.microsoft.com/office/powerpoint/2013/main/command"/>
      <pc:sldMk xmlns:pc="http://schemas.microsoft.com/office/powerpoint/2013/main/command" cId="4263899205" sldId="8756"/>
      <ac:graphicFrameMk id="4" creationId="{AF988489-34D8-AF8B-361B-1042C63229A8}"/>
    </ac:deMkLst>
    <p188:txBody>
      <a:bodyPr/>
      <a:lstStyle/>
      <a:p>
        <a:r>
          <a:rPr lang="en-US"/>
          <a:t>[@Jordan Nathan] Add slide on top 10 vacancies</a:t>
        </a:r>
      </a:p>
    </p188:txBody>
  </p188:cm>
</p188:cmLst>
</file>

<file path=ppt/comments/modernComment_2237_EB1DA4D3.xml><?xml version="1.0" encoding="utf-8"?>
<p188:cmLst xmlns:a="http://schemas.openxmlformats.org/drawingml/2006/main" xmlns:r="http://schemas.openxmlformats.org/officeDocument/2006/relationships" xmlns:p188="http://schemas.microsoft.com/office/powerpoint/2018/8/main">
  <p188:cm id="{C9664720-9A0F-4C05-A07A-D9F9E705AC85}" authorId="{D1717886-64C6-EDA3-6DF0-B227E733F856}" created="2025-07-24T20:33:27.169">
    <pc:sldMkLst xmlns:pc="http://schemas.microsoft.com/office/powerpoint/2013/main/command">
      <pc:docMk/>
      <pc:sldMk cId="3944588499" sldId="8759"/>
    </pc:sldMkLst>
    <p188:txBody>
      <a:bodyPr/>
      <a:lstStyle/>
      <a:p>
        <a:r>
          <a:rPr lang="en-US"/>
          <a:t>[@Matt Keegan] You have 5.66% on this page for escalations and 3.09% on the previous page, can you take a look?</a:t>
        </a:r>
      </a:p>
    </p188:txBody>
  </p188:cm>
</p188:cmLst>
</file>

<file path=ppt/comments/modernComment_2239_B8F4D23A.xml><?xml version="1.0" encoding="utf-8"?>
<p188:cmLst xmlns:a="http://schemas.openxmlformats.org/drawingml/2006/main" xmlns:r="http://schemas.openxmlformats.org/officeDocument/2006/relationships" xmlns:p188="http://schemas.microsoft.com/office/powerpoint/2018/8/main">
  <p188:cm id="{6A159F09-9182-4C7F-94BF-6B0FB78C10C0}" authorId="{D1717886-64C6-EDA3-6DF0-B227E733F856}" status="resolved" created="2025-07-24T12:40:13.427" complete="100000">
    <ac:deMkLst xmlns:ac="http://schemas.microsoft.com/office/drawing/2013/main/command">
      <pc:docMk xmlns:pc="http://schemas.microsoft.com/office/powerpoint/2013/main/command"/>
      <pc:sldMk xmlns:pc="http://schemas.microsoft.com/office/powerpoint/2013/main/command" cId="3103052346" sldId="8761"/>
      <ac:graphicFrameMk id="13" creationId="{99DA234B-11DE-65FC-6D95-C72B94857D94}"/>
    </ac:deMkLst>
    <p188:txBody>
      <a:bodyPr/>
      <a:lstStyle/>
      <a:p>
        <a:r>
          <a:rPr lang="en-US"/>
          <a:t>[@Matt Keegan] I think we’re pulling Q1 renewal rate, can you double check and let me know? It says Q1 and numbers are same as last Q</a:t>
        </a:r>
      </a:p>
    </p188:txBody>
  </p188:cm>
</p188:cmLst>
</file>

<file path=ppt/comments/modernComment_223A_72AABB5A.xml><?xml version="1.0" encoding="utf-8"?>
<p188:cmLst xmlns:a="http://schemas.openxmlformats.org/drawingml/2006/main" xmlns:r="http://schemas.openxmlformats.org/officeDocument/2006/relationships" xmlns:p188="http://schemas.microsoft.com/office/powerpoint/2018/8/main">
  <p188:cm id="{97B83805-160C-4DE2-8436-E9AACBF066B7}" authorId="{D1717886-64C6-EDA3-6DF0-B227E733F856}" created="2025-07-24T20:36:31.699">
    <pc:sldMkLst xmlns:pc="http://schemas.microsoft.com/office/powerpoint/2013/main/command">
      <pc:docMk/>
      <pc:sldMk cId="1923791706" sldId="8762"/>
    </pc:sldMkLst>
    <p188:txBody>
      <a:bodyPr/>
      <a:lstStyle/>
      <a:p>
        <a:r>
          <a:rPr lang="en-US"/>
          <a:t>[@Matt Keegan] We’re showing here that we did better than BP but if you look at the actual numbers we did worse</a:t>
        </a:r>
      </a:p>
    </p188:txBody>
  </p188:cm>
</p188:cmLst>
</file>

<file path=ppt/comments/modernComment_2240_43582341.xml><?xml version="1.0" encoding="utf-8"?>
<p188:cmLst xmlns:a="http://schemas.openxmlformats.org/drawingml/2006/main" xmlns:r="http://schemas.openxmlformats.org/officeDocument/2006/relationships" xmlns:p188="http://schemas.microsoft.com/office/powerpoint/2018/8/main">
  <p188:cm id="{D059E34E-644C-48AD-BDEE-B86566988C17}" authorId="{D1717886-64C6-EDA3-6DF0-B227E733F856}" created="2025-07-24T20:40:22.947">
    <pc:sldMkLst xmlns:pc="http://schemas.microsoft.com/office/powerpoint/2013/main/command">
      <pc:docMk/>
      <pc:sldMk cId="1129849665" sldId="8768"/>
    </pc:sldMkLst>
    <p188:txBody>
      <a:bodyPr/>
      <a:lstStyle/>
      <a:p>
        <a:r>
          <a:rPr lang="en-US"/>
          <a:t>I always care about 1 question... how is our write offs trending over time as a % of income. Are we growing or declining? Is the past 90 days worse or better than average since inception? The levels are nice but not telling much about the bottom line</a:t>
        </a:r>
      </a:p>
    </p188:txBody>
  </p188:cm>
</p188:cmLst>
</file>

<file path=ppt/comments/modernComment_2246_54A17EA.xml><?xml version="1.0" encoding="utf-8"?>
<p188:cmLst xmlns:a="http://schemas.openxmlformats.org/drawingml/2006/main" xmlns:r="http://schemas.openxmlformats.org/officeDocument/2006/relationships" xmlns:p188="http://schemas.microsoft.com/office/powerpoint/2018/8/main">
  <p188:cm id="{F6232062-99D9-1E43-930D-CEC622586B1E}" authorId="{E86B34FE-2000-3AC7-2E7C-19D8C3E50A8D}" created="2025-07-24T12:24:12.660">
    <ac:txMkLst xmlns:ac="http://schemas.microsoft.com/office/drawing/2013/main/command">
      <pc:docMk xmlns:pc="http://schemas.microsoft.com/office/powerpoint/2013/main/command"/>
      <pc:sldMk xmlns:pc="http://schemas.microsoft.com/office/powerpoint/2013/main/command" cId="88741866" sldId="8774"/>
      <ac:graphicFrameMk id="13" creationId="{627C3A55-24A8-D5BF-D618-DF2B75CB18AF}"/>
      <ac:tblMk/>
      <ac:tcMk rowId="2086580069" colId="3709515568"/>
      <ac:txMk cp="0">
        <ac:context len="878" hash="1984949890"/>
      </ac:txMk>
    </ac:txMkLst>
    <p188:pos x="10606430" y="4807986"/>
    <p188:txBody>
      <a:bodyPr/>
      <a:lstStyle/>
      <a:p>
        <a:r>
          <a:rPr lang="en-US"/>
          <a:t>[@Mark DeCesare] lets add LTC and what is the projected Fund LTV minute Later</a:t>
        </a:r>
      </a:p>
    </p188:txBody>
  </p188:cm>
</p188:cmLst>
</file>

<file path=ppt/comments/modernComment_2248_4FA4BBD8.xml><?xml version="1.0" encoding="utf-8"?>
<p188:cmLst xmlns:a="http://schemas.openxmlformats.org/drawingml/2006/main" xmlns:r="http://schemas.openxmlformats.org/officeDocument/2006/relationships" xmlns:p188="http://schemas.microsoft.com/office/powerpoint/2018/8/main">
  <p188:cm id="{2DEC1CB0-4535-1344-96F6-2BE214EEA619}" authorId="{E86B34FE-2000-3AC7-2E7C-19D8C3E50A8D}" created="2025-07-24T03:23:46.060">
    <ac:txMkLst xmlns:ac="http://schemas.microsoft.com/office/drawing/2013/main/command">
      <pc:docMk xmlns:pc="http://schemas.microsoft.com/office/powerpoint/2013/main/command"/>
      <pc:sldMk xmlns:pc="http://schemas.microsoft.com/office/powerpoint/2013/main/command" cId="1336196056" sldId="8776"/>
      <ac:graphicFrameMk id="13" creationId="{B157AD21-33B1-593D-9112-354BD1DCA398}"/>
      <ac:tblMk/>
      <ac:tcMk rowId="2442275884" colId="3709515568"/>
      <ac:txMk cp="0">
        <ac:context len="974" hash="2157316509"/>
      </ac:txMk>
    </ac:txMkLst>
    <p188:pos x="10385494" y="734352"/>
    <p188:txBody>
      <a:bodyPr/>
      <a:lstStyle/>
      <a:p>
        <a:r>
          <a:rPr lang="en-US"/>
          <a:t>[@Mark DeCesare] [@Spencer Kay] i dont think its should be the opening key takeaway of the fund. i would just bring here the deployment pace comment</a:t>
        </a:r>
      </a:p>
    </p188:txBody>
  </p188:cm>
</p188:cmLst>
</file>

<file path=ppt/comments/modernComment_760_D9493366.xml><?xml version="1.0" encoding="utf-8"?>
<p188:cmLst xmlns:a="http://schemas.openxmlformats.org/drawingml/2006/main" xmlns:r="http://schemas.openxmlformats.org/officeDocument/2006/relationships" xmlns:p188="http://schemas.microsoft.com/office/powerpoint/2018/8/main">
  <p188:cm id="{B08DECD7-5B93-8B44-BF93-3FF3688ECE08}" authorId="{E86B34FE-2000-3AC7-2E7C-19D8C3E50A8D}" created="2025-07-24T04:23:33.241">
    <ac:deMkLst xmlns:ac="http://schemas.microsoft.com/office/drawing/2013/main/command">
      <pc:docMk xmlns:pc="http://schemas.microsoft.com/office/powerpoint/2013/main/command"/>
      <pc:sldMk xmlns:pc="http://schemas.microsoft.com/office/powerpoint/2013/main/command" cId="3645453158" sldId="1888"/>
      <ac:picMk id="2" creationId="{238A5FDA-FAB4-5E14-F53B-A291B989DA4C}"/>
    </ac:deMkLst>
    <p188:txBody>
      <a:bodyPr/>
      <a:lstStyle/>
      <a:p>
        <a:r>
          <a:rPr lang="en-US"/>
          <a:t>[@Sarah Bonner] [@Spencer Kay]- please update the table design- its too busy. see example.</a:t>
        </a:r>
      </a:p>
    </p188:txBody>
    <p188:extLst>
      <p:ext xmlns:p="http://schemas.openxmlformats.org/presentationml/2006/main" uri="{57CB4572-C831-44C2-8A1C-0ADB6CCDFE69}">
        <p223:reactions xmlns:p223="http://schemas.microsoft.com/office/powerpoint/2022/03/main">
          <p223:rxn type="👍">
            <p223:instance time="2025-07-24T12:50:50.640" authorId="{F74801FB-508E-7B2B-8AC7-EB2C08C5A06B}"/>
          </p223:rxn>
        </p223:reactions>
      </p:ext>
    </p188:extLst>
  </p188:cm>
  <p188:cm id="{4AEADAB5-3AE3-7847-B53C-42B72C302D86}" authorId="{E86B34FE-2000-3AC7-2E7C-19D8C3E50A8D}" created="2025-07-24T04:29:26.760">
    <ac:txMkLst xmlns:ac="http://schemas.microsoft.com/office/drawing/2013/main/command">
      <pc:docMk xmlns:pc="http://schemas.microsoft.com/office/powerpoint/2013/main/command"/>
      <pc:sldMk xmlns:pc="http://schemas.microsoft.com/office/powerpoint/2013/main/command" cId="3645453158" sldId="1888"/>
      <ac:spMk id="10" creationId="{235CCF06-64CB-BC19-B96C-C36CF62D0045}"/>
      <ac:txMk cp="529" len="124">
        <ac:context len="654" hash="2646018034"/>
      </ac:txMk>
    </ac:txMkLst>
    <p188:pos x="4815858" y="2739362"/>
    <p188:replyLst>
      <p188:reply id="{E5767CAE-07D1-4CC0-8444-B91CA4788E4E}" authorId="{F74801FB-508E-7B2B-8AC7-EB2C08C5A06B}" created="2025-07-24T12:50:26.026">
        <p188:txBody>
          <a:bodyPr/>
          <a:lstStyle/>
          <a:p>
            <a:r>
              <a:rPr lang="en-US"/>
              <a:t>Please see updated comment - The fund came in under budget mainly due to timing differences, the work is still planned and will roll into future periods. </a:t>
            </a:r>
          </a:p>
        </p188:txBody>
      </p188:reply>
    </p188:replyLst>
    <p188:txBody>
      <a:bodyPr/>
      <a:lstStyle/>
      <a:p>
        <a:r>
          <a:rPr lang="en-US"/>
          <a:t>[@Sarah Bonner] [@Spencer Kay] this is repetitive the table already reflect that.</a:t>
        </a:r>
      </a:p>
    </p188:txBody>
    <p188:extLst>
      <p:ext xmlns:p="http://schemas.openxmlformats.org/presentationml/2006/main" uri="{57CB4572-C831-44C2-8A1C-0ADB6CCDFE69}">
        <p223:reactions xmlns:p223="http://schemas.microsoft.com/office/powerpoint/2022/03/main">
          <p223:rxn type="👍">
            <p223:instance time="2025-07-24T12:50:51.343" authorId="{F74801FB-508E-7B2B-8AC7-EB2C08C5A06B}"/>
          </p223:rxn>
        </p223:reactions>
      </p:ext>
    </p188:extLst>
  </p188:cm>
</p188:cmLst>
</file>

<file path=ppt/comments/modernComment_DB3_6C517B0F.xml><?xml version="1.0" encoding="utf-8"?>
<p188:cmLst xmlns:a="http://schemas.openxmlformats.org/drawingml/2006/main" xmlns:r="http://schemas.openxmlformats.org/officeDocument/2006/relationships" xmlns:p188="http://schemas.microsoft.com/office/powerpoint/2018/8/main">
  <p188:cm id="{3E16B17E-3ADA-4C63-A4AD-593DC4641F28}" authorId="{D1717886-64C6-EDA3-6DF0-B227E733F856}" created="2025-07-25T10:01:58.582">
    <ac:deMkLst xmlns:ac="http://schemas.microsoft.com/office/drawing/2013/main/command">
      <pc:docMk xmlns:pc="http://schemas.microsoft.com/office/powerpoint/2013/main/command"/>
      <pc:sldMk xmlns:pc="http://schemas.microsoft.com/office/powerpoint/2013/main/command" cId="1817279247" sldId="3507"/>
      <ac:spMk id="10" creationId="{F3F17447-1B50-28B8-6B14-A9A89BF2D61E}"/>
    </ac:deMkLst>
    <p188:txBody>
      <a:bodyPr/>
      <a:lstStyle/>
      <a:p>
        <a:r>
          <a:rPr lang="en-US"/>
          <a:t>[@Matt Keegan] I’m having trouble verifying this one, let’s talk through it</a:t>
        </a:r>
      </a:p>
    </p188:txBody>
  </p188:cm>
</p188:cmLst>
</file>

<file path=ppt/drawings/drawing1.xml><?xml version="1.0" encoding="utf-8"?>
<c:userShapes xmlns:c="http://schemas.openxmlformats.org/drawingml/2006/chart">
  <cdr:relSizeAnchor xmlns:cdr="http://schemas.openxmlformats.org/drawingml/2006/chartDrawing">
    <cdr:from>
      <cdr:x>0.79754</cdr:x>
      <cdr:y>0.73263</cdr:y>
    </cdr:from>
    <cdr:to>
      <cdr:x>0.85371</cdr:x>
      <cdr:y>0.80646</cdr:y>
    </cdr:to>
    <cdr:sp macro="" textlink="">
      <cdr:nvSpPr>
        <cdr:cNvPr id="2" name="TextBox 16">
          <a:extLst xmlns:a="http://schemas.openxmlformats.org/drawingml/2006/main">
            <a:ext uri="{FF2B5EF4-FFF2-40B4-BE49-F238E27FC236}">
              <a16:creationId xmlns:a16="http://schemas.microsoft.com/office/drawing/2014/main" id="{14952CFC-D6EE-0CC9-4ADA-743E2D3EA067}"/>
            </a:ext>
          </a:extLst>
        </cdr:cNvPr>
        <cdr:cNvSpPr txBox="1"/>
      </cdr:nvSpPr>
      <cdr:spPr>
        <a:xfrm xmlns:a="http://schemas.openxmlformats.org/drawingml/2006/main">
          <a:off x="7236767" y="2519775"/>
          <a:ext cx="509719" cy="253916"/>
        </a:xfrm>
        <a:prstGeom xmlns:a="http://schemas.openxmlformats.org/drawingml/2006/main" prst="rect">
          <a:avLst/>
        </a:prstGeom>
        <a:solidFill xmlns:a="http://schemas.openxmlformats.org/drawingml/2006/main">
          <a:schemeClr val="accent1">
            <a:lumMod val="60000"/>
            <a:lumOff val="40000"/>
          </a:schemeClr>
        </a:solidFill>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sz="1050" b="1" dirty="0"/>
            <a:t>93</a:t>
          </a:r>
          <a:r>
            <a:rPr lang="he-IL" sz="1050" b="1" dirty="0"/>
            <a:t>%</a:t>
          </a:r>
          <a:endParaRPr lang="en-US" sz="1050"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009461-6745-F215-3070-0CE83BED28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1C2210BE-6617-B0DF-6E7D-2EC793D08C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96398-C398-4FE5-A08F-5C0AB3F9254F}" type="datetimeFigureOut">
              <a:rPr lang="en-IL" smtClean="0"/>
              <a:t>07/30/2025</a:t>
            </a:fld>
            <a:endParaRPr lang="en-IL"/>
          </a:p>
        </p:txBody>
      </p:sp>
      <p:sp>
        <p:nvSpPr>
          <p:cNvPr id="4" name="Footer Placeholder 3">
            <a:extLst>
              <a:ext uri="{FF2B5EF4-FFF2-40B4-BE49-F238E27FC236}">
                <a16:creationId xmlns:a16="http://schemas.microsoft.com/office/drawing/2014/main" id="{8B6BB0DE-C675-C444-F7DE-D5B9BA06FF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80335994-1FCE-7F3B-1595-3BFCD0D2E0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C92AD7-44BF-4DF1-B67E-674628F9296E}" type="slidenum">
              <a:rPr lang="en-IL" smtClean="0"/>
              <a:t>‹#›</a:t>
            </a:fld>
            <a:endParaRPr lang="en-IL"/>
          </a:p>
        </p:txBody>
      </p:sp>
    </p:spTree>
    <p:extLst>
      <p:ext uri="{BB962C8B-B14F-4D97-AF65-F5344CB8AC3E}">
        <p14:creationId xmlns:p14="http://schemas.microsoft.com/office/powerpoint/2010/main" val="2927114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3BBC8-2D1F-4D84-B85E-2B831D8458FB}"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187356-6C33-4566-B68D-1C57DD9181EB}" type="slidenum">
              <a:rPr lang="en-US" smtClean="0"/>
              <a:t>‹#›</a:t>
            </a:fld>
            <a:endParaRPr lang="en-US"/>
          </a:p>
        </p:txBody>
      </p:sp>
    </p:spTree>
    <p:extLst>
      <p:ext uri="{BB962C8B-B14F-4D97-AF65-F5344CB8AC3E}">
        <p14:creationId xmlns:p14="http://schemas.microsoft.com/office/powerpoint/2010/main" val="26576262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a:t>
            </a:fld>
            <a:endParaRPr lang="en-US"/>
          </a:p>
        </p:txBody>
      </p:sp>
    </p:spTree>
    <p:extLst>
      <p:ext uri="{BB962C8B-B14F-4D97-AF65-F5344CB8AC3E}">
        <p14:creationId xmlns:p14="http://schemas.microsoft.com/office/powerpoint/2010/main" val="274131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10</a:t>
            </a:fld>
            <a:endParaRPr lang="en-US"/>
          </a:p>
        </p:txBody>
      </p:sp>
    </p:spTree>
    <p:extLst>
      <p:ext uri="{BB962C8B-B14F-4D97-AF65-F5344CB8AC3E}">
        <p14:creationId xmlns:p14="http://schemas.microsoft.com/office/powerpoint/2010/main" val="3295428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205-EE4D-5CD7-02BB-FDB259093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53B09-E2E5-4CC0-A82B-1E4CA55C4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8A48C-A9E4-6C2C-230C-C1824A52C55C}"/>
              </a:ext>
            </a:extLst>
          </p:cNvPr>
          <p:cNvSpPr>
            <a:spLocks noGrp="1"/>
          </p:cNvSpPr>
          <p:nvPr>
            <p:ph type="body" idx="1"/>
          </p:nvPr>
        </p:nvSpPr>
        <p:spPr/>
        <p:txBody>
          <a:bodyPr/>
          <a:lstStyle/>
          <a:p>
            <a:r>
              <a:rPr lang="en-US"/>
              <a:t>Add pie chart by FMV in addition to PP. Also show run-rate YOC</a:t>
            </a:r>
          </a:p>
        </p:txBody>
      </p:sp>
      <p:sp>
        <p:nvSpPr>
          <p:cNvPr id="4" name="Slide Number Placeholder 3">
            <a:extLst>
              <a:ext uri="{FF2B5EF4-FFF2-40B4-BE49-F238E27FC236}">
                <a16:creationId xmlns:a16="http://schemas.microsoft.com/office/drawing/2014/main" id="{AB2F84BC-C2CD-D4BA-1AC0-328D508B087B}"/>
              </a:ext>
            </a:extLst>
          </p:cNvPr>
          <p:cNvSpPr>
            <a:spLocks noGrp="1"/>
          </p:cNvSpPr>
          <p:nvPr>
            <p:ph type="sldNum" sz="quarter" idx="5"/>
          </p:nvPr>
        </p:nvSpPr>
        <p:spPr/>
        <p:txBody>
          <a:bodyPr/>
          <a:lstStyle/>
          <a:p>
            <a:fld id="{0B187356-6C33-4566-B68D-1C57DD9181EB}" type="slidenum">
              <a:rPr lang="en-US" smtClean="0"/>
              <a:t>11</a:t>
            </a:fld>
            <a:endParaRPr lang="en-US"/>
          </a:p>
        </p:txBody>
      </p:sp>
    </p:spTree>
    <p:extLst>
      <p:ext uri="{BB962C8B-B14F-4D97-AF65-F5344CB8AC3E}">
        <p14:creationId xmlns:p14="http://schemas.microsoft.com/office/powerpoint/2010/main" val="2988795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1050E-BC8C-994A-60ED-2F160CC04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3E46D5-F346-E2F8-39FD-D2930656F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0D60AC-D20E-22F0-83EB-C527C93F7EA0}"/>
              </a:ext>
            </a:extLst>
          </p:cNvPr>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err="1"/>
              <a:t>Updateed</a:t>
            </a:r>
            <a:r>
              <a:rPr lang="en-US"/>
              <a:t> Fund ID Dry Powder Overview with Pipeline</a:t>
            </a:r>
          </a:p>
          <a:p>
            <a:endParaRPr lang="en-US"/>
          </a:p>
        </p:txBody>
      </p:sp>
      <p:sp>
        <p:nvSpPr>
          <p:cNvPr id="4" name="Header Placeholder 3">
            <a:extLst>
              <a:ext uri="{FF2B5EF4-FFF2-40B4-BE49-F238E27FC236}">
                <a16:creationId xmlns:a16="http://schemas.microsoft.com/office/drawing/2014/main" id="{36BB8A5B-DDF1-3668-4200-ADB14CA1BE03}"/>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520C9F97-6FBD-545C-82FF-BFE5E6948B00}"/>
              </a:ext>
            </a:extLst>
          </p:cNvPr>
          <p:cNvSpPr>
            <a:spLocks noGrp="1"/>
          </p:cNvSpPr>
          <p:nvPr>
            <p:ph type="sldNum" sz="quarter" idx="5"/>
          </p:nvPr>
        </p:nvSpPr>
        <p:spPr/>
        <p:txBody>
          <a:bodyPr/>
          <a:lstStyle/>
          <a:p>
            <a:fld id="{A79E4FA1-FB85-E442-9BE3-9BB8C8EA2B3D}" type="slidenum">
              <a:rPr lang="en-US" smtClean="0"/>
              <a:t>12</a:t>
            </a:fld>
            <a:endParaRPr lang="en-US"/>
          </a:p>
        </p:txBody>
      </p:sp>
    </p:spTree>
    <p:extLst>
      <p:ext uri="{BB962C8B-B14F-4D97-AF65-F5344CB8AC3E}">
        <p14:creationId xmlns:p14="http://schemas.microsoft.com/office/powerpoint/2010/main" val="1147220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8D797-2C86-9439-E5F5-2F0060752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D94C1-4286-0815-0525-62F951599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81ED0-7DF6-8422-0C4E-7EB78899A47A}"/>
              </a:ext>
            </a:extLst>
          </p:cNvPr>
          <p:cNvSpPr>
            <a:spLocks noGrp="1"/>
          </p:cNvSpPr>
          <p:nvPr>
            <p:ph type="body" idx="1"/>
          </p:nvPr>
        </p:nvSpPr>
        <p:spPr/>
        <p:txBody>
          <a:bodyPr/>
          <a:lstStyle/>
          <a:p>
            <a:pPr marL="0" algn="r" defTabSz="1523848" rtl="1" eaLnBrk="1" latinLnBrk="0" hangingPunct="1"/>
            <a:endParaRPr lang="en-US"/>
          </a:p>
        </p:txBody>
      </p:sp>
    </p:spTree>
    <p:extLst>
      <p:ext uri="{BB962C8B-B14F-4D97-AF65-F5344CB8AC3E}">
        <p14:creationId xmlns:p14="http://schemas.microsoft.com/office/powerpoint/2010/main" val="402752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2192B-6289-420F-FC89-EFE0AFB6E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3C064-7FA5-D3E3-C4BD-F73AFCAE6A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C1BB7-6326-A08E-8349-D0A01A78FAD9}"/>
              </a:ext>
            </a:extLst>
          </p:cNvPr>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err="1"/>
              <a:t>Updateed</a:t>
            </a:r>
            <a:r>
              <a:rPr lang="en-US"/>
              <a:t> Fund ID Dry Powder Overview with Pipeline</a:t>
            </a:r>
          </a:p>
          <a:p>
            <a:endParaRPr lang="en-US"/>
          </a:p>
        </p:txBody>
      </p:sp>
      <p:sp>
        <p:nvSpPr>
          <p:cNvPr id="4" name="Header Placeholder 3">
            <a:extLst>
              <a:ext uri="{FF2B5EF4-FFF2-40B4-BE49-F238E27FC236}">
                <a16:creationId xmlns:a16="http://schemas.microsoft.com/office/drawing/2014/main" id="{046D2CD9-3E0E-1136-B2A2-01E85075229B}"/>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336296A9-B3EC-0466-E77E-303FA5A04A0D}"/>
              </a:ext>
            </a:extLst>
          </p:cNvPr>
          <p:cNvSpPr>
            <a:spLocks noGrp="1"/>
          </p:cNvSpPr>
          <p:nvPr>
            <p:ph type="sldNum" sz="quarter" idx="5"/>
          </p:nvPr>
        </p:nvSpPr>
        <p:spPr/>
        <p:txBody>
          <a:bodyPr/>
          <a:lstStyle/>
          <a:p>
            <a:fld id="{A79E4FA1-FB85-E442-9BE3-9BB8C8EA2B3D}" type="slidenum">
              <a:rPr lang="en-US" smtClean="0"/>
              <a:t>14</a:t>
            </a:fld>
            <a:endParaRPr lang="en-US"/>
          </a:p>
        </p:txBody>
      </p:sp>
    </p:spTree>
    <p:extLst>
      <p:ext uri="{BB962C8B-B14F-4D97-AF65-F5344CB8AC3E}">
        <p14:creationId xmlns:p14="http://schemas.microsoft.com/office/powerpoint/2010/main" val="3947234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16</a:t>
            </a:fld>
            <a:endParaRPr lang="en-US"/>
          </a:p>
        </p:txBody>
      </p:sp>
    </p:spTree>
    <p:extLst>
      <p:ext uri="{BB962C8B-B14F-4D97-AF65-F5344CB8AC3E}">
        <p14:creationId xmlns:p14="http://schemas.microsoft.com/office/powerpoint/2010/main" val="1523695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Ericsson : this building has 3 times the power we were aware of. They paid a termination fee of $2M and the team has a make ready plan and working on getting a bid out. &gt; $1M</a:t>
            </a:r>
          </a:p>
        </p:txBody>
      </p:sp>
      <p:sp>
        <p:nvSpPr>
          <p:cNvPr id="4" name="Slide Number Placeholder 3"/>
          <p:cNvSpPr>
            <a:spLocks noGrp="1"/>
          </p:cNvSpPr>
          <p:nvPr>
            <p:ph type="sldNum" sz="quarter" idx="5"/>
          </p:nvPr>
        </p:nvSpPr>
        <p:spPr/>
        <p:txBody>
          <a:bodyPr/>
          <a:lstStyle/>
          <a:p>
            <a:fld id="{A79E4FA1-FB85-E442-9BE3-9BB8C8EA2B3D}" type="slidenum">
              <a:rPr lang="en-US" smtClean="0"/>
              <a:t>18</a:t>
            </a:fld>
            <a:endParaRPr lang="en-US"/>
          </a:p>
        </p:txBody>
      </p:sp>
    </p:spTree>
    <p:extLst>
      <p:ext uri="{BB962C8B-B14F-4D97-AF65-F5344CB8AC3E}">
        <p14:creationId xmlns:p14="http://schemas.microsoft.com/office/powerpoint/2010/main" val="1818471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611CC-6C9E-7EA5-B546-700D6ED30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87BE8C-6EBD-8C35-7447-C7C3E414A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0A82BA-51FC-3E05-4844-2C5F2896E799}"/>
              </a:ext>
            </a:extLst>
          </p:cNvPr>
          <p:cNvSpPr>
            <a:spLocks noGrp="1"/>
          </p:cNvSpPr>
          <p:nvPr>
            <p:ph type="body" idx="1"/>
          </p:nvPr>
        </p:nvSpPr>
        <p:spPr/>
        <p:txBody>
          <a:bodyPr/>
          <a:lstStyle/>
          <a:p>
            <a:pPr marL="0" indent="0">
              <a:buFont typeface="Arial" panose="020B0604020202020204" pitchFamily="34" charset="0"/>
              <a:buNone/>
            </a:pPr>
            <a:r>
              <a:rPr lang="en-US" sz="1200" b="1"/>
              <a:t>Exit cap Calculator Notes </a:t>
            </a:r>
          </a:p>
          <a:p>
            <a:pPr marL="0" indent="0">
              <a:buFont typeface="Arial" panose="020B0604020202020204" pitchFamily="34" charset="0"/>
              <a:buNone/>
            </a:pPr>
            <a:endParaRPr lang="en-US" sz="1200" b="1"/>
          </a:p>
          <a:p>
            <a:pPr marL="171450" indent="-171450">
              <a:buFont typeface="Arial" panose="020B0604020202020204" pitchFamily="34" charset="0"/>
              <a:buChar char="•"/>
            </a:pPr>
            <a:r>
              <a:rPr lang="en-US" sz="1200"/>
              <a:t>Right now the Fund 2 and Fund 3 model use approx. the same exit cap. This is based on the </a:t>
            </a:r>
            <a:r>
              <a:rPr lang="en-US" sz="1200" err="1"/>
              <a:t>the</a:t>
            </a:r>
            <a:r>
              <a:rPr lang="en-US" sz="1200"/>
              <a:t> </a:t>
            </a:r>
            <a:r>
              <a:rPr lang="en-US" sz="1200" err="1"/>
              <a:t>wtd</a:t>
            </a:r>
            <a:r>
              <a:rPr lang="en-US" sz="1200"/>
              <a:t> avg baseline cap rate by market and its allocation and a 5% portfolio premium which gets us to 5.77%</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The exit cap calculator is a function of the remaining WALT and M2M and adjusts the exit cap. It uses a 7.5% Fund level M2M and adjusts the exit cap for each deal based on the M2M of the deal.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If a fund has a higher M2M, the exit cap will be lower. So, by that logic, Fund 2 should have a lower exit cap.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However, the research team is verifying the baseline exit cap as well as the 2024 MRG which is expected to come in higher than Q1-24 LMS 2024 MRG.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If we use a 4% Fund level M2M for Fund 3, this benefits acquisitions, because most deals will have a higher M2M than the 4% and by normalizing to the 4%, they will end up with a lower exit cap and allow for more aggressive underwriting.</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In short, the M2M validates the 7.5% Fund level assumption.</a:t>
            </a:r>
          </a:p>
          <a:p>
            <a:endParaRPr lang="en-US"/>
          </a:p>
        </p:txBody>
      </p:sp>
      <p:sp>
        <p:nvSpPr>
          <p:cNvPr id="4" name="Slide Number Placeholder 3">
            <a:extLst>
              <a:ext uri="{FF2B5EF4-FFF2-40B4-BE49-F238E27FC236}">
                <a16:creationId xmlns:a16="http://schemas.microsoft.com/office/drawing/2014/main" id="{30FA71BF-1A81-DABB-1CCE-7F1B23F96C2B}"/>
              </a:ext>
            </a:extLst>
          </p:cNvPr>
          <p:cNvSpPr>
            <a:spLocks noGrp="1"/>
          </p:cNvSpPr>
          <p:nvPr>
            <p:ph type="sldNum" sz="quarter" idx="5"/>
          </p:nvPr>
        </p:nvSpPr>
        <p:spPr/>
        <p:txBody>
          <a:bodyPr/>
          <a:lstStyle/>
          <a:p>
            <a:fld id="{A79E4FA1-FB85-E442-9BE3-9BB8C8EA2B3D}" type="slidenum">
              <a:rPr lang="en-US" smtClean="0"/>
              <a:t>21</a:t>
            </a:fld>
            <a:endParaRPr lang="en-US"/>
          </a:p>
        </p:txBody>
      </p:sp>
    </p:spTree>
    <p:extLst>
      <p:ext uri="{BB962C8B-B14F-4D97-AF65-F5344CB8AC3E}">
        <p14:creationId xmlns:p14="http://schemas.microsoft.com/office/powerpoint/2010/main" val="2827050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22</a:t>
            </a:fld>
            <a:endParaRPr lang="en-US"/>
          </a:p>
        </p:txBody>
      </p:sp>
    </p:spTree>
    <p:extLst>
      <p:ext uri="{BB962C8B-B14F-4D97-AF65-F5344CB8AC3E}">
        <p14:creationId xmlns:p14="http://schemas.microsoft.com/office/powerpoint/2010/main" val="2546422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A801F-2365-3D70-D981-B732E7C7C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8B391-2541-9C11-F9B5-F646500DB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6F66A-C116-D37A-2D4D-1E086606A25A}"/>
              </a:ext>
            </a:extLst>
          </p:cNvPr>
          <p:cNvSpPr>
            <a:spLocks noGrp="1"/>
          </p:cNvSpPr>
          <p:nvPr>
            <p:ph type="body" idx="1"/>
          </p:nvPr>
        </p:nvSpPr>
        <p:spPr/>
        <p:txBody>
          <a:bodyPr/>
          <a:lstStyle/>
          <a:p>
            <a:pPr>
              <a:buClr>
                <a:schemeClr val="accent2"/>
              </a:buClr>
            </a:pP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DEAL NOTES </a:t>
            </a:r>
          </a:p>
          <a:p>
            <a:pPr>
              <a:buClr>
                <a:schemeClr val="accent2"/>
              </a:buClr>
            </a:pPr>
            <a:endPar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err="1">
                <a:solidFill>
                  <a:schemeClr val="tx2"/>
                </a:solidFill>
                <a:latin typeface="Aptos" panose="020B0004020202020204" pitchFamily="34" charset="0"/>
                <a:ea typeface="Lato Medium" panose="020F0502020204030203" pitchFamily="34" charset="0"/>
                <a:cs typeface="Lato Medium" panose="020F0502020204030203" pitchFamily="34" charset="0"/>
              </a:rPr>
              <a:t>Genband</a:t>
            </a: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 Chicago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Updated the SF to 8,613 per </a:t>
            </a:r>
            <a:r>
              <a:rPr lang="en-US" sz="1200" err="1">
                <a:solidFill>
                  <a:schemeClr val="tx2"/>
                </a:solidFill>
                <a:latin typeface="Aptos" panose="020B0004020202020204" pitchFamily="34" charset="0"/>
                <a:ea typeface="Lato Medium" panose="020F0502020204030203" pitchFamily="34" charset="0"/>
                <a:cs typeface="Lato Medium" panose="020F0502020204030203" pitchFamily="34" charset="0"/>
              </a:rPr>
              <a:t>MeasureUp</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drawings to capitalize on increase SF. This space has been historically on a MG lease. The new NNN lease will improve recovery composition at this location. Taxes are $4.20 at this property. It is about $2 more than DuPage County. The Rexy rate would be comparable to the general market, discounting for the higher tax number.</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err="1">
                <a:solidFill>
                  <a:schemeClr val="tx2"/>
                </a:solidFill>
                <a:latin typeface="Aptos" panose="020B0004020202020204" pitchFamily="34" charset="0"/>
                <a:ea typeface="Lato Medium" panose="020F0502020204030203" pitchFamily="34" charset="0"/>
                <a:cs typeface="Lato Medium" panose="020F0502020204030203" pitchFamily="34" charset="0"/>
              </a:rPr>
              <a:t>Centerpoint</a:t>
            </a: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 Marketing, Chicago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Tenant is downsizing and renewing at 1 out of 2 units they occupy. We will be able to capitalize on renting the leftover 20k SF at a premium. The tenant has good payment history, and the space shows well for tours. We have increased their SD, despite of them downsizing, based on credit score.</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Magic Screenprint, Atlanta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Existing tenant vacated. Converted the 2 sub-tenants to a New Lease. This deal is at higher than UW base rate, no downtime, no TIA, no abatement.</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endParaRPr lang="en-US"/>
          </a:p>
        </p:txBody>
      </p:sp>
      <p:sp>
        <p:nvSpPr>
          <p:cNvPr id="4" name="Slide Number Placeholder 3">
            <a:extLst>
              <a:ext uri="{FF2B5EF4-FFF2-40B4-BE49-F238E27FC236}">
                <a16:creationId xmlns:a16="http://schemas.microsoft.com/office/drawing/2014/main" id="{B90CD8D7-3746-3844-B7E3-5F5B6301D738}"/>
              </a:ext>
            </a:extLst>
          </p:cNvPr>
          <p:cNvSpPr>
            <a:spLocks noGrp="1"/>
          </p:cNvSpPr>
          <p:nvPr>
            <p:ph type="sldNum" sz="quarter" idx="5"/>
          </p:nvPr>
        </p:nvSpPr>
        <p:spPr/>
        <p:txBody>
          <a:bodyPr/>
          <a:lstStyle/>
          <a:p>
            <a:fld id="{A79E4FA1-FB85-E442-9BE3-9BB8C8EA2B3D}" type="slidenum">
              <a:rPr lang="en-US" smtClean="0"/>
              <a:t>23</a:t>
            </a:fld>
            <a:endParaRPr lang="en-US"/>
          </a:p>
        </p:txBody>
      </p:sp>
    </p:spTree>
    <p:extLst>
      <p:ext uri="{BB962C8B-B14F-4D97-AF65-F5344CB8AC3E}">
        <p14:creationId xmlns:p14="http://schemas.microsoft.com/office/powerpoint/2010/main" val="3080824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2</a:t>
            </a:fld>
            <a:endParaRPr lang="en-US"/>
          </a:p>
        </p:txBody>
      </p:sp>
    </p:spTree>
    <p:extLst>
      <p:ext uri="{BB962C8B-B14F-4D97-AF65-F5344CB8AC3E}">
        <p14:creationId xmlns:p14="http://schemas.microsoft.com/office/powerpoint/2010/main" val="1848694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2C74-487E-5057-3E4F-6268CA3A2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569F2-6525-7B83-74BA-D3670AC0B3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C1E9E-F1A2-B948-FD5E-3E8FB695BB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DB3E46-D417-AA6D-CA06-5340298CE364}"/>
              </a:ext>
            </a:extLst>
          </p:cNvPr>
          <p:cNvSpPr>
            <a:spLocks noGrp="1"/>
          </p:cNvSpPr>
          <p:nvPr>
            <p:ph type="sldNum" sz="quarter" idx="5"/>
          </p:nvPr>
        </p:nvSpPr>
        <p:spPr/>
        <p:txBody>
          <a:bodyPr/>
          <a:lstStyle/>
          <a:p>
            <a:fld id="{A79E4FA1-FB85-E442-9BE3-9BB8C8EA2B3D}" type="slidenum">
              <a:rPr lang="en-US" smtClean="0"/>
              <a:t>24</a:t>
            </a:fld>
            <a:endParaRPr lang="en-US"/>
          </a:p>
        </p:txBody>
      </p:sp>
    </p:spTree>
    <p:extLst>
      <p:ext uri="{BB962C8B-B14F-4D97-AF65-F5344CB8AC3E}">
        <p14:creationId xmlns:p14="http://schemas.microsoft.com/office/powerpoint/2010/main" val="1389959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56FEB-60EC-C281-C5EC-D3FD94B2D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5895A-05D0-F5EF-2F94-78713C1EB4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887161-ED63-6A81-BE39-2D0E3FD74763}"/>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68C8E854-67BF-F452-E704-491022479DF3}"/>
              </a:ext>
            </a:extLst>
          </p:cNvPr>
          <p:cNvSpPr>
            <a:spLocks noGrp="1"/>
          </p:cNvSpPr>
          <p:nvPr>
            <p:ph type="sldNum" sz="quarter" idx="5"/>
          </p:nvPr>
        </p:nvSpPr>
        <p:spPr/>
        <p:txBody>
          <a:bodyPr/>
          <a:lstStyle/>
          <a:p>
            <a:fld id="{A79E4FA1-FB85-E442-9BE3-9BB8C8EA2B3D}" type="slidenum">
              <a:rPr lang="en-US" smtClean="0"/>
              <a:t>25</a:t>
            </a:fld>
            <a:endParaRPr lang="en-US"/>
          </a:p>
        </p:txBody>
      </p:sp>
    </p:spTree>
    <p:extLst>
      <p:ext uri="{BB962C8B-B14F-4D97-AF65-F5344CB8AC3E}">
        <p14:creationId xmlns:p14="http://schemas.microsoft.com/office/powerpoint/2010/main" val="39086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75718-2F7F-7D2D-3743-D117EB062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874700-E022-6ED0-37DD-96FCF82FC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F3A4D7-BCF9-3356-6A80-22C7264B3A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6591E4-D54E-B76F-1A13-91182A63764E}"/>
              </a:ext>
            </a:extLst>
          </p:cNvPr>
          <p:cNvSpPr>
            <a:spLocks noGrp="1"/>
          </p:cNvSpPr>
          <p:nvPr>
            <p:ph type="sldNum" sz="quarter" idx="5"/>
          </p:nvPr>
        </p:nvSpPr>
        <p:spPr/>
        <p:txBody>
          <a:bodyPr/>
          <a:lstStyle/>
          <a:p>
            <a:fld id="{A79E4FA1-FB85-E442-9BE3-9BB8C8EA2B3D}" type="slidenum">
              <a:rPr lang="en-US" smtClean="0"/>
              <a:t>26</a:t>
            </a:fld>
            <a:endParaRPr lang="en-US"/>
          </a:p>
        </p:txBody>
      </p:sp>
    </p:spTree>
    <p:extLst>
      <p:ext uri="{BB962C8B-B14F-4D97-AF65-F5344CB8AC3E}">
        <p14:creationId xmlns:p14="http://schemas.microsoft.com/office/powerpoint/2010/main" val="322006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64E85-D9EE-98A0-4518-D7805F746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CCBC-7A21-BF20-7528-C2AE3C085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09392-5ECE-6F84-7CF2-1A630719A799}"/>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8B9EFA95-6C8A-900E-9B35-ABD104D119DE}"/>
              </a:ext>
            </a:extLst>
          </p:cNvPr>
          <p:cNvSpPr>
            <a:spLocks noGrp="1"/>
          </p:cNvSpPr>
          <p:nvPr>
            <p:ph type="sldNum" sz="quarter" idx="5"/>
          </p:nvPr>
        </p:nvSpPr>
        <p:spPr/>
        <p:txBody>
          <a:bodyPr/>
          <a:lstStyle/>
          <a:p>
            <a:fld id="{A79E4FA1-FB85-E442-9BE3-9BB8C8EA2B3D}" type="slidenum">
              <a:rPr lang="en-US" smtClean="0"/>
              <a:t>27</a:t>
            </a:fld>
            <a:endParaRPr lang="en-US"/>
          </a:p>
        </p:txBody>
      </p:sp>
    </p:spTree>
    <p:extLst>
      <p:ext uri="{BB962C8B-B14F-4D97-AF65-F5344CB8AC3E}">
        <p14:creationId xmlns:p14="http://schemas.microsoft.com/office/powerpoint/2010/main" val="815396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8CFC3-D331-25E3-19DF-16ECFA40B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6EFEB-3253-13FF-83BB-424CC74C6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800F3-2307-A6DC-380B-D29B2DAC88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DBB77B-784D-5D2D-DA7D-7BE5D4AD405E}"/>
              </a:ext>
            </a:extLst>
          </p:cNvPr>
          <p:cNvSpPr>
            <a:spLocks noGrp="1"/>
          </p:cNvSpPr>
          <p:nvPr>
            <p:ph type="sldNum" sz="quarter" idx="5"/>
          </p:nvPr>
        </p:nvSpPr>
        <p:spPr/>
        <p:txBody>
          <a:bodyPr/>
          <a:lstStyle/>
          <a:p>
            <a:fld id="{A79E4FA1-FB85-E442-9BE3-9BB8C8EA2B3D}" type="slidenum">
              <a:rPr lang="en-US" smtClean="0"/>
              <a:t>28</a:t>
            </a:fld>
            <a:endParaRPr lang="en-US"/>
          </a:p>
        </p:txBody>
      </p:sp>
    </p:spTree>
    <p:extLst>
      <p:ext uri="{BB962C8B-B14F-4D97-AF65-F5344CB8AC3E}">
        <p14:creationId xmlns:p14="http://schemas.microsoft.com/office/powerpoint/2010/main" val="3781638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29</a:t>
            </a:fld>
            <a:endParaRPr lang="en-US"/>
          </a:p>
        </p:txBody>
      </p:sp>
    </p:spTree>
    <p:extLst>
      <p:ext uri="{BB962C8B-B14F-4D97-AF65-F5344CB8AC3E}">
        <p14:creationId xmlns:p14="http://schemas.microsoft.com/office/powerpoint/2010/main" val="2253561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B56FE-D92A-161F-E035-8E45FDE5C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63130F-7514-DADE-7CE5-C4E09B1D57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D16A2-C451-BDF8-19D6-CADD57BC7C7D}"/>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301F0BE8-37A8-D6AA-3A2D-0AA4E4906850}"/>
              </a:ext>
            </a:extLst>
          </p:cNvPr>
          <p:cNvSpPr>
            <a:spLocks noGrp="1"/>
          </p:cNvSpPr>
          <p:nvPr>
            <p:ph type="sldNum" sz="quarter" idx="5"/>
          </p:nvPr>
        </p:nvSpPr>
        <p:spPr/>
        <p:txBody>
          <a:bodyPr/>
          <a:lstStyle/>
          <a:p>
            <a:fld id="{A79E4FA1-FB85-E442-9BE3-9BB8C8EA2B3D}" type="slidenum">
              <a:rPr lang="en-US" smtClean="0"/>
              <a:t>30</a:t>
            </a:fld>
            <a:endParaRPr lang="en-US"/>
          </a:p>
        </p:txBody>
      </p:sp>
    </p:spTree>
    <p:extLst>
      <p:ext uri="{BB962C8B-B14F-4D97-AF65-F5344CB8AC3E}">
        <p14:creationId xmlns:p14="http://schemas.microsoft.com/office/powerpoint/2010/main" val="2250046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BE005-5554-8326-DE61-BE0803BC4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743AD-4413-F44F-361C-148924E92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DB236-02BC-8A21-3F13-180D762970BD}"/>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F0A8E7E8-D712-CDB4-DAEF-BA5DBD1E7AE9}"/>
              </a:ext>
            </a:extLst>
          </p:cNvPr>
          <p:cNvSpPr>
            <a:spLocks noGrp="1"/>
          </p:cNvSpPr>
          <p:nvPr>
            <p:ph type="sldNum" sz="quarter" idx="5"/>
          </p:nvPr>
        </p:nvSpPr>
        <p:spPr/>
        <p:txBody>
          <a:bodyPr/>
          <a:lstStyle/>
          <a:p>
            <a:fld id="{A79E4FA1-FB85-E442-9BE3-9BB8C8EA2B3D}" type="slidenum">
              <a:rPr lang="en-US" smtClean="0"/>
              <a:t>31</a:t>
            </a:fld>
            <a:endParaRPr lang="en-US"/>
          </a:p>
        </p:txBody>
      </p:sp>
    </p:spTree>
    <p:extLst>
      <p:ext uri="{BB962C8B-B14F-4D97-AF65-F5344CB8AC3E}">
        <p14:creationId xmlns:p14="http://schemas.microsoft.com/office/powerpoint/2010/main" val="2701310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0D0FA-FF81-F31A-AF07-1121495FC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EBC8E-06BF-94E8-1E76-F91A9E3DA4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869C1F-95E0-2B9A-ADC2-818D58D50A50}"/>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B9EC0E5B-A16D-6640-51C8-412948970B27}"/>
              </a:ext>
            </a:extLst>
          </p:cNvPr>
          <p:cNvSpPr>
            <a:spLocks noGrp="1"/>
          </p:cNvSpPr>
          <p:nvPr>
            <p:ph type="sldNum" sz="quarter" idx="5"/>
          </p:nvPr>
        </p:nvSpPr>
        <p:spPr/>
        <p:txBody>
          <a:bodyPr/>
          <a:lstStyle/>
          <a:p>
            <a:fld id="{A79E4FA1-FB85-E442-9BE3-9BB8C8EA2B3D}" type="slidenum">
              <a:rPr lang="en-US" smtClean="0"/>
              <a:t>32</a:t>
            </a:fld>
            <a:endParaRPr lang="en-US"/>
          </a:p>
        </p:txBody>
      </p:sp>
    </p:spTree>
    <p:extLst>
      <p:ext uri="{BB962C8B-B14F-4D97-AF65-F5344CB8AC3E}">
        <p14:creationId xmlns:p14="http://schemas.microsoft.com/office/powerpoint/2010/main" val="658110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5FE2A-154E-F705-6700-01C90155E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EBCCD-13A0-132D-58AB-9DFF8C8F51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046F97-9DD1-DE02-223A-407D4BF723F8}"/>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A5D8B564-89CF-5E71-55DE-8F14297399AB}"/>
              </a:ext>
            </a:extLst>
          </p:cNvPr>
          <p:cNvSpPr>
            <a:spLocks noGrp="1"/>
          </p:cNvSpPr>
          <p:nvPr>
            <p:ph type="sldNum" sz="quarter" idx="5"/>
          </p:nvPr>
        </p:nvSpPr>
        <p:spPr/>
        <p:txBody>
          <a:bodyPr/>
          <a:lstStyle/>
          <a:p>
            <a:fld id="{A79E4FA1-FB85-E442-9BE3-9BB8C8EA2B3D}" type="slidenum">
              <a:rPr lang="en-US" smtClean="0"/>
              <a:t>33</a:t>
            </a:fld>
            <a:endParaRPr lang="en-US"/>
          </a:p>
        </p:txBody>
      </p:sp>
    </p:spTree>
    <p:extLst>
      <p:ext uri="{BB962C8B-B14F-4D97-AF65-F5344CB8AC3E}">
        <p14:creationId xmlns:p14="http://schemas.microsoft.com/office/powerpoint/2010/main" val="4204962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79F52-0C4A-57EF-95E7-15CC334A5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F40AA-3904-2E86-A152-F8780A1C12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50E4DF-AE70-38D7-10B4-CA51FE966037}"/>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E8E1737A-9A55-AE1A-58E5-8FA3145A235B}"/>
              </a:ext>
            </a:extLst>
          </p:cNvPr>
          <p:cNvSpPr>
            <a:spLocks noGrp="1"/>
          </p:cNvSpPr>
          <p:nvPr>
            <p:ph type="sldNum" sz="quarter" idx="5"/>
          </p:nvPr>
        </p:nvSpPr>
        <p:spPr/>
        <p:txBody>
          <a:bodyPr/>
          <a:lstStyle/>
          <a:p>
            <a:fld id="{0B187356-6C33-4566-B68D-1C57DD9181EB}" type="slidenum">
              <a:rPr lang="en-US" smtClean="0"/>
              <a:t>3</a:t>
            </a:fld>
            <a:endParaRPr lang="en-US"/>
          </a:p>
        </p:txBody>
      </p:sp>
    </p:spTree>
    <p:extLst>
      <p:ext uri="{BB962C8B-B14F-4D97-AF65-F5344CB8AC3E}">
        <p14:creationId xmlns:p14="http://schemas.microsoft.com/office/powerpoint/2010/main" val="708980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34</a:t>
            </a:fld>
            <a:endParaRPr lang="en-US"/>
          </a:p>
        </p:txBody>
      </p:sp>
    </p:spTree>
    <p:extLst>
      <p:ext uri="{BB962C8B-B14F-4D97-AF65-F5344CB8AC3E}">
        <p14:creationId xmlns:p14="http://schemas.microsoft.com/office/powerpoint/2010/main" val="1238046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0575D-BCED-2783-A1D3-B8CE89E3B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8F4B5-CF3F-2DB3-56D4-06979EF04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C70397-1A76-01DB-197B-562B419CF53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2B532C-7B63-48CE-F839-3768B3EB5DD7}"/>
              </a:ext>
            </a:extLst>
          </p:cNvPr>
          <p:cNvSpPr>
            <a:spLocks noGrp="1"/>
          </p:cNvSpPr>
          <p:nvPr>
            <p:ph type="sldNum" sz="quarter" idx="5"/>
          </p:nvPr>
        </p:nvSpPr>
        <p:spPr/>
        <p:txBody>
          <a:bodyPr/>
          <a:lstStyle/>
          <a:p>
            <a:fld id="{A79E4FA1-FB85-E442-9BE3-9BB8C8EA2B3D}" type="slidenum">
              <a:rPr lang="en-US" smtClean="0"/>
              <a:t>35</a:t>
            </a:fld>
            <a:endParaRPr lang="en-US"/>
          </a:p>
        </p:txBody>
      </p:sp>
    </p:spTree>
    <p:extLst>
      <p:ext uri="{BB962C8B-B14F-4D97-AF65-F5344CB8AC3E}">
        <p14:creationId xmlns:p14="http://schemas.microsoft.com/office/powerpoint/2010/main" val="3934815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D0935-8F46-32ED-79AC-6324BAA8F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7427E8-DFE4-9A48-702C-1851637B74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BE6487-B196-EF4A-8D99-04CEE7FDA2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C5DDC1-5803-30EA-27AF-B8C52E3A323A}"/>
              </a:ext>
            </a:extLst>
          </p:cNvPr>
          <p:cNvSpPr>
            <a:spLocks noGrp="1"/>
          </p:cNvSpPr>
          <p:nvPr>
            <p:ph type="sldNum" sz="quarter" idx="5"/>
          </p:nvPr>
        </p:nvSpPr>
        <p:spPr/>
        <p:txBody>
          <a:bodyPr/>
          <a:lstStyle/>
          <a:p>
            <a:fld id="{A79E4FA1-FB85-E442-9BE3-9BB8C8EA2B3D}" type="slidenum">
              <a:rPr lang="en-US" smtClean="0"/>
              <a:t>36</a:t>
            </a:fld>
            <a:endParaRPr lang="en-US"/>
          </a:p>
        </p:txBody>
      </p:sp>
    </p:spTree>
    <p:extLst>
      <p:ext uri="{BB962C8B-B14F-4D97-AF65-F5344CB8AC3E}">
        <p14:creationId xmlns:p14="http://schemas.microsoft.com/office/powerpoint/2010/main" val="2888121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E41EC-C59C-4D76-8A27-262E97A0F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A102F-9FCD-71A9-37DA-C030B5AC7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7C61A-A14A-0E64-96B9-F1625E043D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6D4312-FE0C-36CC-336B-C8A6901918D7}"/>
              </a:ext>
            </a:extLst>
          </p:cNvPr>
          <p:cNvSpPr>
            <a:spLocks noGrp="1"/>
          </p:cNvSpPr>
          <p:nvPr>
            <p:ph type="sldNum" sz="quarter" idx="5"/>
          </p:nvPr>
        </p:nvSpPr>
        <p:spPr/>
        <p:txBody>
          <a:bodyPr/>
          <a:lstStyle/>
          <a:p>
            <a:fld id="{A79E4FA1-FB85-E442-9BE3-9BB8C8EA2B3D}" type="slidenum">
              <a:rPr lang="en-US" smtClean="0"/>
              <a:t>37</a:t>
            </a:fld>
            <a:endParaRPr lang="en-US"/>
          </a:p>
        </p:txBody>
      </p:sp>
    </p:spTree>
    <p:extLst>
      <p:ext uri="{BB962C8B-B14F-4D97-AF65-F5344CB8AC3E}">
        <p14:creationId xmlns:p14="http://schemas.microsoft.com/office/powerpoint/2010/main" val="2739630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0F342-B949-4B7E-B305-0AFEB6EBB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73CE9-B8AB-4CA1-6477-A36F84838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FF72E-26C1-1A31-130A-11AE5FBB3809}"/>
              </a:ext>
            </a:extLst>
          </p:cNvPr>
          <p:cNvSpPr>
            <a:spLocks noGrp="1"/>
          </p:cNvSpPr>
          <p:nvPr>
            <p:ph type="body" idx="1"/>
          </p:nvPr>
        </p:nvSpPr>
        <p:spPr/>
        <p:txBody>
          <a:bodyPr/>
          <a:lstStyle/>
          <a:p>
            <a:pPr>
              <a:spcBef>
                <a:spcPts val="600"/>
              </a:spcBef>
            </a:pPr>
            <a:r>
              <a:rPr lang="en-US"/>
              <a:t>Add comment on the 50m on the subline -  excess cash elaborate more, includes escrows , long term analysis is at 12- loan draw down and the technical issue dual approval - </a:t>
            </a:r>
            <a:endParaRPr lang="en-IL"/>
          </a:p>
        </p:txBody>
      </p:sp>
      <p:sp>
        <p:nvSpPr>
          <p:cNvPr id="4" name="Slide Number Placeholder 3">
            <a:extLst>
              <a:ext uri="{FF2B5EF4-FFF2-40B4-BE49-F238E27FC236}">
                <a16:creationId xmlns:a16="http://schemas.microsoft.com/office/drawing/2014/main" id="{1C1E5550-89A1-9A46-398D-71F849F1B2DF}"/>
              </a:ext>
            </a:extLst>
          </p:cNvPr>
          <p:cNvSpPr>
            <a:spLocks noGrp="1"/>
          </p:cNvSpPr>
          <p:nvPr>
            <p:ph type="sldNum" sz="quarter" idx="5"/>
          </p:nvPr>
        </p:nvSpPr>
        <p:spPr/>
        <p:txBody>
          <a:bodyPr/>
          <a:lstStyle/>
          <a:p>
            <a:fld id="{0B187356-6C33-4566-B68D-1C57DD9181EB}" type="slidenum">
              <a:rPr lang="en-US" smtClean="0"/>
              <a:t>40</a:t>
            </a:fld>
            <a:endParaRPr lang="en-US"/>
          </a:p>
        </p:txBody>
      </p:sp>
    </p:spTree>
    <p:extLst>
      <p:ext uri="{BB962C8B-B14F-4D97-AF65-F5344CB8AC3E}">
        <p14:creationId xmlns:p14="http://schemas.microsoft.com/office/powerpoint/2010/main" val="256486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060EF-12D7-8E1A-2D5F-BBB6C5374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B221E-DA39-8E2A-0FF4-331351620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1C0AAD-E649-8FBD-31E5-01AE88FFC09B}"/>
              </a:ext>
            </a:extLst>
          </p:cNvPr>
          <p:cNvSpPr>
            <a:spLocks noGrp="1"/>
          </p:cNvSpPr>
          <p:nvPr>
            <p:ph type="body" idx="1"/>
          </p:nvPr>
        </p:nvSpPr>
        <p:spPr/>
        <p:txBody>
          <a:bodyPr/>
          <a:lstStyle/>
          <a:p>
            <a:pPr>
              <a:spcBef>
                <a:spcPts val="600"/>
              </a:spcBef>
            </a:pPr>
            <a:r>
              <a:rPr lang="en-US" sz="1200" b="1" u="sng">
                <a:solidFill>
                  <a:schemeClr val="tx1"/>
                </a:solidFill>
                <a:latin typeface="Gilroy" panose="00000500000000000000"/>
                <a:cs typeface="Arial" panose="020B0604020202020204" pitchFamily="34" charset="0"/>
              </a:rPr>
              <a:t>Corrected </a:t>
            </a:r>
          </a:p>
          <a:p>
            <a:pPr>
              <a:spcBef>
                <a:spcPts val="600"/>
              </a:spcBef>
            </a:pPr>
            <a:endParaRPr lang="en-US" sz="1200" b="1" u="sng">
              <a:solidFill>
                <a:schemeClr val="tx1"/>
              </a:solidFill>
              <a:latin typeface="Gilroy" panose="00000500000000000000"/>
              <a:cs typeface="Arial" panose="020B0604020202020204" pitchFamily="34" charset="0"/>
            </a:endParaRPr>
          </a:p>
          <a:p>
            <a:endParaRPr lang="en-IL"/>
          </a:p>
        </p:txBody>
      </p:sp>
      <p:sp>
        <p:nvSpPr>
          <p:cNvPr id="4" name="Slide Number Placeholder 3">
            <a:extLst>
              <a:ext uri="{FF2B5EF4-FFF2-40B4-BE49-F238E27FC236}">
                <a16:creationId xmlns:a16="http://schemas.microsoft.com/office/drawing/2014/main" id="{42982E65-811C-AEE3-4083-3556715F69B4}"/>
              </a:ext>
            </a:extLst>
          </p:cNvPr>
          <p:cNvSpPr>
            <a:spLocks noGrp="1"/>
          </p:cNvSpPr>
          <p:nvPr>
            <p:ph type="sldNum" sz="quarter" idx="5"/>
          </p:nvPr>
        </p:nvSpPr>
        <p:spPr/>
        <p:txBody>
          <a:bodyPr/>
          <a:lstStyle/>
          <a:p>
            <a:fld id="{0B187356-6C33-4566-B68D-1C57DD9181EB}" type="slidenum">
              <a:rPr lang="en-US" smtClean="0"/>
              <a:t>41</a:t>
            </a:fld>
            <a:endParaRPr lang="en-US"/>
          </a:p>
        </p:txBody>
      </p:sp>
    </p:spTree>
    <p:extLst>
      <p:ext uri="{BB962C8B-B14F-4D97-AF65-F5344CB8AC3E}">
        <p14:creationId xmlns:p14="http://schemas.microsoft.com/office/powerpoint/2010/main" val="325041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42</a:t>
            </a:fld>
            <a:endParaRPr lang="en-US"/>
          </a:p>
        </p:txBody>
      </p:sp>
    </p:spTree>
    <p:extLst>
      <p:ext uri="{BB962C8B-B14F-4D97-AF65-F5344CB8AC3E}">
        <p14:creationId xmlns:p14="http://schemas.microsoft.com/office/powerpoint/2010/main" val="2084173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Spacing on the boxes</a:t>
            </a:r>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43</a:t>
            </a:fld>
            <a:endParaRPr lang="en-US"/>
          </a:p>
        </p:txBody>
      </p:sp>
    </p:spTree>
    <p:extLst>
      <p:ext uri="{BB962C8B-B14F-4D97-AF65-F5344CB8AC3E}">
        <p14:creationId xmlns:p14="http://schemas.microsoft.com/office/powerpoint/2010/main" val="1639519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44</a:t>
            </a:fld>
            <a:endParaRPr lang="en-US"/>
          </a:p>
        </p:txBody>
      </p:sp>
    </p:spTree>
    <p:extLst>
      <p:ext uri="{BB962C8B-B14F-4D97-AF65-F5344CB8AC3E}">
        <p14:creationId xmlns:p14="http://schemas.microsoft.com/office/powerpoint/2010/main" val="228201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36DAF-8B2C-8FC2-FFF1-51255B3EB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B22C3-4F27-A07B-DA45-1708253D2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F50EBF-3E52-0474-CE96-DB9F2F884F3F}"/>
              </a:ext>
            </a:extLst>
          </p:cNvPr>
          <p:cNvSpPr>
            <a:spLocks noGrp="1"/>
          </p:cNvSpPr>
          <p:nvPr>
            <p:ph type="body" idx="1"/>
          </p:nvPr>
        </p:nvSpPr>
        <p:spPr/>
        <p:txBody>
          <a:bodyPr/>
          <a:lstStyle/>
          <a:p>
            <a:r>
              <a:rPr lang="en-US"/>
              <a:t>Focus on – Market # of properties , TC included capex – FMV – Appreciation – General , high level , open AR ,  - NOI , YOC – Occupancy / </a:t>
            </a:r>
            <a:r>
              <a:rPr lang="en-US" err="1"/>
              <a:t>sqft</a:t>
            </a:r>
            <a:r>
              <a:rPr lang="en-US"/>
              <a:t> – NOI / </a:t>
            </a:r>
            <a:r>
              <a:rPr lang="en-US" err="1"/>
              <a:t>sqf</a:t>
            </a:r>
            <a:r>
              <a:rPr lang="en-US"/>
              <a:t> – base rent / </a:t>
            </a:r>
            <a:r>
              <a:rPr lang="en-US" err="1"/>
              <a:t>sqft</a:t>
            </a:r>
            <a:endParaRPr lang="en-IL"/>
          </a:p>
        </p:txBody>
      </p:sp>
      <p:sp>
        <p:nvSpPr>
          <p:cNvPr id="4" name="Slide Number Placeholder 3">
            <a:extLst>
              <a:ext uri="{FF2B5EF4-FFF2-40B4-BE49-F238E27FC236}">
                <a16:creationId xmlns:a16="http://schemas.microsoft.com/office/drawing/2014/main" id="{B1B8076F-A288-0703-61EF-5B28C5B6BA31}"/>
              </a:ext>
            </a:extLst>
          </p:cNvPr>
          <p:cNvSpPr>
            <a:spLocks noGrp="1"/>
          </p:cNvSpPr>
          <p:nvPr>
            <p:ph type="sldNum" sz="quarter" idx="5"/>
          </p:nvPr>
        </p:nvSpPr>
        <p:spPr/>
        <p:txBody>
          <a:bodyPr/>
          <a:lstStyle/>
          <a:p>
            <a:fld id="{0B187356-6C33-4566-B68D-1C57DD9181EB}" type="slidenum">
              <a:rPr lang="en-US" smtClean="0"/>
              <a:t>45</a:t>
            </a:fld>
            <a:endParaRPr lang="en-US"/>
          </a:p>
        </p:txBody>
      </p:sp>
    </p:spTree>
    <p:extLst>
      <p:ext uri="{BB962C8B-B14F-4D97-AF65-F5344CB8AC3E}">
        <p14:creationId xmlns:p14="http://schemas.microsoft.com/office/powerpoint/2010/main" val="2401597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780A-CBE8-F22E-8705-2EE7EAC1A1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5EF61-F3FE-1EC7-2BBB-FDC369B67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B6FCF1-5027-C3FA-7A32-CB7AB0153DC1}"/>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417340D8-A4C3-B659-B149-E9BDCEF5D149}"/>
              </a:ext>
            </a:extLst>
          </p:cNvPr>
          <p:cNvSpPr>
            <a:spLocks noGrp="1"/>
          </p:cNvSpPr>
          <p:nvPr>
            <p:ph type="sldNum" sz="quarter" idx="5"/>
          </p:nvPr>
        </p:nvSpPr>
        <p:spPr/>
        <p:txBody>
          <a:bodyPr/>
          <a:lstStyle/>
          <a:p>
            <a:fld id="{0B187356-6C33-4566-B68D-1C57DD9181EB}" type="slidenum">
              <a:rPr lang="en-US" smtClean="0"/>
              <a:t>4</a:t>
            </a:fld>
            <a:endParaRPr lang="en-US"/>
          </a:p>
        </p:txBody>
      </p:sp>
    </p:spTree>
    <p:extLst>
      <p:ext uri="{BB962C8B-B14F-4D97-AF65-F5344CB8AC3E}">
        <p14:creationId xmlns:p14="http://schemas.microsoft.com/office/powerpoint/2010/main" val="2267892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93.2% physical occupancy –take language from Fund 2 89.6% </a:t>
            </a:r>
          </a:p>
          <a:p>
            <a:endParaRPr lang="en-US"/>
          </a:p>
          <a:p>
            <a:r>
              <a:rPr lang="en-US" sz="1200" b="1">
                <a:solidFill>
                  <a:schemeClr val="tx1"/>
                </a:solidFill>
                <a:latin typeface="Gilroy" panose="00000500000000000000"/>
                <a:cs typeface="Arial" panose="020B0604020202020204" pitchFamily="34" charset="0"/>
              </a:rPr>
              <a:t>from recoverable repairs and maintenance and utilities</a:t>
            </a:r>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46</a:t>
            </a:fld>
            <a:endParaRPr lang="en-US"/>
          </a:p>
        </p:txBody>
      </p:sp>
    </p:spTree>
    <p:extLst>
      <p:ext uri="{BB962C8B-B14F-4D97-AF65-F5344CB8AC3E}">
        <p14:creationId xmlns:p14="http://schemas.microsoft.com/office/powerpoint/2010/main" val="145180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62A26-FEDD-861B-CC27-8DD45A900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6E84F-FCAB-C0E8-9921-C3A659DD0E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6F2B8-8C98-4B3F-3F53-7089EED923F0}"/>
              </a:ext>
            </a:extLst>
          </p:cNvPr>
          <p:cNvSpPr>
            <a:spLocks noGrp="1"/>
          </p:cNvSpPr>
          <p:nvPr>
            <p:ph type="body" idx="1"/>
          </p:nvPr>
        </p:nvSpPr>
        <p:spPr/>
        <p:txBody>
          <a:bodyPr/>
          <a:lstStyle/>
          <a:p>
            <a:r>
              <a:rPr lang="en-US" sz="1200" b="0" i="0" kern="1200">
                <a:solidFill>
                  <a:schemeClr val="tx1"/>
                </a:solidFill>
                <a:effectLst/>
                <a:latin typeface="+mn-lt"/>
                <a:ea typeface="+mn-ea"/>
                <a:cs typeface="+mn-cs"/>
              </a:rPr>
              <a:t>1125 </a:t>
            </a:r>
            <a:r>
              <a:rPr lang="en-US" sz="1200" b="0" i="0" kern="1200" err="1">
                <a:solidFill>
                  <a:schemeClr val="tx1"/>
                </a:solidFill>
                <a:effectLst/>
                <a:latin typeface="+mn-lt"/>
                <a:ea typeface="+mn-ea"/>
                <a:cs typeface="+mn-cs"/>
              </a:rPr>
              <a:t>hendricks</a:t>
            </a:r>
            <a:endParaRPr lang="en-IL"/>
          </a:p>
        </p:txBody>
      </p:sp>
      <p:sp>
        <p:nvSpPr>
          <p:cNvPr id="4" name="Slide Number Placeholder 3">
            <a:extLst>
              <a:ext uri="{FF2B5EF4-FFF2-40B4-BE49-F238E27FC236}">
                <a16:creationId xmlns:a16="http://schemas.microsoft.com/office/drawing/2014/main" id="{6DFE3BC0-96DD-5B4F-0069-01F2E53FF112}"/>
              </a:ext>
            </a:extLst>
          </p:cNvPr>
          <p:cNvSpPr>
            <a:spLocks noGrp="1"/>
          </p:cNvSpPr>
          <p:nvPr>
            <p:ph type="sldNum" sz="quarter" idx="5"/>
          </p:nvPr>
        </p:nvSpPr>
        <p:spPr/>
        <p:txBody>
          <a:bodyPr/>
          <a:lstStyle/>
          <a:p>
            <a:fld id="{0B187356-6C33-4566-B68D-1C57DD9181EB}" type="slidenum">
              <a:rPr lang="en-US" smtClean="0"/>
              <a:t>47</a:t>
            </a:fld>
            <a:endParaRPr lang="en-US"/>
          </a:p>
        </p:txBody>
      </p:sp>
    </p:spTree>
    <p:extLst>
      <p:ext uri="{BB962C8B-B14F-4D97-AF65-F5344CB8AC3E}">
        <p14:creationId xmlns:p14="http://schemas.microsoft.com/office/powerpoint/2010/main" val="4239509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0203C-84DC-92CC-76E1-D8699D5BD5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1E6B3-2AE8-1A79-D349-21AF97B39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B1B4-BEDB-1DF7-086F-873BE83E9987}"/>
              </a:ext>
            </a:extLst>
          </p:cNvPr>
          <p:cNvSpPr>
            <a:spLocks noGrp="1"/>
          </p:cNvSpPr>
          <p:nvPr>
            <p:ph type="body" idx="1"/>
          </p:nvPr>
        </p:nvSpPr>
        <p:spPr/>
        <p:txBody>
          <a:bodyPr/>
          <a:lstStyle/>
          <a:p>
            <a:r>
              <a:rPr lang="en-US"/>
              <a:t>Focus on – Market # of properties , TC included capex – FMV – Appreciation – General , high level , open AR ,  - NOI , YOC – Occupancy / </a:t>
            </a:r>
            <a:r>
              <a:rPr lang="en-US" err="1"/>
              <a:t>sqft</a:t>
            </a:r>
            <a:r>
              <a:rPr lang="en-US"/>
              <a:t> – NOI / </a:t>
            </a:r>
            <a:r>
              <a:rPr lang="en-US" err="1"/>
              <a:t>sqf</a:t>
            </a:r>
            <a:r>
              <a:rPr lang="en-US"/>
              <a:t> – base rent / </a:t>
            </a:r>
            <a:r>
              <a:rPr lang="en-US" err="1"/>
              <a:t>sqft</a:t>
            </a:r>
            <a:endParaRPr lang="en-IL"/>
          </a:p>
        </p:txBody>
      </p:sp>
      <p:sp>
        <p:nvSpPr>
          <p:cNvPr id="4" name="Slide Number Placeholder 3">
            <a:extLst>
              <a:ext uri="{FF2B5EF4-FFF2-40B4-BE49-F238E27FC236}">
                <a16:creationId xmlns:a16="http://schemas.microsoft.com/office/drawing/2014/main" id="{90C43A93-FCFF-AE55-C49B-A4BAD99FEA31}"/>
              </a:ext>
            </a:extLst>
          </p:cNvPr>
          <p:cNvSpPr>
            <a:spLocks noGrp="1"/>
          </p:cNvSpPr>
          <p:nvPr>
            <p:ph type="sldNum" sz="quarter" idx="5"/>
          </p:nvPr>
        </p:nvSpPr>
        <p:spPr/>
        <p:txBody>
          <a:bodyPr/>
          <a:lstStyle/>
          <a:p>
            <a:fld id="{0B187356-6C33-4566-B68D-1C57DD9181EB}" type="slidenum">
              <a:rPr lang="en-US" smtClean="0"/>
              <a:t>48</a:t>
            </a:fld>
            <a:endParaRPr lang="en-US"/>
          </a:p>
        </p:txBody>
      </p:sp>
    </p:spTree>
    <p:extLst>
      <p:ext uri="{BB962C8B-B14F-4D97-AF65-F5344CB8AC3E}">
        <p14:creationId xmlns:p14="http://schemas.microsoft.com/office/powerpoint/2010/main" val="2511111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3056A-D12A-57CA-4864-DDB7CF1FD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35FCC-954F-7A9D-3622-9E0A18565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B424E-A337-12E7-95BF-C3B1B4FABB1A}"/>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3F1A41AB-BA91-1E1A-0B88-6B199EBDDCBC}"/>
              </a:ext>
            </a:extLst>
          </p:cNvPr>
          <p:cNvSpPr>
            <a:spLocks noGrp="1"/>
          </p:cNvSpPr>
          <p:nvPr>
            <p:ph type="sldNum" sz="quarter" idx="5"/>
          </p:nvPr>
        </p:nvSpPr>
        <p:spPr/>
        <p:txBody>
          <a:bodyPr/>
          <a:lstStyle/>
          <a:p>
            <a:fld id="{0B187356-6C33-4566-B68D-1C57DD9181EB}" type="slidenum">
              <a:rPr lang="en-US" smtClean="0"/>
              <a:t>49</a:t>
            </a:fld>
            <a:endParaRPr lang="en-US"/>
          </a:p>
        </p:txBody>
      </p:sp>
    </p:spTree>
    <p:extLst>
      <p:ext uri="{BB962C8B-B14F-4D97-AF65-F5344CB8AC3E}">
        <p14:creationId xmlns:p14="http://schemas.microsoft.com/office/powerpoint/2010/main" val="149729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01206-92EA-052F-E274-ADFE71871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72CB7-14D5-188C-5851-D9A97FA74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3C443D-9DD3-29D4-3827-541CD7837461}"/>
              </a:ext>
            </a:extLst>
          </p:cNvPr>
          <p:cNvSpPr>
            <a:spLocks noGrp="1"/>
          </p:cNvSpPr>
          <p:nvPr>
            <p:ph type="body" idx="1"/>
          </p:nvPr>
        </p:nvSpPr>
        <p:spPr/>
        <p:txBody>
          <a:bodyPr/>
          <a:lstStyle/>
          <a:p>
            <a:r>
              <a:rPr lang="en-US"/>
              <a:t>Expected Core FFO with the current yield on cost and interest environment under the assumption of full deployment and add timeline of initial </a:t>
            </a:r>
            <a:r>
              <a:rPr lang="en-US" err="1"/>
              <a:t>clsing</a:t>
            </a:r>
            <a:r>
              <a:rPr lang="en-US"/>
              <a:t> deployment period </a:t>
            </a:r>
            <a:endParaRPr lang="en-IL"/>
          </a:p>
        </p:txBody>
      </p:sp>
      <p:sp>
        <p:nvSpPr>
          <p:cNvPr id="4" name="Slide Number Placeholder 3">
            <a:extLst>
              <a:ext uri="{FF2B5EF4-FFF2-40B4-BE49-F238E27FC236}">
                <a16:creationId xmlns:a16="http://schemas.microsoft.com/office/drawing/2014/main" id="{D379D424-B6DE-B103-3D75-83B18F1AC73B}"/>
              </a:ext>
            </a:extLst>
          </p:cNvPr>
          <p:cNvSpPr>
            <a:spLocks noGrp="1"/>
          </p:cNvSpPr>
          <p:nvPr>
            <p:ph type="sldNum" sz="quarter" idx="5"/>
          </p:nvPr>
        </p:nvSpPr>
        <p:spPr/>
        <p:txBody>
          <a:bodyPr/>
          <a:lstStyle/>
          <a:p>
            <a:fld id="{0B187356-6C33-4566-B68D-1C57DD9181EB}" type="slidenum">
              <a:rPr lang="en-US" smtClean="0"/>
              <a:t>50</a:t>
            </a:fld>
            <a:endParaRPr lang="en-US"/>
          </a:p>
        </p:txBody>
      </p:sp>
    </p:spTree>
    <p:extLst>
      <p:ext uri="{BB962C8B-B14F-4D97-AF65-F5344CB8AC3E}">
        <p14:creationId xmlns:p14="http://schemas.microsoft.com/office/powerpoint/2010/main" val="238744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31D2E-C77A-A800-271E-3C024CE0D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C7217-D893-DA08-3401-950017E09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BF7984-CFB9-B1CC-41B0-43031AE144E7}"/>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E1B5A41C-F780-08EE-C28A-A838AD5B6C2D}"/>
              </a:ext>
            </a:extLst>
          </p:cNvPr>
          <p:cNvSpPr>
            <a:spLocks noGrp="1"/>
          </p:cNvSpPr>
          <p:nvPr>
            <p:ph type="sldNum" sz="quarter" idx="5"/>
          </p:nvPr>
        </p:nvSpPr>
        <p:spPr/>
        <p:txBody>
          <a:bodyPr/>
          <a:lstStyle/>
          <a:p>
            <a:fld id="{0B187356-6C33-4566-B68D-1C57DD9181EB}" type="slidenum">
              <a:rPr lang="en-US" smtClean="0"/>
              <a:t>51</a:t>
            </a:fld>
            <a:endParaRPr lang="en-US"/>
          </a:p>
        </p:txBody>
      </p:sp>
    </p:spTree>
    <p:extLst>
      <p:ext uri="{BB962C8B-B14F-4D97-AF65-F5344CB8AC3E}">
        <p14:creationId xmlns:p14="http://schemas.microsoft.com/office/powerpoint/2010/main" val="1084371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solidFill>
                  <a:schemeClr val="tx1"/>
                </a:solidFill>
                <a:latin typeface="Gilroy" panose="00000500000000000000"/>
                <a:cs typeface="Arial" panose="020B0604020202020204" pitchFamily="34" charset="0"/>
              </a:rPr>
              <a:t>Bad Debt Recovery: </a:t>
            </a:r>
          </a:p>
          <a:p>
            <a:pPr marL="171450" indent="-171450">
              <a:buFont typeface="Arial" panose="020B0604020202020204" pitchFamily="34" charset="0"/>
              <a:buChar char="•"/>
            </a:pPr>
            <a:endParaRPr lang="en-US" sz="11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Composed of collections from  previously written off AR mainly from the following two tenants:</a:t>
            </a:r>
          </a:p>
          <a:p>
            <a:pPr marL="628650" lvl="1" indent="-171450">
              <a:buFont typeface="Arial" panose="020B0604020202020204" pitchFamily="34" charset="0"/>
              <a:buChar char="•"/>
            </a:pPr>
            <a:r>
              <a:rPr lang="en-US" sz="1100" err="1">
                <a:solidFill>
                  <a:schemeClr val="tx1"/>
                </a:solidFill>
                <a:latin typeface="Gilroy" panose="00000500000000000000"/>
                <a:cs typeface="Arial" panose="020B0604020202020204" pitchFamily="34" charset="0"/>
              </a:rPr>
              <a:t>Xcision</a:t>
            </a:r>
            <a:r>
              <a:rPr lang="en-US" sz="1100">
                <a:solidFill>
                  <a:schemeClr val="tx1"/>
                </a:solidFill>
                <a:latin typeface="Gilroy" panose="00000500000000000000"/>
                <a:cs typeface="Arial" panose="020B0604020202020204" pitchFamily="34" charset="0"/>
              </a:rPr>
              <a:t> Medical at 9176 Red Branch – made payments since PQ</a:t>
            </a:r>
          </a:p>
          <a:p>
            <a:pPr marL="628650" lvl="1"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BES Associates at 12900 NW 38th Ave – made payments on written off late fees</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General Allowance </a:t>
            </a:r>
          </a:p>
          <a:p>
            <a:pPr marL="171450" indent="-171450">
              <a:buFont typeface="Arial" panose="020B0604020202020204" pitchFamily="34" charset="0"/>
              <a:buChar char="•"/>
            </a:pPr>
            <a:endParaRPr lang="en-US" sz="11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Calculated in accordance with the General Allowance methodology, slight increase in line with the overall increase in AR balance QoQ</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Net Collections</a:t>
            </a:r>
          </a:p>
          <a:p>
            <a:pPr marL="171450" indent="-171450">
              <a:buFont typeface="Arial" panose="020B0604020202020204" pitchFamily="34" charset="0"/>
              <a:buChar char="•"/>
            </a:pPr>
            <a:endParaRPr lang="en-US" sz="11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In the CQ, collections were greater than new tenant billings.</a:t>
            </a:r>
          </a:p>
          <a:p>
            <a:pPr marL="171450" indent="-171450">
              <a:buFont typeface="Arial" panose="020B0604020202020204" pitchFamily="34" charset="0"/>
              <a:buChar char="•"/>
            </a:pPr>
            <a:endParaRPr lang="en-US" sz="11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As part of the technical billing cycle in Q1’25, $190K was recorded as revenue but later reversed as part of a Specific Bad Debt Allowance provision, after it was determined that collection was not probable. </a:t>
            </a:r>
            <a:endParaRPr lang="en-US" sz="1100">
              <a:solidFill>
                <a:schemeClr val="tx1"/>
              </a:solidFill>
              <a:latin typeface="Gilroy" panose="0000050000000000000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52</a:t>
            </a:fld>
            <a:endParaRPr lang="en-US"/>
          </a:p>
        </p:txBody>
      </p:sp>
    </p:spTree>
    <p:extLst>
      <p:ext uri="{BB962C8B-B14F-4D97-AF65-F5344CB8AC3E}">
        <p14:creationId xmlns:p14="http://schemas.microsoft.com/office/powerpoint/2010/main" val="3405875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53</a:t>
            </a:fld>
            <a:endParaRPr lang="en-US"/>
          </a:p>
        </p:txBody>
      </p:sp>
    </p:spTree>
    <p:extLst>
      <p:ext uri="{BB962C8B-B14F-4D97-AF65-F5344CB8AC3E}">
        <p14:creationId xmlns:p14="http://schemas.microsoft.com/office/powerpoint/2010/main" val="3399976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Occupancy threshold</a:t>
            </a:r>
          </a:p>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54</a:t>
            </a:fld>
            <a:endParaRPr lang="en-US"/>
          </a:p>
        </p:txBody>
      </p:sp>
    </p:spTree>
    <p:extLst>
      <p:ext uri="{BB962C8B-B14F-4D97-AF65-F5344CB8AC3E}">
        <p14:creationId xmlns:p14="http://schemas.microsoft.com/office/powerpoint/2010/main" val="130072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88650-5A4E-2D44-1076-70ECE76CE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FDA36-32D7-3C02-6D8D-206492ACDC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43774-8A07-BF30-BFD7-F65DBD2030B9}"/>
              </a:ext>
            </a:extLst>
          </p:cNvPr>
          <p:cNvSpPr>
            <a:spLocks noGrp="1"/>
          </p:cNvSpPr>
          <p:nvPr>
            <p:ph type="body" idx="1"/>
          </p:nvPr>
        </p:nvSpPr>
        <p:spPr/>
        <p:txBody>
          <a:bodyPr/>
          <a:lstStyle/>
          <a:p>
            <a:r>
              <a:rPr lang="en-US"/>
              <a:t>IC underwriting – most recent forecast - </a:t>
            </a:r>
            <a:endParaRPr lang="en-IL"/>
          </a:p>
        </p:txBody>
      </p:sp>
      <p:sp>
        <p:nvSpPr>
          <p:cNvPr id="4" name="Slide Number Placeholder 3">
            <a:extLst>
              <a:ext uri="{FF2B5EF4-FFF2-40B4-BE49-F238E27FC236}">
                <a16:creationId xmlns:a16="http://schemas.microsoft.com/office/drawing/2014/main" id="{13F305CD-4CA2-B5D1-7D3D-5E77B3DB81C1}"/>
              </a:ext>
            </a:extLst>
          </p:cNvPr>
          <p:cNvSpPr>
            <a:spLocks noGrp="1"/>
          </p:cNvSpPr>
          <p:nvPr>
            <p:ph type="sldNum" sz="quarter" idx="5"/>
          </p:nvPr>
        </p:nvSpPr>
        <p:spPr/>
        <p:txBody>
          <a:bodyPr/>
          <a:lstStyle/>
          <a:p>
            <a:fld id="{0B187356-6C33-4566-B68D-1C57DD9181EB}" type="slidenum">
              <a:rPr lang="en-US" smtClean="0"/>
              <a:t>55</a:t>
            </a:fld>
            <a:endParaRPr lang="en-US"/>
          </a:p>
        </p:txBody>
      </p:sp>
    </p:spTree>
    <p:extLst>
      <p:ext uri="{BB962C8B-B14F-4D97-AF65-F5344CB8AC3E}">
        <p14:creationId xmlns:p14="http://schemas.microsoft.com/office/powerpoint/2010/main" val="349549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E3733-1C2D-3F1E-221B-07835175A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3CD444-8215-1DC5-6E0F-8417AEEA6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923DED-AC6D-16C8-2C3B-F4E543979C2B}"/>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7B8521EF-3538-3D7B-CA8E-ACD73039ACED}"/>
              </a:ext>
            </a:extLst>
          </p:cNvPr>
          <p:cNvSpPr>
            <a:spLocks noGrp="1"/>
          </p:cNvSpPr>
          <p:nvPr>
            <p:ph type="sldNum" sz="quarter" idx="5"/>
          </p:nvPr>
        </p:nvSpPr>
        <p:spPr/>
        <p:txBody>
          <a:bodyPr/>
          <a:lstStyle/>
          <a:p>
            <a:fld id="{0B187356-6C33-4566-B68D-1C57DD9181EB}" type="slidenum">
              <a:rPr lang="en-US" smtClean="0"/>
              <a:t>5</a:t>
            </a:fld>
            <a:endParaRPr lang="en-US"/>
          </a:p>
        </p:txBody>
      </p:sp>
    </p:spTree>
    <p:extLst>
      <p:ext uri="{BB962C8B-B14F-4D97-AF65-F5344CB8AC3E}">
        <p14:creationId xmlns:p14="http://schemas.microsoft.com/office/powerpoint/2010/main" val="41924507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56</a:t>
            </a:fld>
            <a:endParaRPr lang="en-US"/>
          </a:p>
        </p:txBody>
      </p:sp>
    </p:spTree>
    <p:extLst>
      <p:ext uri="{BB962C8B-B14F-4D97-AF65-F5344CB8AC3E}">
        <p14:creationId xmlns:p14="http://schemas.microsoft.com/office/powerpoint/2010/main" val="37815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7E4BA-D1EF-5E64-2218-77FB83427D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38AC4-5817-E269-BFE4-AB850CCF8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9322C-BCE1-0317-2E05-B565ABA7D61B}"/>
              </a:ext>
            </a:extLst>
          </p:cNvPr>
          <p:cNvSpPr>
            <a:spLocks noGrp="1"/>
          </p:cNvSpPr>
          <p:nvPr>
            <p:ph type="body" idx="1"/>
          </p:nvPr>
        </p:nvSpPr>
        <p:spPr/>
        <p:txBody>
          <a:bodyPr/>
          <a:lstStyle/>
          <a:p>
            <a:r>
              <a:rPr lang="en-US"/>
              <a:t>IC underwriting – most recent forecast - </a:t>
            </a:r>
            <a:endParaRPr lang="en-IL"/>
          </a:p>
        </p:txBody>
      </p:sp>
      <p:sp>
        <p:nvSpPr>
          <p:cNvPr id="4" name="Slide Number Placeholder 3">
            <a:extLst>
              <a:ext uri="{FF2B5EF4-FFF2-40B4-BE49-F238E27FC236}">
                <a16:creationId xmlns:a16="http://schemas.microsoft.com/office/drawing/2014/main" id="{E195BB98-9D62-A6D5-8081-CA9EE00441E2}"/>
              </a:ext>
            </a:extLst>
          </p:cNvPr>
          <p:cNvSpPr>
            <a:spLocks noGrp="1"/>
          </p:cNvSpPr>
          <p:nvPr>
            <p:ph type="sldNum" sz="quarter" idx="5"/>
          </p:nvPr>
        </p:nvSpPr>
        <p:spPr/>
        <p:txBody>
          <a:bodyPr/>
          <a:lstStyle/>
          <a:p>
            <a:fld id="{0B187356-6C33-4566-B68D-1C57DD9181EB}" type="slidenum">
              <a:rPr lang="en-US" smtClean="0"/>
              <a:t>57</a:t>
            </a:fld>
            <a:endParaRPr lang="en-US"/>
          </a:p>
        </p:txBody>
      </p:sp>
    </p:spTree>
    <p:extLst>
      <p:ext uri="{BB962C8B-B14F-4D97-AF65-F5344CB8AC3E}">
        <p14:creationId xmlns:p14="http://schemas.microsoft.com/office/powerpoint/2010/main" val="7302044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Roof HVAC , etc.</a:t>
            </a:r>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58</a:t>
            </a:fld>
            <a:endParaRPr lang="en-US"/>
          </a:p>
        </p:txBody>
      </p:sp>
    </p:spTree>
    <p:extLst>
      <p:ext uri="{BB962C8B-B14F-4D97-AF65-F5344CB8AC3E}">
        <p14:creationId xmlns:p14="http://schemas.microsoft.com/office/powerpoint/2010/main" val="3085129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Visualize the new challenges, new dry powder.</a:t>
            </a:r>
          </a:p>
        </p:txBody>
      </p:sp>
      <p:sp>
        <p:nvSpPr>
          <p:cNvPr id="4" name="Slide Number Placeholder 3"/>
          <p:cNvSpPr>
            <a:spLocks noGrp="1"/>
          </p:cNvSpPr>
          <p:nvPr>
            <p:ph type="sldNum" sz="quarter" idx="5"/>
          </p:nvPr>
        </p:nvSpPr>
        <p:spPr/>
        <p:txBody>
          <a:bodyPr/>
          <a:lstStyle/>
          <a:p>
            <a:fld id="{5D54FB3F-6255-4497-8285-DEBA2D90B396}" type="slidenum">
              <a:rPr lang="en-US" smtClean="0"/>
              <a:t>59</a:t>
            </a:fld>
            <a:endParaRPr lang="en-US"/>
          </a:p>
        </p:txBody>
      </p:sp>
    </p:spTree>
    <p:extLst>
      <p:ext uri="{BB962C8B-B14F-4D97-AF65-F5344CB8AC3E}">
        <p14:creationId xmlns:p14="http://schemas.microsoft.com/office/powerpoint/2010/main" val="2820880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ea typeface="Calibri"/>
                <a:cs typeface="Calibri"/>
              </a:rPr>
              <a:t>While total income had a notable increase total operating expenses have increased as well. </a:t>
            </a:r>
            <a:endParaRPr lang="en-US">
              <a:ea typeface="Calibri"/>
              <a:cs typeface="Calibri"/>
            </a:endParaRPr>
          </a:p>
        </p:txBody>
      </p:sp>
      <p:sp>
        <p:nvSpPr>
          <p:cNvPr id="4" name="Slide Number Placeholder 3"/>
          <p:cNvSpPr>
            <a:spLocks noGrp="1"/>
          </p:cNvSpPr>
          <p:nvPr>
            <p:ph type="sldNum" sz="quarter" idx="5"/>
          </p:nvPr>
        </p:nvSpPr>
        <p:spPr/>
        <p:txBody>
          <a:bodyPr/>
          <a:lstStyle/>
          <a:p>
            <a:fld id="{0B187356-6C33-4566-B68D-1C57DD9181EB}" type="slidenum">
              <a:rPr lang="en-US" smtClean="0"/>
              <a:t>61</a:t>
            </a:fld>
            <a:endParaRPr lang="en-US"/>
          </a:p>
        </p:txBody>
      </p:sp>
    </p:spTree>
    <p:extLst>
      <p:ext uri="{BB962C8B-B14F-4D97-AF65-F5344CB8AC3E}">
        <p14:creationId xmlns:p14="http://schemas.microsoft.com/office/powerpoint/2010/main" val="6932704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62</a:t>
            </a:fld>
            <a:endParaRPr lang="en-US"/>
          </a:p>
        </p:txBody>
      </p:sp>
    </p:spTree>
    <p:extLst>
      <p:ext uri="{BB962C8B-B14F-4D97-AF65-F5344CB8AC3E}">
        <p14:creationId xmlns:p14="http://schemas.microsoft.com/office/powerpoint/2010/main" val="18162783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property is 1.5M related to?</a:t>
            </a:r>
          </a:p>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63</a:t>
            </a:fld>
            <a:endParaRPr lang="en-US"/>
          </a:p>
        </p:txBody>
      </p:sp>
    </p:spTree>
    <p:extLst>
      <p:ext uri="{BB962C8B-B14F-4D97-AF65-F5344CB8AC3E}">
        <p14:creationId xmlns:p14="http://schemas.microsoft.com/office/powerpoint/2010/main" val="3581910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0DF13-876B-8F3F-C7C1-29EA5FCA0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EE461-40B0-0750-3EFE-4CD14B871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E16FF-D89E-489D-3B04-65CDC88D6D81}"/>
              </a:ext>
            </a:extLst>
          </p:cNvPr>
          <p:cNvSpPr>
            <a:spLocks noGrp="1"/>
          </p:cNvSpPr>
          <p:nvPr>
            <p:ph type="body" idx="1"/>
          </p:nvPr>
        </p:nvSpPr>
        <p:spPr/>
        <p:txBody>
          <a:bodyPr/>
          <a:lstStyle/>
          <a:p>
            <a:r>
              <a:rPr lang="en-US"/>
              <a:t>Left graph should be % accumulated equity Deployed (less Equity reserves) and % accumulated Deployment </a:t>
            </a:r>
          </a:p>
          <a:p>
            <a:endParaRPr lang="en-US"/>
          </a:p>
          <a:p>
            <a:r>
              <a:rPr lang="en-US"/>
              <a:t>Right graph is cluster bar graph with $ Deployment and equity</a:t>
            </a:r>
          </a:p>
        </p:txBody>
      </p:sp>
      <p:sp>
        <p:nvSpPr>
          <p:cNvPr id="4" name="Header Placeholder 3">
            <a:extLst>
              <a:ext uri="{FF2B5EF4-FFF2-40B4-BE49-F238E27FC236}">
                <a16:creationId xmlns:a16="http://schemas.microsoft.com/office/drawing/2014/main" id="{DB9BD299-EB0F-BDB6-BBBF-B6B71B6A2E8E}"/>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81DE9B1C-387C-3E15-F13F-EF4B49E34884}"/>
              </a:ext>
            </a:extLst>
          </p:cNvPr>
          <p:cNvSpPr>
            <a:spLocks noGrp="1"/>
          </p:cNvSpPr>
          <p:nvPr>
            <p:ph type="sldNum" sz="quarter" idx="5"/>
          </p:nvPr>
        </p:nvSpPr>
        <p:spPr/>
        <p:txBody>
          <a:bodyPr/>
          <a:lstStyle/>
          <a:p>
            <a:fld id="{A79E4FA1-FB85-E442-9BE3-9BB8C8EA2B3D}" type="slidenum">
              <a:rPr lang="en-US" smtClean="0"/>
              <a:t>65</a:t>
            </a:fld>
            <a:endParaRPr lang="en-US"/>
          </a:p>
        </p:txBody>
      </p:sp>
    </p:spTree>
    <p:extLst>
      <p:ext uri="{BB962C8B-B14F-4D97-AF65-F5344CB8AC3E}">
        <p14:creationId xmlns:p14="http://schemas.microsoft.com/office/powerpoint/2010/main" val="2469178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35D22-69D8-162D-0DBD-C39B626CA2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98B8-7B8E-8FB2-57F8-9A56FAC3E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2E71D-1B61-3C00-21D0-1C0D50AD1B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6A934-53FB-CDAF-47FB-ECF2EE0C2C81}"/>
              </a:ext>
            </a:extLst>
          </p:cNvPr>
          <p:cNvSpPr>
            <a:spLocks noGrp="1"/>
          </p:cNvSpPr>
          <p:nvPr>
            <p:ph type="sldNum" sz="quarter" idx="5"/>
          </p:nvPr>
        </p:nvSpPr>
        <p:spPr/>
        <p:txBody>
          <a:bodyPr/>
          <a:lstStyle/>
          <a:p>
            <a:fld id="{5D54FB3F-6255-4497-8285-DEBA2D90B396}" type="slidenum">
              <a:rPr lang="en-US" smtClean="0"/>
              <a:t>66</a:t>
            </a:fld>
            <a:endParaRPr lang="en-US"/>
          </a:p>
        </p:txBody>
      </p:sp>
    </p:spTree>
    <p:extLst>
      <p:ext uri="{BB962C8B-B14F-4D97-AF65-F5344CB8AC3E}">
        <p14:creationId xmlns:p14="http://schemas.microsoft.com/office/powerpoint/2010/main" val="24191004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AD89-057A-0B7A-A110-508689A4A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0D79B-4284-0951-3CB8-5F0291ED5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7A424-1990-5AA6-5284-6BBB05069977}"/>
              </a:ext>
            </a:extLst>
          </p:cNvPr>
          <p:cNvSpPr>
            <a:spLocks noGrp="1"/>
          </p:cNvSpPr>
          <p:nvPr>
            <p:ph type="body" idx="1"/>
          </p:nvPr>
        </p:nvSpPr>
        <p:spPr/>
        <p:txBody>
          <a:bodyPr/>
          <a:lstStyle/>
          <a:p>
            <a:r>
              <a:rPr lang="en-US"/>
              <a:t>Left graph is clustered bar from Q4 FPR with and without Development deals</a:t>
            </a:r>
          </a:p>
          <a:p>
            <a:endParaRPr lang="en-US"/>
          </a:p>
          <a:p>
            <a:r>
              <a:rPr lang="en-US"/>
              <a:t>Right Graph is clustered bar from Pipeline model with and without development</a:t>
            </a:r>
          </a:p>
        </p:txBody>
      </p:sp>
      <p:sp>
        <p:nvSpPr>
          <p:cNvPr id="4" name="Header Placeholder 3">
            <a:extLst>
              <a:ext uri="{FF2B5EF4-FFF2-40B4-BE49-F238E27FC236}">
                <a16:creationId xmlns:a16="http://schemas.microsoft.com/office/drawing/2014/main" id="{D9349886-BF79-BCAD-AA35-DA153DF08C36}"/>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B924186F-A79F-0127-1495-BED7DA7B2842}"/>
              </a:ext>
            </a:extLst>
          </p:cNvPr>
          <p:cNvSpPr>
            <a:spLocks noGrp="1"/>
          </p:cNvSpPr>
          <p:nvPr>
            <p:ph type="sldNum" sz="quarter" idx="5"/>
          </p:nvPr>
        </p:nvSpPr>
        <p:spPr/>
        <p:txBody>
          <a:bodyPr/>
          <a:lstStyle/>
          <a:p>
            <a:fld id="{A79E4FA1-FB85-E442-9BE3-9BB8C8EA2B3D}" type="slidenum">
              <a:rPr lang="en-US" smtClean="0"/>
              <a:t>67</a:t>
            </a:fld>
            <a:endParaRPr lang="en-US"/>
          </a:p>
        </p:txBody>
      </p:sp>
    </p:spTree>
    <p:extLst>
      <p:ext uri="{BB962C8B-B14F-4D97-AF65-F5344CB8AC3E}">
        <p14:creationId xmlns:p14="http://schemas.microsoft.com/office/powerpoint/2010/main" val="3181498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E3832-0368-70CA-651A-099BFEFFD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BDA30-944F-6FE5-96C7-61390D8B9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265F0-F776-FAFD-39F9-660975ADBF18}"/>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B1B052D8-3357-80DB-F692-889BEA7D1365}"/>
              </a:ext>
            </a:extLst>
          </p:cNvPr>
          <p:cNvSpPr>
            <a:spLocks noGrp="1"/>
          </p:cNvSpPr>
          <p:nvPr>
            <p:ph type="sldNum" sz="quarter" idx="5"/>
          </p:nvPr>
        </p:nvSpPr>
        <p:spPr/>
        <p:txBody>
          <a:bodyPr/>
          <a:lstStyle/>
          <a:p>
            <a:fld id="{0B187356-6C33-4566-B68D-1C57DD9181EB}" type="slidenum">
              <a:rPr lang="en-US" smtClean="0"/>
              <a:t>6</a:t>
            </a:fld>
            <a:endParaRPr lang="en-US"/>
          </a:p>
        </p:txBody>
      </p:sp>
    </p:spTree>
    <p:extLst>
      <p:ext uri="{BB962C8B-B14F-4D97-AF65-F5344CB8AC3E}">
        <p14:creationId xmlns:p14="http://schemas.microsoft.com/office/powerpoint/2010/main" val="1134078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Pipeline Model</a:t>
            </a:r>
          </a:p>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A79E4FA1-FB85-E442-9BE3-9BB8C8EA2B3D}" type="slidenum">
              <a:rPr lang="en-US" smtClean="0"/>
              <a:t>68</a:t>
            </a:fld>
            <a:endParaRPr lang="en-US"/>
          </a:p>
        </p:txBody>
      </p:sp>
    </p:spTree>
    <p:extLst>
      <p:ext uri="{BB962C8B-B14F-4D97-AF65-F5344CB8AC3E}">
        <p14:creationId xmlns:p14="http://schemas.microsoft.com/office/powerpoint/2010/main" val="3333970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523848" rtl="1" eaLnBrk="1" latinLnBrk="0" hangingPunct="1"/>
            <a:endParaRPr lang="en-US"/>
          </a:p>
        </p:txBody>
      </p:sp>
    </p:spTree>
    <p:extLst>
      <p:ext uri="{BB962C8B-B14F-4D97-AF65-F5344CB8AC3E}">
        <p14:creationId xmlns:p14="http://schemas.microsoft.com/office/powerpoint/2010/main" val="27531989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Pipeline Model</a:t>
            </a: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A79E4FA1-FB85-E442-9BE3-9BB8C8EA2B3D}" type="slidenum">
              <a:rPr lang="en-US" smtClean="0"/>
              <a:t>71</a:t>
            </a:fld>
            <a:endParaRPr lang="en-US"/>
          </a:p>
        </p:txBody>
      </p:sp>
    </p:spTree>
    <p:extLst>
      <p:ext uri="{BB962C8B-B14F-4D97-AF65-F5344CB8AC3E}">
        <p14:creationId xmlns:p14="http://schemas.microsoft.com/office/powerpoint/2010/main" val="31914459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Left graph is from Q4 FPR model</a:t>
            </a:r>
          </a:p>
          <a:p>
            <a:r>
              <a:rPr lang="en-US"/>
              <a:t>Right graph is from Pipeline Model</a:t>
            </a:r>
          </a:p>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A79E4FA1-FB85-E442-9BE3-9BB8C8EA2B3D}" type="slidenum">
              <a:rPr lang="en-US" smtClean="0"/>
              <a:t>72</a:t>
            </a:fld>
            <a:endParaRPr lang="en-US"/>
          </a:p>
        </p:txBody>
      </p:sp>
    </p:spTree>
    <p:extLst>
      <p:ext uri="{BB962C8B-B14F-4D97-AF65-F5344CB8AC3E}">
        <p14:creationId xmlns:p14="http://schemas.microsoft.com/office/powerpoint/2010/main" val="27090442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9C6F6-AA65-7856-C261-4B4DAFAC8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B039FB-19C8-FEAB-D69B-58348E2A47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03F666-4DCB-3836-D9F9-46ACAB222E5E}"/>
              </a:ext>
            </a:extLst>
          </p:cNvPr>
          <p:cNvSpPr>
            <a:spLocks noGrp="1"/>
          </p:cNvSpPr>
          <p:nvPr>
            <p:ph type="body" idx="1"/>
          </p:nvPr>
        </p:nvSpPr>
        <p:spPr/>
        <p:txBody>
          <a:bodyPr/>
          <a:lstStyle/>
          <a:p>
            <a:r>
              <a:rPr lang="en-US"/>
              <a:t>Left graph is from Q4 FPR model</a:t>
            </a:r>
          </a:p>
          <a:p>
            <a:r>
              <a:rPr lang="en-US"/>
              <a:t>Right graph is from Pipeline Model</a:t>
            </a:r>
          </a:p>
          <a:p>
            <a:endParaRPr lang="en-US"/>
          </a:p>
        </p:txBody>
      </p:sp>
      <p:sp>
        <p:nvSpPr>
          <p:cNvPr id="4" name="Header Placeholder 3">
            <a:extLst>
              <a:ext uri="{FF2B5EF4-FFF2-40B4-BE49-F238E27FC236}">
                <a16:creationId xmlns:a16="http://schemas.microsoft.com/office/drawing/2014/main" id="{F88880AC-E2A8-09CF-3590-0AE645494A53}"/>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72304770-4DC1-792D-687C-6B77B2495053}"/>
              </a:ext>
            </a:extLst>
          </p:cNvPr>
          <p:cNvSpPr>
            <a:spLocks noGrp="1"/>
          </p:cNvSpPr>
          <p:nvPr>
            <p:ph type="sldNum" sz="quarter" idx="5"/>
          </p:nvPr>
        </p:nvSpPr>
        <p:spPr/>
        <p:txBody>
          <a:bodyPr/>
          <a:lstStyle/>
          <a:p>
            <a:fld id="{A79E4FA1-FB85-E442-9BE3-9BB8C8EA2B3D}" type="slidenum">
              <a:rPr lang="en-US" smtClean="0"/>
              <a:t>73</a:t>
            </a:fld>
            <a:endParaRPr lang="en-US"/>
          </a:p>
        </p:txBody>
      </p:sp>
    </p:spTree>
    <p:extLst>
      <p:ext uri="{BB962C8B-B14F-4D97-AF65-F5344CB8AC3E}">
        <p14:creationId xmlns:p14="http://schemas.microsoft.com/office/powerpoint/2010/main" val="33451500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Left Sensitivity table will be including previously used Exit Cap and the new methodology exit cap in the table with EMs, Sale Prices, GP Promote from Q4 FPR Model</a:t>
            </a:r>
          </a:p>
          <a:p>
            <a:r>
              <a:rPr lang="en-US"/>
              <a:t>Right Sensitivity table will be including previously used Exit Cap and the new methodology exit cap in the table with EMs, Sale Prices, GP Promote from Pipeline Model</a:t>
            </a:r>
          </a:p>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A79E4FA1-FB85-E442-9BE3-9BB8C8EA2B3D}" type="slidenum">
              <a:rPr lang="en-US" smtClean="0"/>
              <a:t>74</a:t>
            </a:fld>
            <a:endParaRPr lang="en-US"/>
          </a:p>
        </p:txBody>
      </p:sp>
    </p:spTree>
    <p:extLst>
      <p:ext uri="{BB962C8B-B14F-4D97-AF65-F5344CB8AC3E}">
        <p14:creationId xmlns:p14="http://schemas.microsoft.com/office/powerpoint/2010/main" val="1670064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FD803-A890-F9C4-015A-6407C338C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457066-C805-EE91-EB83-BCF670B0E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88C42C-CD76-F208-016F-CB0FCE2096C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A0FCA1B-F96F-DD3F-9BCB-0164C00D635F}"/>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9AEDC907-B8A1-466C-B419-8F66D89A1BC8}"/>
              </a:ext>
            </a:extLst>
          </p:cNvPr>
          <p:cNvSpPr>
            <a:spLocks noGrp="1"/>
          </p:cNvSpPr>
          <p:nvPr>
            <p:ph type="sldNum" sz="quarter" idx="5"/>
          </p:nvPr>
        </p:nvSpPr>
        <p:spPr/>
        <p:txBody>
          <a:bodyPr/>
          <a:lstStyle/>
          <a:p>
            <a:fld id="{A79E4FA1-FB85-E442-9BE3-9BB8C8EA2B3D}" type="slidenum">
              <a:rPr lang="en-US" smtClean="0"/>
              <a:t>75</a:t>
            </a:fld>
            <a:endParaRPr lang="en-US"/>
          </a:p>
        </p:txBody>
      </p:sp>
    </p:spTree>
    <p:extLst>
      <p:ext uri="{BB962C8B-B14F-4D97-AF65-F5344CB8AC3E}">
        <p14:creationId xmlns:p14="http://schemas.microsoft.com/office/powerpoint/2010/main" val="6980698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48ABE-3862-5E25-4086-313E7B7E3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16A19-349A-6962-C2BA-62D79EC21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E181E-3534-84E7-6AF4-4789E44B69D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B60535D-D240-B992-27F2-06F7B3626FBF}"/>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20DA4F65-A235-4896-FF36-7C321B027376}"/>
              </a:ext>
            </a:extLst>
          </p:cNvPr>
          <p:cNvSpPr>
            <a:spLocks noGrp="1"/>
          </p:cNvSpPr>
          <p:nvPr>
            <p:ph type="sldNum" sz="quarter" idx="5"/>
          </p:nvPr>
        </p:nvSpPr>
        <p:spPr/>
        <p:txBody>
          <a:bodyPr/>
          <a:lstStyle/>
          <a:p>
            <a:fld id="{A79E4FA1-FB85-E442-9BE3-9BB8C8EA2B3D}" type="slidenum">
              <a:rPr lang="en-US" smtClean="0"/>
              <a:t>76</a:t>
            </a:fld>
            <a:endParaRPr lang="en-US"/>
          </a:p>
        </p:txBody>
      </p:sp>
    </p:spTree>
    <p:extLst>
      <p:ext uri="{BB962C8B-B14F-4D97-AF65-F5344CB8AC3E}">
        <p14:creationId xmlns:p14="http://schemas.microsoft.com/office/powerpoint/2010/main" val="33050209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A79E4FA1-FB85-E442-9BE3-9BB8C8EA2B3D}" type="slidenum">
              <a:rPr lang="en-US" smtClean="0"/>
              <a:t>77</a:t>
            </a:fld>
            <a:endParaRPr lang="en-US"/>
          </a:p>
        </p:txBody>
      </p:sp>
    </p:spTree>
    <p:extLst>
      <p:ext uri="{BB962C8B-B14F-4D97-AF65-F5344CB8AC3E}">
        <p14:creationId xmlns:p14="http://schemas.microsoft.com/office/powerpoint/2010/main" val="14299088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appendix</a:t>
            </a:r>
          </a:p>
        </p:txBody>
      </p:sp>
      <p:sp>
        <p:nvSpPr>
          <p:cNvPr id="4" name="Slide Number Placeholder 3"/>
          <p:cNvSpPr>
            <a:spLocks noGrp="1"/>
          </p:cNvSpPr>
          <p:nvPr>
            <p:ph type="sldNum" sz="quarter" idx="5"/>
          </p:nvPr>
        </p:nvSpPr>
        <p:spPr/>
        <p:txBody>
          <a:bodyPr/>
          <a:lstStyle/>
          <a:p>
            <a:fld id="{0B187356-6C33-4566-B68D-1C57DD9181EB}" type="slidenum">
              <a:rPr lang="en-US" smtClean="0"/>
              <a:t>80</a:t>
            </a:fld>
            <a:endParaRPr lang="en-US"/>
          </a:p>
        </p:txBody>
      </p:sp>
    </p:spTree>
    <p:extLst>
      <p:ext uri="{BB962C8B-B14F-4D97-AF65-F5344CB8AC3E}">
        <p14:creationId xmlns:p14="http://schemas.microsoft.com/office/powerpoint/2010/main" val="3070321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7</a:t>
            </a:fld>
            <a:endParaRPr lang="en-US"/>
          </a:p>
        </p:txBody>
      </p:sp>
    </p:spTree>
    <p:extLst>
      <p:ext uri="{BB962C8B-B14F-4D97-AF65-F5344CB8AC3E}">
        <p14:creationId xmlns:p14="http://schemas.microsoft.com/office/powerpoint/2010/main" val="38017025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BC1AA-2FAF-0CCA-010C-CF01895A8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A7039-C8A1-7D13-5160-DEDE24EF6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B4E24F-1B6A-B209-0278-B9FD0D6F832D}"/>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5417758E-1472-1B01-1F31-1C6448C71A9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5558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9F3F0-AE22-4778-B15F-72144AE6EB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4F061-255B-255C-3913-EB14383F1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FAA1E-01B9-8FB3-EDFC-8EF1DBCDF532}"/>
              </a:ext>
            </a:extLst>
          </p:cNvPr>
          <p:cNvSpPr>
            <a:spLocks noGrp="1"/>
          </p:cNvSpPr>
          <p:nvPr>
            <p:ph type="body" idx="1"/>
          </p:nvPr>
        </p:nvSpPr>
        <p:spPr/>
        <p:txBody>
          <a:bodyPr/>
          <a:lstStyle/>
          <a:p>
            <a:endParaRPr lang="en-US"/>
          </a:p>
          <a:p>
            <a:endParaRPr lang="en-US"/>
          </a:p>
          <a:p>
            <a:endParaRPr lang="en-US"/>
          </a:p>
        </p:txBody>
      </p:sp>
      <p:sp>
        <p:nvSpPr>
          <p:cNvPr id="4" name="Footer Placeholder 3">
            <a:extLst>
              <a:ext uri="{FF2B5EF4-FFF2-40B4-BE49-F238E27FC236}">
                <a16:creationId xmlns:a16="http://schemas.microsoft.com/office/drawing/2014/main" id="{72912609-7E2D-4556-D21C-445D2F515FED}"/>
              </a:ext>
            </a:extLst>
          </p:cNvPr>
          <p:cNvSpPr>
            <a:spLocks noGrp="1"/>
          </p:cNvSpPr>
          <p:nvPr>
            <p:ph type="ftr" sz="quarter" idx="4"/>
          </p:nvPr>
        </p:nvSpPr>
        <p:spPr/>
        <p:txBody>
          <a:bodyPr/>
          <a:lstStyle/>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CONFIDENTIAL - DO NOT SHARE</a:t>
            </a:r>
          </a:p>
        </p:txBody>
      </p:sp>
      <p:sp>
        <p:nvSpPr>
          <p:cNvPr id="5" name="Slide Number Placeholder 4">
            <a:extLst>
              <a:ext uri="{FF2B5EF4-FFF2-40B4-BE49-F238E27FC236}">
                <a16:creationId xmlns:a16="http://schemas.microsoft.com/office/drawing/2014/main" id="{156B4EEB-0462-98F3-E452-B4811415D4B7}"/>
              </a:ext>
            </a:extLst>
          </p:cNvPr>
          <p:cNvSpPr>
            <a:spLocks noGrp="1"/>
          </p:cNvSpPr>
          <p:nvPr>
            <p:ph type="sldNum" sz="quarter" idx="5"/>
          </p:nvPr>
        </p:nvSpPr>
        <p:spPr/>
        <p:txBody>
          <a:bodyPr/>
          <a:lstStyle/>
          <a:p>
            <a:pPr marL="0" marR="0" lvl="0" indent="0" algn="r" defTabSz="1523696" rtl="0" eaLnBrk="1" fontAlgn="auto" latinLnBrk="0" hangingPunct="1">
              <a:lnSpc>
                <a:spcPct val="100000"/>
              </a:lnSpc>
              <a:spcBef>
                <a:spcPts val="0"/>
              </a:spcBef>
              <a:spcAft>
                <a:spcPts val="0"/>
              </a:spcAft>
              <a:buClrTx/>
              <a:buSzTx/>
              <a:buFontTx/>
              <a:buNone/>
              <a:tabLst/>
              <a:defRPr/>
            </a:pPr>
            <a:fld id="{98096FB7-6AD0-44E0-A782-F0CC785706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523696"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6763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D5772-6873-D7DA-45B6-F171A74C9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BDADC-99B4-C6AC-8238-229692BBF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030C1F-1BA5-CE7B-7492-AA5CCA30C540}"/>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AE1BAC01-D03A-1059-9D0B-5359D5A21CA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193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81766-50FA-255F-3D9D-8E55ABE9D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19268-A8D1-5353-1F76-E42123E42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80EEC-813C-2B28-5A58-DC1FBB4269A4}"/>
              </a:ext>
            </a:extLst>
          </p:cNvPr>
          <p:cNvSpPr>
            <a:spLocks noGrp="1"/>
          </p:cNvSpPr>
          <p:nvPr>
            <p:ph type="body" idx="1"/>
          </p:nvPr>
        </p:nvSpPr>
        <p:spPr/>
        <p:txBody>
          <a:bodyPr/>
          <a:lstStyle/>
          <a:p>
            <a:endParaRPr lang="en-US"/>
          </a:p>
          <a:p>
            <a:endParaRPr lang="en-US"/>
          </a:p>
          <a:p>
            <a:endParaRPr lang="en-US"/>
          </a:p>
        </p:txBody>
      </p:sp>
      <p:sp>
        <p:nvSpPr>
          <p:cNvPr id="4" name="Footer Placeholder 3">
            <a:extLst>
              <a:ext uri="{FF2B5EF4-FFF2-40B4-BE49-F238E27FC236}">
                <a16:creationId xmlns:a16="http://schemas.microsoft.com/office/drawing/2014/main" id="{E6F4274A-6077-2428-65D8-70FE56633DA6}"/>
              </a:ext>
            </a:extLst>
          </p:cNvPr>
          <p:cNvSpPr>
            <a:spLocks noGrp="1"/>
          </p:cNvSpPr>
          <p:nvPr>
            <p:ph type="ftr" sz="quarter" idx="4"/>
          </p:nvPr>
        </p:nvSpPr>
        <p:spPr/>
        <p:txBody>
          <a:bodyPr/>
          <a:lstStyle/>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CONFIDENTIAL - DO NOT SHARE</a:t>
            </a:r>
          </a:p>
        </p:txBody>
      </p:sp>
      <p:sp>
        <p:nvSpPr>
          <p:cNvPr id="5" name="Slide Number Placeholder 4">
            <a:extLst>
              <a:ext uri="{FF2B5EF4-FFF2-40B4-BE49-F238E27FC236}">
                <a16:creationId xmlns:a16="http://schemas.microsoft.com/office/drawing/2014/main" id="{50BF31BD-1F5A-D266-70D6-3AF54B0D5637}"/>
              </a:ext>
            </a:extLst>
          </p:cNvPr>
          <p:cNvSpPr>
            <a:spLocks noGrp="1"/>
          </p:cNvSpPr>
          <p:nvPr>
            <p:ph type="sldNum" sz="quarter" idx="5"/>
          </p:nvPr>
        </p:nvSpPr>
        <p:spPr/>
        <p:txBody>
          <a:bodyPr/>
          <a:lstStyle/>
          <a:p>
            <a:pPr marL="0" marR="0" lvl="0" indent="0" algn="r" defTabSz="1523696" rtl="0" eaLnBrk="1" fontAlgn="auto" latinLnBrk="0" hangingPunct="1">
              <a:lnSpc>
                <a:spcPct val="100000"/>
              </a:lnSpc>
              <a:spcBef>
                <a:spcPts val="0"/>
              </a:spcBef>
              <a:spcAft>
                <a:spcPts val="0"/>
              </a:spcAft>
              <a:buClrTx/>
              <a:buSzTx/>
              <a:buFontTx/>
              <a:buNone/>
              <a:tabLst/>
              <a:defRPr/>
            </a:pPr>
            <a:fld id="{98096FB7-6AD0-44E0-A782-F0CC785706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523696"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2050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5666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5525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523848" rtl="1" eaLnBrk="1" latinLnBrk="0" hangingPunct="1"/>
            <a:endParaRPr lang="en-US"/>
          </a:p>
        </p:txBody>
      </p:sp>
    </p:spTree>
    <p:extLst>
      <p:ext uri="{BB962C8B-B14F-4D97-AF65-F5344CB8AC3E}">
        <p14:creationId xmlns:p14="http://schemas.microsoft.com/office/powerpoint/2010/main" val="193558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8</a:t>
            </a:fld>
            <a:endParaRPr lang="en-US"/>
          </a:p>
        </p:txBody>
      </p:sp>
    </p:spTree>
    <p:extLst>
      <p:ext uri="{BB962C8B-B14F-4D97-AF65-F5344CB8AC3E}">
        <p14:creationId xmlns:p14="http://schemas.microsoft.com/office/powerpoint/2010/main" val="547554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215BE-E794-3966-8253-00712F120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20A72D-FDCB-9F80-AFFF-40FBDF700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2E0D5F-0401-FD62-E51D-E42D0DF8B572}"/>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A4F73072-CBAF-FB73-E971-2F7B2703C483}"/>
              </a:ext>
            </a:extLst>
          </p:cNvPr>
          <p:cNvSpPr>
            <a:spLocks noGrp="1"/>
          </p:cNvSpPr>
          <p:nvPr>
            <p:ph type="sldNum" sz="quarter" idx="5"/>
          </p:nvPr>
        </p:nvSpPr>
        <p:spPr/>
        <p:txBody>
          <a:bodyPr/>
          <a:lstStyle/>
          <a:p>
            <a:fld id="{0B187356-6C33-4566-B68D-1C57DD9181EB}" type="slidenum">
              <a:rPr lang="en-US" smtClean="0"/>
              <a:t>9</a:t>
            </a:fld>
            <a:endParaRPr lang="en-US"/>
          </a:p>
        </p:txBody>
      </p:sp>
    </p:spTree>
    <p:extLst>
      <p:ext uri="{BB962C8B-B14F-4D97-AF65-F5344CB8AC3E}">
        <p14:creationId xmlns:p14="http://schemas.microsoft.com/office/powerpoint/2010/main" val="1482084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4.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5.x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emf"/><Relationship Id="rId18" Type="http://schemas.openxmlformats.org/officeDocument/2006/relationships/image" Target="../media/image32.emf"/><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6.emf"/><Relationship Id="rId17" Type="http://schemas.openxmlformats.org/officeDocument/2006/relationships/image" Target="../media/image31.emf"/><Relationship Id="rId2" Type="http://schemas.openxmlformats.org/officeDocument/2006/relationships/image" Target="../media/image16.emf"/><Relationship Id="rId16" Type="http://schemas.openxmlformats.org/officeDocument/2006/relationships/image" Target="../media/image30.emf"/><Relationship Id="rId20" Type="http://schemas.openxmlformats.org/officeDocument/2006/relationships/image" Target="../media/image34.emf"/><Relationship Id="rId1" Type="http://schemas.openxmlformats.org/officeDocument/2006/relationships/slideMaster" Target="../slideMasters/slideMaster2.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5" Type="http://schemas.openxmlformats.org/officeDocument/2006/relationships/image" Target="../media/image29.emf"/><Relationship Id="rId10" Type="http://schemas.openxmlformats.org/officeDocument/2006/relationships/image" Target="../media/image24.emf"/><Relationship Id="rId19" Type="http://schemas.openxmlformats.org/officeDocument/2006/relationships/image" Target="../media/image33.emf"/><Relationship Id="rId4" Type="http://schemas.openxmlformats.org/officeDocument/2006/relationships/image" Target="../media/image18.emf"/><Relationship Id="rId9" Type="http://schemas.openxmlformats.org/officeDocument/2006/relationships/image" Target="../media/image23.emf"/><Relationship Id="rId14" Type="http://schemas.openxmlformats.org/officeDocument/2006/relationships/image" Target="../media/image28.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61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1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11405" y="1409700"/>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
        <p:nvSpPr>
          <p:cNvPr id="3" name="ตัวแทนรูปภาพ 14"/>
          <p:cNvSpPr>
            <a:spLocks noGrp="1"/>
          </p:cNvSpPr>
          <p:nvPr>
            <p:ph type="pic" sz="quarter" idx="11"/>
          </p:nvPr>
        </p:nvSpPr>
        <p:spPr>
          <a:xfrm>
            <a:off x="6405270" y="1413934"/>
            <a:ext cx="5786730" cy="20023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0 w 12771436"/>
              <a:gd name="connsiteY0" fmla="*/ 660400 h 3962400"/>
              <a:gd name="connsiteX1" fmla="*/ 660400 w 12771436"/>
              <a:gd name="connsiteY1" fmla="*/ 0 h 3962400"/>
              <a:gd name="connsiteX2" fmla="*/ 11544828 w 12771436"/>
              <a:gd name="connsiteY2" fmla="*/ 8467 h 3962400"/>
              <a:gd name="connsiteX3" fmla="*/ 12111036 w 12771436"/>
              <a:gd name="connsiteY3" fmla="*/ 0 h 3962400"/>
              <a:gd name="connsiteX4" fmla="*/ 12771436 w 12771436"/>
              <a:gd name="connsiteY4" fmla="*/ 660400 h 3962400"/>
              <a:gd name="connsiteX5" fmla="*/ 12771436 w 12771436"/>
              <a:gd name="connsiteY5" fmla="*/ 3302000 h 3962400"/>
              <a:gd name="connsiteX6" fmla="*/ 12111036 w 12771436"/>
              <a:gd name="connsiteY6" fmla="*/ 3962400 h 3962400"/>
              <a:gd name="connsiteX7" fmla="*/ 660400 w 12771436"/>
              <a:gd name="connsiteY7" fmla="*/ 3962400 h 3962400"/>
              <a:gd name="connsiteX8" fmla="*/ 0 w 12771436"/>
              <a:gd name="connsiteY8" fmla="*/ 3302000 h 3962400"/>
              <a:gd name="connsiteX9" fmla="*/ 0 w 12771436"/>
              <a:gd name="connsiteY9" fmla="*/ 660400 h 3962400"/>
              <a:gd name="connsiteX0" fmla="*/ 0 w 12771436"/>
              <a:gd name="connsiteY0" fmla="*/ 660400 h 3970867"/>
              <a:gd name="connsiteX1" fmla="*/ 660400 w 12771436"/>
              <a:gd name="connsiteY1" fmla="*/ 0 h 3970867"/>
              <a:gd name="connsiteX2" fmla="*/ 11544828 w 12771436"/>
              <a:gd name="connsiteY2" fmla="*/ 8467 h 3970867"/>
              <a:gd name="connsiteX3" fmla="*/ 12111036 w 12771436"/>
              <a:gd name="connsiteY3" fmla="*/ 0 h 3970867"/>
              <a:gd name="connsiteX4" fmla="*/ 12771436 w 12771436"/>
              <a:gd name="connsiteY4" fmla="*/ 660400 h 3970867"/>
              <a:gd name="connsiteX5" fmla="*/ 12771436 w 12771436"/>
              <a:gd name="connsiteY5" fmla="*/ 3302000 h 3970867"/>
              <a:gd name="connsiteX6" fmla="*/ 12111036 w 12771436"/>
              <a:gd name="connsiteY6" fmla="*/ 3962400 h 3970867"/>
              <a:gd name="connsiteX7" fmla="*/ 11680294 w 12771436"/>
              <a:gd name="connsiteY7" fmla="*/ 3970867 h 3970867"/>
              <a:gd name="connsiteX8" fmla="*/ 660400 w 12771436"/>
              <a:gd name="connsiteY8" fmla="*/ 3962400 h 3970867"/>
              <a:gd name="connsiteX9" fmla="*/ 0 w 12771436"/>
              <a:gd name="connsiteY9" fmla="*/ 3302000 h 3970867"/>
              <a:gd name="connsiteX10" fmla="*/ 0 w 12771436"/>
              <a:gd name="connsiteY10"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660400 h 3970867"/>
              <a:gd name="connsiteX4" fmla="*/ 12771436 w 12771436"/>
              <a:gd name="connsiteY4" fmla="*/ 3302000 h 3970867"/>
              <a:gd name="connsiteX5" fmla="*/ 12111036 w 12771436"/>
              <a:gd name="connsiteY5" fmla="*/ 3962400 h 3970867"/>
              <a:gd name="connsiteX6" fmla="*/ 11680294 w 12771436"/>
              <a:gd name="connsiteY6" fmla="*/ 3970867 h 3970867"/>
              <a:gd name="connsiteX7" fmla="*/ 660400 w 12771436"/>
              <a:gd name="connsiteY7" fmla="*/ 3962400 h 3970867"/>
              <a:gd name="connsiteX8" fmla="*/ 0 w 12771436"/>
              <a:gd name="connsiteY8" fmla="*/ 3302000 h 3970867"/>
              <a:gd name="connsiteX9" fmla="*/ 0 w 12771436"/>
              <a:gd name="connsiteY9"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3302000 h 3970867"/>
              <a:gd name="connsiteX4" fmla="*/ 12111036 w 12771436"/>
              <a:gd name="connsiteY4" fmla="*/ 3962400 h 3970867"/>
              <a:gd name="connsiteX5" fmla="*/ 11680294 w 12771436"/>
              <a:gd name="connsiteY5" fmla="*/ 3970867 h 3970867"/>
              <a:gd name="connsiteX6" fmla="*/ 660400 w 12771436"/>
              <a:gd name="connsiteY6" fmla="*/ 3962400 h 3970867"/>
              <a:gd name="connsiteX7" fmla="*/ 0 w 12771436"/>
              <a:gd name="connsiteY7" fmla="*/ 3302000 h 3970867"/>
              <a:gd name="connsiteX8" fmla="*/ 0 w 12771436"/>
              <a:gd name="connsiteY8" fmla="*/ 660400 h 3970867"/>
              <a:gd name="connsiteX0" fmla="*/ 0 w 12111036"/>
              <a:gd name="connsiteY0" fmla="*/ 660400 h 3970867"/>
              <a:gd name="connsiteX1" fmla="*/ 660400 w 12111036"/>
              <a:gd name="connsiteY1" fmla="*/ 0 h 3970867"/>
              <a:gd name="connsiteX2" fmla="*/ 11544828 w 12111036"/>
              <a:gd name="connsiteY2" fmla="*/ 8467 h 3970867"/>
              <a:gd name="connsiteX3" fmla="*/ 12111036 w 12111036"/>
              <a:gd name="connsiteY3" fmla="*/ 3962400 h 3970867"/>
              <a:gd name="connsiteX4" fmla="*/ 11680294 w 12111036"/>
              <a:gd name="connsiteY4" fmla="*/ 3970867 h 3970867"/>
              <a:gd name="connsiteX5" fmla="*/ 660400 w 12111036"/>
              <a:gd name="connsiteY5" fmla="*/ 3962400 h 3970867"/>
              <a:gd name="connsiteX6" fmla="*/ 0 w 12111036"/>
              <a:gd name="connsiteY6" fmla="*/ 3302000 h 3970867"/>
              <a:gd name="connsiteX7" fmla="*/ 0 w 12111036"/>
              <a:gd name="connsiteY7" fmla="*/ 660400 h 3970867"/>
              <a:gd name="connsiteX0" fmla="*/ 0 w 11680294"/>
              <a:gd name="connsiteY0" fmla="*/ 660400 h 3970867"/>
              <a:gd name="connsiteX1" fmla="*/ 660400 w 11680294"/>
              <a:gd name="connsiteY1" fmla="*/ 0 h 3970867"/>
              <a:gd name="connsiteX2" fmla="*/ 11544828 w 11680294"/>
              <a:gd name="connsiteY2" fmla="*/ 8467 h 3970867"/>
              <a:gd name="connsiteX3" fmla="*/ 11680294 w 11680294"/>
              <a:gd name="connsiteY3" fmla="*/ 3970867 h 3970867"/>
              <a:gd name="connsiteX4" fmla="*/ 660400 w 11680294"/>
              <a:gd name="connsiteY4" fmla="*/ 3962400 h 3970867"/>
              <a:gd name="connsiteX5" fmla="*/ 0 w 11680294"/>
              <a:gd name="connsiteY5" fmla="*/ 3302000 h 3970867"/>
              <a:gd name="connsiteX6" fmla="*/ 0 w 11680294"/>
              <a:gd name="connsiteY6" fmla="*/ 660400 h 3970867"/>
              <a:gd name="connsiteX0" fmla="*/ 0 w 11544828"/>
              <a:gd name="connsiteY0" fmla="*/ 660400 h 4004734"/>
              <a:gd name="connsiteX1" fmla="*/ 660400 w 11544828"/>
              <a:gd name="connsiteY1" fmla="*/ 0 h 4004734"/>
              <a:gd name="connsiteX2" fmla="*/ 11544828 w 11544828"/>
              <a:gd name="connsiteY2" fmla="*/ 8467 h 4004734"/>
              <a:gd name="connsiteX3" fmla="*/ 11477094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 name="connsiteX0" fmla="*/ 0 w 11544828"/>
              <a:gd name="connsiteY0" fmla="*/ 660400 h 4004734"/>
              <a:gd name="connsiteX1" fmla="*/ 660400 w 11544828"/>
              <a:gd name="connsiteY1" fmla="*/ 0 h 4004734"/>
              <a:gd name="connsiteX2" fmla="*/ 11544828 w 11544828"/>
              <a:gd name="connsiteY2" fmla="*/ 8467 h 4004734"/>
              <a:gd name="connsiteX3" fmla="*/ 11544828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828" h="4004734">
                <a:moveTo>
                  <a:pt x="0" y="660400"/>
                </a:moveTo>
                <a:cubicBezTo>
                  <a:pt x="0" y="295671"/>
                  <a:pt x="295671" y="0"/>
                  <a:pt x="660400" y="0"/>
                </a:cubicBezTo>
                <a:lnTo>
                  <a:pt x="11544828" y="8467"/>
                </a:lnTo>
                <a:lnTo>
                  <a:pt x="11544828" y="4004734"/>
                </a:lnTo>
                <a:lnTo>
                  <a:pt x="660400" y="3962400"/>
                </a:lnTo>
                <a:cubicBezTo>
                  <a:pt x="295671" y="3962400"/>
                  <a:pt x="0" y="3666729"/>
                  <a:pt x="0" y="3302000"/>
                </a:cubicBezTo>
                <a:lnTo>
                  <a:pt x="0" y="660400"/>
                </a:lnTo>
                <a:close/>
              </a:path>
            </a:pathLst>
          </a:custGeom>
        </p:spPr>
        <p:txBody>
          <a:bodyPr/>
          <a:lstStyle/>
          <a:p>
            <a:endParaRPr lang="th-TH"/>
          </a:p>
        </p:txBody>
      </p:sp>
      <p:sp>
        <p:nvSpPr>
          <p:cNvPr id="4" name="ตัวแทนรูปภาพ 14"/>
          <p:cNvSpPr>
            <a:spLocks noGrp="1"/>
          </p:cNvSpPr>
          <p:nvPr>
            <p:ph type="pic" sz="quarter" idx="12"/>
          </p:nvPr>
        </p:nvSpPr>
        <p:spPr>
          <a:xfrm>
            <a:off x="-26523" y="4064001"/>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
        <p:nvSpPr>
          <p:cNvPr id="5" name="ตัวแทนรูปภาพ 14"/>
          <p:cNvSpPr>
            <a:spLocks noGrp="1"/>
          </p:cNvSpPr>
          <p:nvPr>
            <p:ph type="pic" sz="quarter" idx="13"/>
          </p:nvPr>
        </p:nvSpPr>
        <p:spPr>
          <a:xfrm>
            <a:off x="6390151" y="4068234"/>
            <a:ext cx="5786730" cy="20023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0 w 12771436"/>
              <a:gd name="connsiteY0" fmla="*/ 660400 h 3962400"/>
              <a:gd name="connsiteX1" fmla="*/ 660400 w 12771436"/>
              <a:gd name="connsiteY1" fmla="*/ 0 h 3962400"/>
              <a:gd name="connsiteX2" fmla="*/ 11544828 w 12771436"/>
              <a:gd name="connsiteY2" fmla="*/ 8467 h 3962400"/>
              <a:gd name="connsiteX3" fmla="*/ 12111036 w 12771436"/>
              <a:gd name="connsiteY3" fmla="*/ 0 h 3962400"/>
              <a:gd name="connsiteX4" fmla="*/ 12771436 w 12771436"/>
              <a:gd name="connsiteY4" fmla="*/ 660400 h 3962400"/>
              <a:gd name="connsiteX5" fmla="*/ 12771436 w 12771436"/>
              <a:gd name="connsiteY5" fmla="*/ 3302000 h 3962400"/>
              <a:gd name="connsiteX6" fmla="*/ 12111036 w 12771436"/>
              <a:gd name="connsiteY6" fmla="*/ 3962400 h 3962400"/>
              <a:gd name="connsiteX7" fmla="*/ 660400 w 12771436"/>
              <a:gd name="connsiteY7" fmla="*/ 3962400 h 3962400"/>
              <a:gd name="connsiteX8" fmla="*/ 0 w 12771436"/>
              <a:gd name="connsiteY8" fmla="*/ 3302000 h 3962400"/>
              <a:gd name="connsiteX9" fmla="*/ 0 w 12771436"/>
              <a:gd name="connsiteY9" fmla="*/ 660400 h 3962400"/>
              <a:gd name="connsiteX0" fmla="*/ 0 w 12771436"/>
              <a:gd name="connsiteY0" fmla="*/ 660400 h 3970867"/>
              <a:gd name="connsiteX1" fmla="*/ 660400 w 12771436"/>
              <a:gd name="connsiteY1" fmla="*/ 0 h 3970867"/>
              <a:gd name="connsiteX2" fmla="*/ 11544828 w 12771436"/>
              <a:gd name="connsiteY2" fmla="*/ 8467 h 3970867"/>
              <a:gd name="connsiteX3" fmla="*/ 12111036 w 12771436"/>
              <a:gd name="connsiteY3" fmla="*/ 0 h 3970867"/>
              <a:gd name="connsiteX4" fmla="*/ 12771436 w 12771436"/>
              <a:gd name="connsiteY4" fmla="*/ 660400 h 3970867"/>
              <a:gd name="connsiteX5" fmla="*/ 12771436 w 12771436"/>
              <a:gd name="connsiteY5" fmla="*/ 3302000 h 3970867"/>
              <a:gd name="connsiteX6" fmla="*/ 12111036 w 12771436"/>
              <a:gd name="connsiteY6" fmla="*/ 3962400 h 3970867"/>
              <a:gd name="connsiteX7" fmla="*/ 11680294 w 12771436"/>
              <a:gd name="connsiteY7" fmla="*/ 3970867 h 3970867"/>
              <a:gd name="connsiteX8" fmla="*/ 660400 w 12771436"/>
              <a:gd name="connsiteY8" fmla="*/ 3962400 h 3970867"/>
              <a:gd name="connsiteX9" fmla="*/ 0 w 12771436"/>
              <a:gd name="connsiteY9" fmla="*/ 3302000 h 3970867"/>
              <a:gd name="connsiteX10" fmla="*/ 0 w 12771436"/>
              <a:gd name="connsiteY10"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660400 h 3970867"/>
              <a:gd name="connsiteX4" fmla="*/ 12771436 w 12771436"/>
              <a:gd name="connsiteY4" fmla="*/ 3302000 h 3970867"/>
              <a:gd name="connsiteX5" fmla="*/ 12111036 w 12771436"/>
              <a:gd name="connsiteY5" fmla="*/ 3962400 h 3970867"/>
              <a:gd name="connsiteX6" fmla="*/ 11680294 w 12771436"/>
              <a:gd name="connsiteY6" fmla="*/ 3970867 h 3970867"/>
              <a:gd name="connsiteX7" fmla="*/ 660400 w 12771436"/>
              <a:gd name="connsiteY7" fmla="*/ 3962400 h 3970867"/>
              <a:gd name="connsiteX8" fmla="*/ 0 w 12771436"/>
              <a:gd name="connsiteY8" fmla="*/ 3302000 h 3970867"/>
              <a:gd name="connsiteX9" fmla="*/ 0 w 12771436"/>
              <a:gd name="connsiteY9"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3302000 h 3970867"/>
              <a:gd name="connsiteX4" fmla="*/ 12111036 w 12771436"/>
              <a:gd name="connsiteY4" fmla="*/ 3962400 h 3970867"/>
              <a:gd name="connsiteX5" fmla="*/ 11680294 w 12771436"/>
              <a:gd name="connsiteY5" fmla="*/ 3970867 h 3970867"/>
              <a:gd name="connsiteX6" fmla="*/ 660400 w 12771436"/>
              <a:gd name="connsiteY6" fmla="*/ 3962400 h 3970867"/>
              <a:gd name="connsiteX7" fmla="*/ 0 w 12771436"/>
              <a:gd name="connsiteY7" fmla="*/ 3302000 h 3970867"/>
              <a:gd name="connsiteX8" fmla="*/ 0 w 12771436"/>
              <a:gd name="connsiteY8" fmla="*/ 660400 h 3970867"/>
              <a:gd name="connsiteX0" fmla="*/ 0 w 12111036"/>
              <a:gd name="connsiteY0" fmla="*/ 660400 h 3970867"/>
              <a:gd name="connsiteX1" fmla="*/ 660400 w 12111036"/>
              <a:gd name="connsiteY1" fmla="*/ 0 h 3970867"/>
              <a:gd name="connsiteX2" fmla="*/ 11544828 w 12111036"/>
              <a:gd name="connsiteY2" fmla="*/ 8467 h 3970867"/>
              <a:gd name="connsiteX3" fmla="*/ 12111036 w 12111036"/>
              <a:gd name="connsiteY3" fmla="*/ 3962400 h 3970867"/>
              <a:gd name="connsiteX4" fmla="*/ 11680294 w 12111036"/>
              <a:gd name="connsiteY4" fmla="*/ 3970867 h 3970867"/>
              <a:gd name="connsiteX5" fmla="*/ 660400 w 12111036"/>
              <a:gd name="connsiteY5" fmla="*/ 3962400 h 3970867"/>
              <a:gd name="connsiteX6" fmla="*/ 0 w 12111036"/>
              <a:gd name="connsiteY6" fmla="*/ 3302000 h 3970867"/>
              <a:gd name="connsiteX7" fmla="*/ 0 w 12111036"/>
              <a:gd name="connsiteY7" fmla="*/ 660400 h 3970867"/>
              <a:gd name="connsiteX0" fmla="*/ 0 w 11680294"/>
              <a:gd name="connsiteY0" fmla="*/ 660400 h 3970867"/>
              <a:gd name="connsiteX1" fmla="*/ 660400 w 11680294"/>
              <a:gd name="connsiteY1" fmla="*/ 0 h 3970867"/>
              <a:gd name="connsiteX2" fmla="*/ 11544828 w 11680294"/>
              <a:gd name="connsiteY2" fmla="*/ 8467 h 3970867"/>
              <a:gd name="connsiteX3" fmla="*/ 11680294 w 11680294"/>
              <a:gd name="connsiteY3" fmla="*/ 3970867 h 3970867"/>
              <a:gd name="connsiteX4" fmla="*/ 660400 w 11680294"/>
              <a:gd name="connsiteY4" fmla="*/ 3962400 h 3970867"/>
              <a:gd name="connsiteX5" fmla="*/ 0 w 11680294"/>
              <a:gd name="connsiteY5" fmla="*/ 3302000 h 3970867"/>
              <a:gd name="connsiteX6" fmla="*/ 0 w 11680294"/>
              <a:gd name="connsiteY6" fmla="*/ 660400 h 3970867"/>
              <a:gd name="connsiteX0" fmla="*/ 0 w 11544828"/>
              <a:gd name="connsiteY0" fmla="*/ 660400 h 4004734"/>
              <a:gd name="connsiteX1" fmla="*/ 660400 w 11544828"/>
              <a:gd name="connsiteY1" fmla="*/ 0 h 4004734"/>
              <a:gd name="connsiteX2" fmla="*/ 11544828 w 11544828"/>
              <a:gd name="connsiteY2" fmla="*/ 8467 h 4004734"/>
              <a:gd name="connsiteX3" fmla="*/ 11477094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 name="connsiteX0" fmla="*/ 0 w 11544828"/>
              <a:gd name="connsiteY0" fmla="*/ 660400 h 4004734"/>
              <a:gd name="connsiteX1" fmla="*/ 660400 w 11544828"/>
              <a:gd name="connsiteY1" fmla="*/ 0 h 4004734"/>
              <a:gd name="connsiteX2" fmla="*/ 11544828 w 11544828"/>
              <a:gd name="connsiteY2" fmla="*/ 8467 h 4004734"/>
              <a:gd name="connsiteX3" fmla="*/ 11544828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828" h="4004734">
                <a:moveTo>
                  <a:pt x="0" y="660400"/>
                </a:moveTo>
                <a:cubicBezTo>
                  <a:pt x="0" y="295671"/>
                  <a:pt x="295671" y="0"/>
                  <a:pt x="660400" y="0"/>
                </a:cubicBezTo>
                <a:lnTo>
                  <a:pt x="11544828" y="8467"/>
                </a:lnTo>
                <a:lnTo>
                  <a:pt x="11544828" y="4004734"/>
                </a:lnTo>
                <a:lnTo>
                  <a:pt x="660400" y="3962400"/>
                </a:lnTo>
                <a:cubicBezTo>
                  <a:pt x="295671" y="3962400"/>
                  <a:pt x="0" y="3666729"/>
                  <a:pt x="0" y="3302000"/>
                </a:cubicBezTo>
                <a:lnTo>
                  <a:pt x="0" y="660400"/>
                </a:lnTo>
                <a:close/>
              </a:path>
            </a:pathLst>
          </a:custGeom>
        </p:spPr>
        <p:txBody>
          <a:bodyPr/>
          <a:lstStyle/>
          <a:p>
            <a:endParaRPr lang="th-TH"/>
          </a:p>
        </p:txBody>
      </p:sp>
    </p:spTree>
    <p:extLst>
      <p:ext uri="{BB962C8B-B14F-4D97-AF65-F5344CB8AC3E}">
        <p14:creationId xmlns:p14="http://schemas.microsoft.com/office/powerpoint/2010/main" val="1234808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15119" y="1629833"/>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
        <p:nvSpPr>
          <p:cNvPr id="4" name="ตัวแทนรูปภาพ 14"/>
          <p:cNvSpPr>
            <a:spLocks noGrp="1"/>
          </p:cNvSpPr>
          <p:nvPr>
            <p:ph type="pic" sz="quarter" idx="11"/>
          </p:nvPr>
        </p:nvSpPr>
        <p:spPr>
          <a:xfrm>
            <a:off x="-33950" y="3920067"/>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Tree>
    <p:extLst>
      <p:ext uri="{BB962C8B-B14F-4D97-AF65-F5344CB8AC3E}">
        <p14:creationId xmlns:p14="http://schemas.microsoft.com/office/powerpoint/2010/main" val="2480233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5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15119" y="1710267"/>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
        <p:nvSpPr>
          <p:cNvPr id="4" name="ตัวแทนรูปภาพ 14"/>
          <p:cNvSpPr>
            <a:spLocks noGrp="1"/>
          </p:cNvSpPr>
          <p:nvPr>
            <p:ph type="pic" sz="quarter" idx="11"/>
          </p:nvPr>
        </p:nvSpPr>
        <p:spPr>
          <a:xfrm>
            <a:off x="-16975" y="3843867"/>
            <a:ext cx="8710200"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 name="connsiteX0" fmla="*/ 5757334 w 17377303"/>
              <a:gd name="connsiteY0" fmla="*/ 3953934 h 3962400"/>
              <a:gd name="connsiteX1" fmla="*/ 0 w 17377303"/>
              <a:gd name="connsiteY1" fmla="*/ 25400 h 3962400"/>
              <a:gd name="connsiteX2" fmla="*/ 16716903 w 17377303"/>
              <a:gd name="connsiteY2" fmla="*/ 0 h 3962400"/>
              <a:gd name="connsiteX3" fmla="*/ 17377303 w 17377303"/>
              <a:gd name="connsiteY3" fmla="*/ 660400 h 3962400"/>
              <a:gd name="connsiteX4" fmla="*/ 17377303 w 17377303"/>
              <a:gd name="connsiteY4" fmla="*/ 3302000 h 3962400"/>
              <a:gd name="connsiteX5" fmla="*/ 16716903 w 17377303"/>
              <a:gd name="connsiteY5" fmla="*/ 3962400 h 3962400"/>
              <a:gd name="connsiteX6" fmla="*/ 5757334 w 17377303"/>
              <a:gd name="connsiteY6" fmla="*/ 3953934 h 3962400"/>
              <a:gd name="connsiteX0" fmla="*/ 1 w 17377303"/>
              <a:gd name="connsiteY0" fmla="*/ 4055534 h 4055534"/>
              <a:gd name="connsiteX1" fmla="*/ 0 w 17377303"/>
              <a:gd name="connsiteY1" fmla="*/ 25400 h 4055534"/>
              <a:gd name="connsiteX2" fmla="*/ 16716903 w 17377303"/>
              <a:gd name="connsiteY2" fmla="*/ 0 h 4055534"/>
              <a:gd name="connsiteX3" fmla="*/ 17377303 w 17377303"/>
              <a:gd name="connsiteY3" fmla="*/ 660400 h 4055534"/>
              <a:gd name="connsiteX4" fmla="*/ 17377303 w 17377303"/>
              <a:gd name="connsiteY4" fmla="*/ 3302000 h 4055534"/>
              <a:gd name="connsiteX5" fmla="*/ 16716903 w 17377303"/>
              <a:gd name="connsiteY5" fmla="*/ 3962400 h 4055534"/>
              <a:gd name="connsiteX6" fmla="*/ 1 w 17377303"/>
              <a:gd name="connsiteY6" fmla="*/ 4055534 h 4055534"/>
              <a:gd name="connsiteX0" fmla="*/ 1 w 17377303"/>
              <a:gd name="connsiteY0" fmla="*/ 4064001 h 4064001"/>
              <a:gd name="connsiteX1" fmla="*/ 0 w 17377303"/>
              <a:gd name="connsiteY1" fmla="*/ 0 h 4064001"/>
              <a:gd name="connsiteX2" fmla="*/ 16716903 w 17377303"/>
              <a:gd name="connsiteY2" fmla="*/ 8467 h 4064001"/>
              <a:gd name="connsiteX3" fmla="*/ 17377303 w 17377303"/>
              <a:gd name="connsiteY3" fmla="*/ 668867 h 4064001"/>
              <a:gd name="connsiteX4" fmla="*/ 17377303 w 17377303"/>
              <a:gd name="connsiteY4" fmla="*/ 3310467 h 4064001"/>
              <a:gd name="connsiteX5" fmla="*/ 16716903 w 17377303"/>
              <a:gd name="connsiteY5" fmla="*/ 3970867 h 4064001"/>
              <a:gd name="connsiteX6" fmla="*/ 1 w 17377303"/>
              <a:gd name="connsiteY6" fmla="*/ 4064001 h 4064001"/>
              <a:gd name="connsiteX0" fmla="*/ 33868 w 17377303"/>
              <a:gd name="connsiteY0" fmla="*/ 3962401 h 3970867"/>
              <a:gd name="connsiteX1" fmla="*/ 0 w 17377303"/>
              <a:gd name="connsiteY1" fmla="*/ 0 h 3970867"/>
              <a:gd name="connsiteX2" fmla="*/ 16716903 w 17377303"/>
              <a:gd name="connsiteY2" fmla="*/ 8467 h 3970867"/>
              <a:gd name="connsiteX3" fmla="*/ 17377303 w 17377303"/>
              <a:gd name="connsiteY3" fmla="*/ 668867 h 3970867"/>
              <a:gd name="connsiteX4" fmla="*/ 17377303 w 17377303"/>
              <a:gd name="connsiteY4" fmla="*/ 3310467 h 3970867"/>
              <a:gd name="connsiteX5" fmla="*/ 16716903 w 17377303"/>
              <a:gd name="connsiteY5" fmla="*/ 3970867 h 3970867"/>
              <a:gd name="connsiteX6" fmla="*/ 33868 w 17377303"/>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7303" h="3970867">
                <a:moveTo>
                  <a:pt x="33868" y="3962401"/>
                </a:moveTo>
                <a:cubicBezTo>
                  <a:pt x="33868" y="2619023"/>
                  <a:pt x="0" y="1343378"/>
                  <a:pt x="0" y="0"/>
                </a:cubicBezTo>
                <a:lnTo>
                  <a:pt x="16716903" y="8467"/>
                </a:lnTo>
                <a:cubicBezTo>
                  <a:pt x="17081632" y="8467"/>
                  <a:pt x="17377303" y="304138"/>
                  <a:pt x="17377303" y="668867"/>
                </a:cubicBezTo>
                <a:lnTo>
                  <a:pt x="17377303" y="3310467"/>
                </a:lnTo>
                <a:cubicBezTo>
                  <a:pt x="17377303" y="3675196"/>
                  <a:pt x="17081632" y="3970867"/>
                  <a:pt x="16716903" y="3970867"/>
                </a:cubicBezTo>
                <a:lnTo>
                  <a:pt x="33868" y="3962401"/>
                </a:lnTo>
                <a:close/>
              </a:path>
            </a:pathLst>
          </a:custGeom>
        </p:spPr>
        <p:txBody>
          <a:bodyPr/>
          <a:lstStyle/>
          <a:p>
            <a:endParaRPr lang="th-TH"/>
          </a:p>
        </p:txBody>
      </p:sp>
    </p:spTree>
    <p:extLst>
      <p:ext uri="{BB962C8B-B14F-4D97-AF65-F5344CB8AC3E}">
        <p14:creationId xmlns:p14="http://schemas.microsoft.com/office/powerpoint/2010/main" val="3239690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6936279" y="1882892"/>
            <a:ext cx="3006489" cy="2413942"/>
          </a:xfrm>
          <a:prstGeom prst="flowChartAlternateProcess">
            <a:avLst/>
          </a:prstGeom>
        </p:spPr>
        <p:txBody>
          <a:bodyPr/>
          <a:lstStyle/>
          <a:p>
            <a:endParaRPr lang="th-TH"/>
          </a:p>
        </p:txBody>
      </p:sp>
      <p:sp>
        <p:nvSpPr>
          <p:cNvPr id="4" name="ตัวแทนรูปภาพ 14"/>
          <p:cNvSpPr>
            <a:spLocks noGrp="1"/>
          </p:cNvSpPr>
          <p:nvPr>
            <p:ph type="pic" sz="quarter" idx="12"/>
          </p:nvPr>
        </p:nvSpPr>
        <p:spPr>
          <a:xfrm>
            <a:off x="2314746" y="1891358"/>
            <a:ext cx="3006489" cy="2413942"/>
          </a:xfrm>
          <a:prstGeom prst="flowChartAlternateProcess">
            <a:avLst/>
          </a:prstGeom>
        </p:spPr>
        <p:txBody>
          <a:bodyPr/>
          <a:lstStyle/>
          <a:p>
            <a:endParaRPr lang="th-TH"/>
          </a:p>
        </p:txBody>
      </p:sp>
    </p:spTree>
    <p:extLst>
      <p:ext uri="{BB962C8B-B14F-4D97-AF65-F5344CB8AC3E}">
        <p14:creationId xmlns:p14="http://schemas.microsoft.com/office/powerpoint/2010/main" val="3224466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7_ส่วนหัวของส่วน">
    <p:spTree>
      <p:nvGrpSpPr>
        <p:cNvPr id="1" name=""/>
        <p:cNvGrpSpPr/>
        <p:nvPr/>
      </p:nvGrpSpPr>
      <p:grpSpPr>
        <a:xfrm>
          <a:off x="0" y="0"/>
          <a:ext cx="0" cy="0"/>
          <a:chOff x="0" y="0"/>
          <a:chExt cx="0" cy="0"/>
        </a:xfrm>
      </p:grpSpPr>
      <p:sp>
        <p:nvSpPr>
          <p:cNvPr id="5" name="ตัวแทนรูปภาพ 14"/>
          <p:cNvSpPr>
            <a:spLocks noGrp="1"/>
          </p:cNvSpPr>
          <p:nvPr>
            <p:ph type="pic" sz="quarter" idx="13"/>
          </p:nvPr>
        </p:nvSpPr>
        <p:spPr>
          <a:xfrm>
            <a:off x="1273528" y="1416164"/>
            <a:ext cx="4364138" cy="4603636"/>
          </a:xfrm>
          <a:prstGeom prst="flowChartAlternateProcess">
            <a:avLst/>
          </a:prstGeom>
        </p:spPr>
        <p:txBody>
          <a:bodyPr/>
          <a:lstStyle/>
          <a:p>
            <a:endParaRPr lang="th-TH"/>
          </a:p>
        </p:txBody>
      </p:sp>
    </p:spTree>
    <p:extLst>
      <p:ext uri="{BB962C8B-B14F-4D97-AF65-F5344CB8AC3E}">
        <p14:creationId xmlns:p14="http://schemas.microsoft.com/office/powerpoint/2010/main" val="645828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ส่วนหัวของส่วน">
    <p:spTree>
      <p:nvGrpSpPr>
        <p:cNvPr id="1" name=""/>
        <p:cNvGrpSpPr/>
        <p:nvPr/>
      </p:nvGrpSpPr>
      <p:grpSpPr>
        <a:xfrm>
          <a:off x="0" y="0"/>
          <a:ext cx="0" cy="0"/>
          <a:chOff x="0" y="0"/>
          <a:chExt cx="0" cy="0"/>
        </a:xfrm>
      </p:grpSpPr>
      <p:sp>
        <p:nvSpPr>
          <p:cNvPr id="5" name="ตัวแทนรูปภาพ 14"/>
          <p:cNvSpPr>
            <a:spLocks noGrp="1"/>
          </p:cNvSpPr>
          <p:nvPr>
            <p:ph type="pic" sz="quarter" idx="13"/>
          </p:nvPr>
        </p:nvSpPr>
        <p:spPr>
          <a:xfrm>
            <a:off x="1321688" y="1257300"/>
            <a:ext cx="4008552" cy="5105400"/>
          </a:xfrm>
          <a:prstGeom prst="flowChartAlternateProcess">
            <a:avLst/>
          </a:prstGeom>
        </p:spPr>
        <p:txBody>
          <a:bodyPr/>
          <a:lstStyle/>
          <a:p>
            <a:endParaRPr lang="th-TH"/>
          </a:p>
        </p:txBody>
      </p:sp>
    </p:spTree>
    <p:extLst>
      <p:ext uri="{BB962C8B-B14F-4D97-AF65-F5344CB8AC3E}">
        <p14:creationId xmlns:p14="http://schemas.microsoft.com/office/powerpoint/2010/main" val="740827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9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2"/>
          </p:nvPr>
        </p:nvSpPr>
        <p:spPr>
          <a:xfrm>
            <a:off x="4530026" y="1371600"/>
            <a:ext cx="3437504" cy="2760009"/>
          </a:xfrm>
          <a:prstGeom prst="flowChartAlternateProcess">
            <a:avLst/>
          </a:prstGeom>
        </p:spPr>
        <p:txBody>
          <a:bodyPr/>
          <a:lstStyle/>
          <a:p>
            <a:endParaRPr lang="th-TH"/>
          </a:p>
        </p:txBody>
      </p:sp>
    </p:spTree>
    <p:extLst>
      <p:ext uri="{BB962C8B-B14F-4D97-AF65-F5344CB8AC3E}">
        <p14:creationId xmlns:p14="http://schemas.microsoft.com/office/powerpoint/2010/main" val="4053884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0_ส่วนหัวของส่วน">
    <p:spTree>
      <p:nvGrpSpPr>
        <p:cNvPr id="1" name=""/>
        <p:cNvGrpSpPr/>
        <p:nvPr/>
      </p:nvGrpSpPr>
      <p:grpSpPr>
        <a:xfrm>
          <a:off x="0" y="0"/>
          <a:ext cx="0" cy="0"/>
          <a:chOff x="0" y="0"/>
          <a:chExt cx="0" cy="0"/>
        </a:xfrm>
      </p:grpSpPr>
      <p:sp>
        <p:nvSpPr>
          <p:cNvPr id="4" name="Picture Placeholder 13"/>
          <p:cNvSpPr>
            <a:spLocks noGrp="1"/>
          </p:cNvSpPr>
          <p:nvPr>
            <p:ph type="pic" sz="quarter" idx="11" hasCustomPrompt="1"/>
          </p:nvPr>
        </p:nvSpPr>
        <p:spPr>
          <a:xfrm>
            <a:off x="4829055" y="1295400"/>
            <a:ext cx="2832919" cy="2824110"/>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Tree>
    <p:extLst>
      <p:ext uri="{BB962C8B-B14F-4D97-AF65-F5344CB8AC3E}">
        <p14:creationId xmlns:p14="http://schemas.microsoft.com/office/powerpoint/2010/main" val="1314904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4808262" y="2019300"/>
            <a:ext cx="2467523" cy="1981200"/>
          </a:xfrm>
          <a:prstGeom prst="flowChartAlternateProcess">
            <a:avLst/>
          </a:prstGeom>
        </p:spPr>
        <p:txBody>
          <a:bodyPr/>
          <a:lstStyle/>
          <a:p>
            <a:endParaRPr lang="th-TH"/>
          </a:p>
        </p:txBody>
      </p:sp>
      <p:sp>
        <p:nvSpPr>
          <p:cNvPr id="4" name="ตัวแทนรูปภาพ 14"/>
          <p:cNvSpPr>
            <a:spLocks noGrp="1"/>
          </p:cNvSpPr>
          <p:nvPr>
            <p:ph type="pic" sz="quarter" idx="12"/>
          </p:nvPr>
        </p:nvSpPr>
        <p:spPr>
          <a:xfrm>
            <a:off x="1627244" y="2019300"/>
            <a:ext cx="2467523" cy="1981200"/>
          </a:xfrm>
          <a:prstGeom prst="flowChartAlternateProcess">
            <a:avLst/>
          </a:prstGeom>
        </p:spPr>
        <p:txBody>
          <a:bodyPr/>
          <a:lstStyle/>
          <a:p>
            <a:endParaRPr lang="th-TH"/>
          </a:p>
        </p:txBody>
      </p:sp>
      <p:sp>
        <p:nvSpPr>
          <p:cNvPr id="6" name="ตัวแทนรูปภาพ 14"/>
          <p:cNvSpPr>
            <a:spLocks noGrp="1"/>
          </p:cNvSpPr>
          <p:nvPr>
            <p:ph type="pic" sz="quarter" idx="14"/>
          </p:nvPr>
        </p:nvSpPr>
        <p:spPr>
          <a:xfrm>
            <a:off x="8097232" y="2019300"/>
            <a:ext cx="2467523" cy="1981200"/>
          </a:xfrm>
          <a:prstGeom prst="flowChartAlternateProcess">
            <a:avLst/>
          </a:prstGeom>
        </p:spPr>
        <p:txBody>
          <a:bodyPr/>
          <a:lstStyle/>
          <a:p>
            <a:endParaRPr lang="th-TH"/>
          </a:p>
        </p:txBody>
      </p:sp>
    </p:spTree>
    <p:extLst>
      <p:ext uri="{BB962C8B-B14F-4D97-AF65-F5344CB8AC3E}">
        <p14:creationId xmlns:p14="http://schemas.microsoft.com/office/powerpoint/2010/main" val="3026056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2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4884651" y="1295400"/>
            <a:ext cx="2467523" cy="1981200"/>
          </a:xfrm>
          <a:prstGeom prst="flowChartAlternateProcess">
            <a:avLst/>
          </a:prstGeom>
        </p:spPr>
        <p:txBody>
          <a:bodyPr/>
          <a:lstStyle/>
          <a:p>
            <a:endParaRPr lang="th-TH"/>
          </a:p>
        </p:txBody>
      </p:sp>
      <p:sp>
        <p:nvSpPr>
          <p:cNvPr id="4" name="ตัวแทนรูปภาพ 14"/>
          <p:cNvSpPr>
            <a:spLocks noGrp="1"/>
          </p:cNvSpPr>
          <p:nvPr>
            <p:ph type="pic" sz="quarter" idx="12"/>
          </p:nvPr>
        </p:nvSpPr>
        <p:spPr>
          <a:xfrm>
            <a:off x="1703633" y="1295400"/>
            <a:ext cx="2467523" cy="1981200"/>
          </a:xfrm>
          <a:prstGeom prst="flowChartAlternateProcess">
            <a:avLst/>
          </a:prstGeom>
        </p:spPr>
        <p:txBody>
          <a:bodyPr/>
          <a:lstStyle/>
          <a:p>
            <a:endParaRPr lang="th-TH"/>
          </a:p>
        </p:txBody>
      </p:sp>
      <p:sp>
        <p:nvSpPr>
          <p:cNvPr id="6" name="ตัวแทนรูปภาพ 14"/>
          <p:cNvSpPr>
            <a:spLocks noGrp="1"/>
          </p:cNvSpPr>
          <p:nvPr>
            <p:ph type="pic" sz="quarter" idx="14"/>
          </p:nvPr>
        </p:nvSpPr>
        <p:spPr>
          <a:xfrm>
            <a:off x="8173621" y="1295400"/>
            <a:ext cx="2467523" cy="1981200"/>
          </a:xfrm>
          <a:prstGeom prst="flowChartAlternateProcess">
            <a:avLst/>
          </a:prstGeom>
        </p:spPr>
        <p:txBody>
          <a:bodyPr/>
          <a:lstStyle/>
          <a:p>
            <a:endParaRPr lang="th-TH"/>
          </a:p>
        </p:txBody>
      </p:sp>
      <p:sp>
        <p:nvSpPr>
          <p:cNvPr id="5" name="ตัวแทนรูปภาพ 14"/>
          <p:cNvSpPr>
            <a:spLocks noGrp="1"/>
          </p:cNvSpPr>
          <p:nvPr>
            <p:ph type="pic" sz="quarter" idx="15"/>
          </p:nvPr>
        </p:nvSpPr>
        <p:spPr>
          <a:xfrm>
            <a:off x="4922846" y="4076700"/>
            <a:ext cx="2467523" cy="1981200"/>
          </a:xfrm>
          <a:prstGeom prst="flowChartAlternateProcess">
            <a:avLst/>
          </a:prstGeom>
        </p:spPr>
        <p:txBody>
          <a:bodyPr/>
          <a:lstStyle/>
          <a:p>
            <a:endParaRPr lang="th-TH"/>
          </a:p>
        </p:txBody>
      </p:sp>
      <p:sp>
        <p:nvSpPr>
          <p:cNvPr id="7" name="ตัวแทนรูปภาพ 14"/>
          <p:cNvSpPr>
            <a:spLocks noGrp="1"/>
          </p:cNvSpPr>
          <p:nvPr>
            <p:ph type="pic" sz="quarter" idx="16"/>
          </p:nvPr>
        </p:nvSpPr>
        <p:spPr>
          <a:xfrm>
            <a:off x="1741827" y="4076700"/>
            <a:ext cx="2467523" cy="1981200"/>
          </a:xfrm>
          <a:prstGeom prst="flowChartAlternateProcess">
            <a:avLst/>
          </a:prstGeom>
        </p:spPr>
        <p:txBody>
          <a:bodyPr/>
          <a:lstStyle/>
          <a:p>
            <a:endParaRPr lang="th-TH"/>
          </a:p>
        </p:txBody>
      </p:sp>
      <p:sp>
        <p:nvSpPr>
          <p:cNvPr id="8" name="ตัวแทนรูปภาพ 14"/>
          <p:cNvSpPr>
            <a:spLocks noGrp="1"/>
          </p:cNvSpPr>
          <p:nvPr>
            <p:ph type="pic" sz="quarter" idx="17"/>
          </p:nvPr>
        </p:nvSpPr>
        <p:spPr>
          <a:xfrm>
            <a:off x="8211816" y="4076700"/>
            <a:ext cx="2467523" cy="1981200"/>
          </a:xfrm>
          <a:prstGeom prst="flowChartAlternateProcess">
            <a:avLst/>
          </a:prstGeom>
        </p:spPr>
        <p:txBody>
          <a:bodyPr/>
          <a:lstStyle/>
          <a:p>
            <a:endParaRPr lang="th-TH"/>
          </a:p>
        </p:txBody>
      </p:sp>
    </p:spTree>
    <p:extLst>
      <p:ext uri="{BB962C8B-B14F-4D97-AF65-F5344CB8AC3E}">
        <p14:creationId xmlns:p14="http://schemas.microsoft.com/office/powerpoint/2010/main" val="513447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254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4846457" y="1524000"/>
            <a:ext cx="2467523" cy="1981200"/>
          </a:xfrm>
          <a:prstGeom prst="flowChartAlternateProcess">
            <a:avLst/>
          </a:prstGeom>
        </p:spPr>
        <p:txBody>
          <a:bodyPr/>
          <a:lstStyle/>
          <a:p>
            <a:endParaRPr lang="th-TH"/>
          </a:p>
        </p:txBody>
      </p:sp>
      <p:sp>
        <p:nvSpPr>
          <p:cNvPr id="4" name="ตัวแทนรูปภาพ 14"/>
          <p:cNvSpPr>
            <a:spLocks noGrp="1"/>
          </p:cNvSpPr>
          <p:nvPr>
            <p:ph type="pic" sz="quarter" idx="12"/>
          </p:nvPr>
        </p:nvSpPr>
        <p:spPr>
          <a:xfrm>
            <a:off x="1665439" y="1524000"/>
            <a:ext cx="2467523" cy="1981200"/>
          </a:xfrm>
          <a:prstGeom prst="flowChartAlternateProcess">
            <a:avLst/>
          </a:prstGeom>
        </p:spPr>
        <p:txBody>
          <a:bodyPr/>
          <a:lstStyle/>
          <a:p>
            <a:endParaRPr lang="th-TH"/>
          </a:p>
        </p:txBody>
      </p:sp>
      <p:sp>
        <p:nvSpPr>
          <p:cNvPr id="6" name="ตัวแทนรูปภาพ 14"/>
          <p:cNvSpPr>
            <a:spLocks noGrp="1"/>
          </p:cNvSpPr>
          <p:nvPr>
            <p:ph type="pic" sz="quarter" idx="14"/>
          </p:nvPr>
        </p:nvSpPr>
        <p:spPr>
          <a:xfrm>
            <a:off x="8135427" y="1524000"/>
            <a:ext cx="2467523" cy="1981200"/>
          </a:xfrm>
          <a:prstGeom prst="flowChartAlternateProcess">
            <a:avLst/>
          </a:prstGeom>
        </p:spPr>
        <p:txBody>
          <a:bodyPr/>
          <a:lstStyle/>
          <a:p>
            <a:endParaRPr lang="th-TH"/>
          </a:p>
        </p:txBody>
      </p:sp>
      <p:sp>
        <p:nvSpPr>
          <p:cNvPr id="5" name="ตัวแทนรูปภาพ 14"/>
          <p:cNvSpPr>
            <a:spLocks noGrp="1"/>
          </p:cNvSpPr>
          <p:nvPr>
            <p:ph type="pic" sz="quarter" idx="15"/>
          </p:nvPr>
        </p:nvSpPr>
        <p:spPr>
          <a:xfrm>
            <a:off x="6592528" y="3924300"/>
            <a:ext cx="2467523" cy="1981200"/>
          </a:xfrm>
          <a:prstGeom prst="flowChartAlternateProcess">
            <a:avLst/>
          </a:prstGeom>
        </p:spPr>
        <p:txBody>
          <a:bodyPr/>
          <a:lstStyle/>
          <a:p>
            <a:endParaRPr lang="th-TH"/>
          </a:p>
        </p:txBody>
      </p:sp>
      <p:sp>
        <p:nvSpPr>
          <p:cNvPr id="7" name="ตัวแทนรูปภาพ 14"/>
          <p:cNvSpPr>
            <a:spLocks noGrp="1"/>
          </p:cNvSpPr>
          <p:nvPr>
            <p:ph type="pic" sz="quarter" idx="16"/>
          </p:nvPr>
        </p:nvSpPr>
        <p:spPr>
          <a:xfrm>
            <a:off x="3411510" y="3924300"/>
            <a:ext cx="2467523" cy="1981200"/>
          </a:xfrm>
          <a:prstGeom prst="flowChartAlternateProcess">
            <a:avLst/>
          </a:prstGeom>
        </p:spPr>
        <p:txBody>
          <a:bodyPr/>
          <a:lstStyle/>
          <a:p>
            <a:endParaRPr lang="th-TH"/>
          </a:p>
        </p:txBody>
      </p:sp>
    </p:spTree>
    <p:extLst>
      <p:ext uri="{BB962C8B-B14F-4D97-AF65-F5344CB8AC3E}">
        <p14:creationId xmlns:p14="http://schemas.microsoft.com/office/powerpoint/2010/main" val="3115763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ส่วนหัวของส่วน">
    <p:spTree>
      <p:nvGrpSpPr>
        <p:cNvPr id="1" name=""/>
        <p:cNvGrpSpPr/>
        <p:nvPr/>
      </p:nvGrpSpPr>
      <p:grpSpPr>
        <a:xfrm>
          <a:off x="0" y="0"/>
          <a:ext cx="0" cy="0"/>
          <a:chOff x="0" y="0"/>
          <a:chExt cx="0" cy="0"/>
        </a:xfrm>
      </p:grpSpPr>
      <p:sp>
        <p:nvSpPr>
          <p:cNvPr id="7" name="Picture Placeholder 13"/>
          <p:cNvSpPr>
            <a:spLocks noGrp="1"/>
          </p:cNvSpPr>
          <p:nvPr>
            <p:ph type="pic" sz="quarter" idx="11" hasCustomPrompt="1"/>
          </p:nvPr>
        </p:nvSpPr>
        <p:spPr>
          <a:xfrm>
            <a:off x="398494" y="1480656"/>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8" name="Picture Placeholder 13"/>
          <p:cNvSpPr>
            <a:spLocks noGrp="1"/>
          </p:cNvSpPr>
          <p:nvPr>
            <p:ph type="pic" sz="quarter" idx="12" hasCustomPrompt="1"/>
          </p:nvPr>
        </p:nvSpPr>
        <p:spPr>
          <a:xfrm>
            <a:off x="3606832" y="1478908"/>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9" name="Picture Placeholder 13"/>
          <p:cNvSpPr>
            <a:spLocks noGrp="1"/>
          </p:cNvSpPr>
          <p:nvPr>
            <p:ph type="pic" sz="quarter" idx="13" hasCustomPrompt="1"/>
          </p:nvPr>
        </p:nvSpPr>
        <p:spPr>
          <a:xfrm>
            <a:off x="398494" y="4194496"/>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10" name="Picture Placeholder 13"/>
          <p:cNvSpPr>
            <a:spLocks noGrp="1"/>
          </p:cNvSpPr>
          <p:nvPr>
            <p:ph type="pic" sz="quarter" idx="14" hasCustomPrompt="1"/>
          </p:nvPr>
        </p:nvSpPr>
        <p:spPr>
          <a:xfrm>
            <a:off x="3606832" y="4192748"/>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11" name="Picture Placeholder 13"/>
          <p:cNvSpPr>
            <a:spLocks noGrp="1"/>
          </p:cNvSpPr>
          <p:nvPr>
            <p:ph type="pic" sz="quarter" idx="15" hasCustomPrompt="1"/>
          </p:nvPr>
        </p:nvSpPr>
        <p:spPr>
          <a:xfrm>
            <a:off x="6624196" y="1478908"/>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12" name="Picture Placeholder 13"/>
          <p:cNvSpPr>
            <a:spLocks noGrp="1"/>
          </p:cNvSpPr>
          <p:nvPr>
            <p:ph type="pic" sz="quarter" idx="16" hasCustomPrompt="1"/>
          </p:nvPr>
        </p:nvSpPr>
        <p:spPr>
          <a:xfrm>
            <a:off x="9832534" y="1477160"/>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13" name="Picture Placeholder 13"/>
          <p:cNvSpPr>
            <a:spLocks noGrp="1"/>
          </p:cNvSpPr>
          <p:nvPr>
            <p:ph type="pic" sz="quarter" idx="17" hasCustomPrompt="1"/>
          </p:nvPr>
        </p:nvSpPr>
        <p:spPr>
          <a:xfrm>
            <a:off x="6624196" y="4192748"/>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14" name="Picture Placeholder 13"/>
          <p:cNvSpPr>
            <a:spLocks noGrp="1"/>
          </p:cNvSpPr>
          <p:nvPr>
            <p:ph type="pic" sz="quarter" idx="18" hasCustomPrompt="1"/>
          </p:nvPr>
        </p:nvSpPr>
        <p:spPr>
          <a:xfrm>
            <a:off x="9832534" y="4191000"/>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Tree>
    <p:extLst>
      <p:ext uri="{BB962C8B-B14F-4D97-AF65-F5344CB8AC3E}">
        <p14:creationId xmlns:p14="http://schemas.microsoft.com/office/powerpoint/2010/main" val="2346529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0"/>
            <a:ext cx="12192000" cy="6858000"/>
          </a:xfrm>
          <a:prstGeom prst="rect">
            <a:avLst/>
          </a:prstGeom>
        </p:spPr>
        <p:txBody>
          <a:bodyPr/>
          <a:lstStyle/>
          <a:p>
            <a:endParaRPr lang="th-TH"/>
          </a:p>
        </p:txBody>
      </p:sp>
    </p:spTree>
    <p:extLst>
      <p:ext uri="{BB962C8B-B14F-4D97-AF65-F5344CB8AC3E}">
        <p14:creationId xmlns:p14="http://schemas.microsoft.com/office/powerpoint/2010/main" val="1416901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15804" y="0"/>
            <a:ext cx="12192000" cy="6858000"/>
          </a:xfrm>
          <a:custGeom>
            <a:avLst/>
            <a:gdLst>
              <a:gd name="connsiteX0" fmla="*/ 0 w 24323675"/>
              <a:gd name="connsiteY0" fmla="*/ 0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0 w 24323675"/>
              <a:gd name="connsiteY4" fmla="*/ 0 h 13716000"/>
              <a:gd name="connsiteX0" fmla="*/ 4477407 w 24323675"/>
              <a:gd name="connsiteY0" fmla="*/ 31531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4477407 w 24323675"/>
              <a:gd name="connsiteY4" fmla="*/ 31531 h 13716000"/>
              <a:gd name="connsiteX0" fmla="*/ 4477407 w 24323675"/>
              <a:gd name="connsiteY0" fmla="*/ 31531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2837793 w 24323675"/>
              <a:gd name="connsiteY4" fmla="*/ 5044966 h 13716000"/>
              <a:gd name="connsiteX5" fmla="*/ 4477407 w 24323675"/>
              <a:gd name="connsiteY5" fmla="*/ 31531 h 13716000"/>
              <a:gd name="connsiteX0" fmla="*/ 4477407 w 24323675"/>
              <a:gd name="connsiteY0" fmla="*/ 31531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15891641 w 24323675"/>
              <a:gd name="connsiteY4" fmla="*/ 8071945 h 13716000"/>
              <a:gd name="connsiteX5" fmla="*/ 4477407 w 24323675"/>
              <a:gd name="connsiteY5" fmla="*/ 31531 h 13716000"/>
              <a:gd name="connsiteX0" fmla="*/ 4445876 w 24323675"/>
              <a:gd name="connsiteY0" fmla="*/ 0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15891641 w 24323675"/>
              <a:gd name="connsiteY4" fmla="*/ 8071945 h 13716000"/>
              <a:gd name="connsiteX5" fmla="*/ 4445876 w 24323675"/>
              <a:gd name="connsiteY5"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23675" h="13716000">
                <a:moveTo>
                  <a:pt x="4445876" y="0"/>
                </a:moveTo>
                <a:lnTo>
                  <a:pt x="24323675" y="0"/>
                </a:lnTo>
                <a:lnTo>
                  <a:pt x="24323675" y="13716000"/>
                </a:lnTo>
                <a:lnTo>
                  <a:pt x="0" y="13716000"/>
                </a:lnTo>
                <a:lnTo>
                  <a:pt x="15891641" y="8071945"/>
                </a:lnTo>
                <a:lnTo>
                  <a:pt x="4445876" y="0"/>
                </a:lnTo>
                <a:close/>
              </a:path>
            </a:pathLst>
          </a:custGeom>
          <a:effectLst>
            <a:outerShdw blurRad="393700" dist="38100" dir="2700000" algn="tl" rotWithShape="0">
              <a:prstClr val="black"/>
            </a:outerShdw>
          </a:effectLst>
        </p:spPr>
        <p:txBody>
          <a:bodyPr/>
          <a:lstStyle/>
          <a:p>
            <a:endParaRPr lang="th-TH"/>
          </a:p>
        </p:txBody>
      </p:sp>
    </p:spTree>
    <p:extLst>
      <p:ext uri="{BB962C8B-B14F-4D97-AF65-F5344CB8AC3E}">
        <p14:creationId xmlns:p14="http://schemas.microsoft.com/office/powerpoint/2010/main" val="2609575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0"/>
            <a:ext cx="6554334" cy="6858000"/>
          </a:xfrm>
          <a:prstGeom prst="rect">
            <a:avLst/>
          </a:prstGeom>
        </p:spPr>
        <p:txBody>
          <a:bodyPr/>
          <a:lstStyle/>
          <a:p>
            <a:endParaRPr lang="th-TH"/>
          </a:p>
        </p:txBody>
      </p:sp>
    </p:spTree>
    <p:extLst>
      <p:ext uri="{BB962C8B-B14F-4D97-AF65-F5344CB8AC3E}">
        <p14:creationId xmlns:p14="http://schemas.microsoft.com/office/powerpoint/2010/main" val="1673583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4000500"/>
            <a:ext cx="12192000" cy="2857500"/>
          </a:xfrm>
          <a:prstGeom prst="rect">
            <a:avLst/>
          </a:prstGeom>
        </p:spPr>
        <p:txBody>
          <a:bodyPr/>
          <a:lstStyle/>
          <a:p>
            <a:endParaRPr lang="th-TH"/>
          </a:p>
        </p:txBody>
      </p:sp>
    </p:spTree>
    <p:extLst>
      <p:ext uri="{BB962C8B-B14F-4D97-AF65-F5344CB8AC3E}">
        <p14:creationId xmlns:p14="http://schemas.microsoft.com/office/powerpoint/2010/main" val="4155462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2998787"/>
            <a:ext cx="12192000" cy="3859213"/>
          </a:xfrm>
          <a:prstGeom prst="rect">
            <a:avLst/>
          </a:prstGeom>
        </p:spPr>
        <p:txBody>
          <a:bodyPr/>
          <a:lstStyle/>
          <a:p>
            <a:endParaRPr lang="th-TH"/>
          </a:p>
        </p:txBody>
      </p:sp>
    </p:spTree>
    <p:extLst>
      <p:ext uri="{BB962C8B-B14F-4D97-AF65-F5344CB8AC3E}">
        <p14:creationId xmlns:p14="http://schemas.microsoft.com/office/powerpoint/2010/main" val="1462227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7471001" y="0"/>
            <a:ext cx="4720999" cy="4610100"/>
          </a:xfrm>
          <a:prstGeom prst="rect">
            <a:avLst/>
          </a:prstGeom>
        </p:spPr>
        <p:txBody>
          <a:bodyPr/>
          <a:lstStyle/>
          <a:p>
            <a:endParaRPr lang="th-TH"/>
          </a:p>
        </p:txBody>
      </p:sp>
      <p:sp>
        <p:nvSpPr>
          <p:cNvPr id="5" name="ตัวแทนรูปภาพ 2"/>
          <p:cNvSpPr>
            <a:spLocks noGrp="1"/>
          </p:cNvSpPr>
          <p:nvPr>
            <p:ph type="pic" sz="quarter" idx="11"/>
          </p:nvPr>
        </p:nvSpPr>
        <p:spPr>
          <a:xfrm>
            <a:off x="2734885" y="0"/>
            <a:ext cx="4720999" cy="4610100"/>
          </a:xfrm>
          <a:prstGeom prst="rect">
            <a:avLst/>
          </a:prstGeom>
        </p:spPr>
        <p:txBody>
          <a:bodyPr/>
          <a:lstStyle/>
          <a:p>
            <a:endParaRPr lang="th-TH"/>
          </a:p>
        </p:txBody>
      </p:sp>
    </p:spTree>
    <p:extLst>
      <p:ext uri="{BB962C8B-B14F-4D97-AF65-F5344CB8AC3E}">
        <p14:creationId xmlns:p14="http://schemas.microsoft.com/office/powerpoint/2010/main" val="703053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asdfas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044253"/>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VER P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D96193-557B-1995-0913-1D29F4DC1B4F}"/>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pSp>
        <p:nvGrpSpPr>
          <p:cNvPr id="7" name="object 2">
            <a:extLst>
              <a:ext uri="{FF2B5EF4-FFF2-40B4-BE49-F238E27FC236}">
                <a16:creationId xmlns:a16="http://schemas.microsoft.com/office/drawing/2014/main" id="{B9FDD7DF-372C-20F1-C2A9-3088B199E5AD}"/>
              </a:ext>
            </a:extLst>
          </p:cNvPr>
          <p:cNvGrpSpPr/>
          <p:nvPr/>
        </p:nvGrpSpPr>
        <p:grpSpPr>
          <a:xfrm>
            <a:off x="458082" y="457425"/>
            <a:ext cx="11276208" cy="5942960"/>
            <a:chOff x="753903" y="753903"/>
            <a:chExt cx="18596904" cy="9801225"/>
          </a:xfrm>
        </p:grpSpPr>
        <p:sp>
          <p:nvSpPr>
            <p:cNvPr id="8" name="object 3">
              <a:extLst>
                <a:ext uri="{FF2B5EF4-FFF2-40B4-BE49-F238E27FC236}">
                  <a16:creationId xmlns:a16="http://schemas.microsoft.com/office/drawing/2014/main" id="{EC52484F-B361-2E6B-CC59-92D20E3E2A3B}"/>
                </a:ext>
              </a:extLst>
            </p:cNvPr>
            <p:cNvSpPr/>
            <p:nvPr/>
          </p:nvSpPr>
          <p:spPr>
            <a:xfrm>
              <a:off x="753903" y="753903"/>
              <a:ext cx="18596610" cy="9801225"/>
            </a:xfrm>
            <a:custGeom>
              <a:avLst/>
              <a:gdLst/>
              <a:ahLst/>
              <a:cxnLst/>
              <a:rect l="l" t="t" r="r" b="b"/>
              <a:pathLst>
                <a:path w="18596610" h="9801225">
                  <a:moveTo>
                    <a:pt x="18596292" y="0"/>
                  </a:moveTo>
                  <a:lnTo>
                    <a:pt x="0" y="0"/>
                  </a:lnTo>
                  <a:lnTo>
                    <a:pt x="0" y="9800748"/>
                  </a:lnTo>
                  <a:lnTo>
                    <a:pt x="18596292" y="9800748"/>
                  </a:lnTo>
                  <a:lnTo>
                    <a:pt x="18596292" y="0"/>
                  </a:lnTo>
                  <a:close/>
                </a:path>
              </a:pathLst>
            </a:custGeom>
            <a:solidFill>
              <a:srgbClr val="33404F"/>
            </a:solidFill>
          </p:spPr>
          <p:txBody>
            <a:bodyPr wrap="square" lIns="0" tIns="0" rIns="0" bIns="0" rtlCol="0"/>
            <a:lstStyle/>
            <a:p>
              <a:pPr defTabSz="554455"/>
              <a:endParaRPr sz="1091" kern="0">
                <a:solidFill>
                  <a:sysClr val="windowText" lastClr="000000"/>
                </a:solidFill>
                <a:latin typeface="Calibri"/>
              </a:endParaRPr>
            </a:p>
          </p:txBody>
        </p:sp>
        <p:pic>
          <p:nvPicPr>
            <p:cNvPr id="9" name="object 4">
              <a:extLst>
                <a:ext uri="{FF2B5EF4-FFF2-40B4-BE49-F238E27FC236}">
                  <a16:creationId xmlns:a16="http://schemas.microsoft.com/office/drawing/2014/main" id="{2218E037-9863-B488-74A1-E8CD9E2D2E15}"/>
                </a:ext>
              </a:extLst>
            </p:cNvPr>
            <p:cNvPicPr/>
            <p:nvPr/>
          </p:nvPicPr>
          <p:blipFill>
            <a:blip r:embed="rId2"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958751" y="753903"/>
              <a:ext cx="14391444" cy="9800748"/>
            </a:xfrm>
            <a:prstGeom prst="rect">
              <a:avLst/>
            </a:prstGeom>
          </p:spPr>
        </p:pic>
        <p:sp>
          <p:nvSpPr>
            <p:cNvPr id="10" name="object 6">
              <a:extLst>
                <a:ext uri="{FF2B5EF4-FFF2-40B4-BE49-F238E27FC236}">
                  <a16:creationId xmlns:a16="http://schemas.microsoft.com/office/drawing/2014/main" id="{DE59C48D-1651-E6B5-47E0-C17340E6F3BC}"/>
                </a:ext>
              </a:extLst>
            </p:cNvPr>
            <p:cNvSpPr/>
            <p:nvPr/>
          </p:nvSpPr>
          <p:spPr>
            <a:xfrm>
              <a:off x="19065057" y="3684717"/>
              <a:ext cx="285750" cy="3939540"/>
            </a:xfrm>
            <a:custGeom>
              <a:avLst/>
              <a:gdLst/>
              <a:ahLst/>
              <a:cxnLst/>
              <a:rect l="l" t="t" r="r" b="b"/>
              <a:pathLst>
                <a:path w="285750" h="3939540">
                  <a:moveTo>
                    <a:pt x="285138" y="0"/>
                  </a:moveTo>
                  <a:lnTo>
                    <a:pt x="0" y="0"/>
                  </a:lnTo>
                  <a:lnTo>
                    <a:pt x="0" y="3939121"/>
                  </a:lnTo>
                  <a:lnTo>
                    <a:pt x="285138" y="3939121"/>
                  </a:lnTo>
                  <a:lnTo>
                    <a:pt x="285138" y="0"/>
                  </a:lnTo>
                  <a:close/>
                </a:path>
              </a:pathLst>
            </a:custGeom>
            <a:solidFill>
              <a:srgbClr val="FFAB21"/>
            </a:solidFill>
          </p:spPr>
          <p:txBody>
            <a:bodyPr wrap="square" lIns="0" tIns="0" rIns="0" bIns="0" rtlCol="0"/>
            <a:lstStyle/>
            <a:p>
              <a:pPr defTabSz="554455"/>
              <a:endParaRPr sz="1091" kern="0">
                <a:solidFill>
                  <a:sysClr val="windowText" lastClr="000000"/>
                </a:solidFill>
                <a:latin typeface="Calibri"/>
              </a:endParaRPr>
            </a:p>
          </p:txBody>
        </p:sp>
        <p:sp>
          <p:nvSpPr>
            <p:cNvPr id="11" name="object 7">
              <a:extLst>
                <a:ext uri="{FF2B5EF4-FFF2-40B4-BE49-F238E27FC236}">
                  <a16:creationId xmlns:a16="http://schemas.microsoft.com/office/drawing/2014/main" id="{2F7FC2B1-FE4A-E500-29E2-9D47378F77E1}"/>
                </a:ext>
              </a:extLst>
            </p:cNvPr>
            <p:cNvSpPr/>
            <p:nvPr/>
          </p:nvSpPr>
          <p:spPr>
            <a:xfrm>
              <a:off x="1507807" y="1432426"/>
              <a:ext cx="784225" cy="776605"/>
            </a:xfrm>
            <a:custGeom>
              <a:avLst/>
              <a:gdLst/>
              <a:ahLst/>
              <a:cxnLst/>
              <a:rect l="l" t="t" r="r" b="b"/>
              <a:pathLst>
                <a:path w="784225" h="776605">
                  <a:moveTo>
                    <a:pt x="323342" y="428167"/>
                  </a:moveTo>
                  <a:lnTo>
                    <a:pt x="322453" y="420954"/>
                  </a:lnTo>
                  <a:lnTo>
                    <a:pt x="317982" y="415226"/>
                  </a:lnTo>
                  <a:lnTo>
                    <a:pt x="310654" y="412673"/>
                  </a:lnTo>
                  <a:lnTo>
                    <a:pt x="0" y="398259"/>
                  </a:lnTo>
                  <a:lnTo>
                    <a:pt x="4076" y="449199"/>
                  </a:lnTo>
                  <a:lnTo>
                    <a:pt x="14439" y="498106"/>
                  </a:lnTo>
                  <a:lnTo>
                    <a:pt x="30670" y="544550"/>
                  </a:lnTo>
                  <a:lnTo>
                    <a:pt x="52362" y="588124"/>
                  </a:lnTo>
                  <a:lnTo>
                    <a:pt x="79108" y="628421"/>
                  </a:lnTo>
                  <a:lnTo>
                    <a:pt x="110477" y="665022"/>
                  </a:lnTo>
                  <a:lnTo>
                    <a:pt x="319963" y="435165"/>
                  </a:lnTo>
                  <a:lnTo>
                    <a:pt x="323342" y="428167"/>
                  </a:lnTo>
                  <a:close/>
                </a:path>
                <a:path w="784225" h="776605">
                  <a:moveTo>
                    <a:pt x="323342" y="356044"/>
                  </a:moveTo>
                  <a:lnTo>
                    <a:pt x="319963" y="349059"/>
                  </a:lnTo>
                  <a:lnTo>
                    <a:pt x="110490" y="119189"/>
                  </a:lnTo>
                  <a:lnTo>
                    <a:pt x="79121" y="155790"/>
                  </a:lnTo>
                  <a:lnTo>
                    <a:pt x="52374" y="196088"/>
                  </a:lnTo>
                  <a:lnTo>
                    <a:pt x="30683" y="239661"/>
                  </a:lnTo>
                  <a:lnTo>
                    <a:pt x="14439" y="286105"/>
                  </a:lnTo>
                  <a:lnTo>
                    <a:pt x="4076" y="335000"/>
                  </a:lnTo>
                  <a:lnTo>
                    <a:pt x="0" y="385940"/>
                  </a:lnTo>
                  <a:lnTo>
                    <a:pt x="310654" y="371551"/>
                  </a:lnTo>
                  <a:lnTo>
                    <a:pt x="317982" y="368985"/>
                  </a:lnTo>
                  <a:lnTo>
                    <a:pt x="322453" y="363245"/>
                  </a:lnTo>
                  <a:lnTo>
                    <a:pt x="323342" y="356044"/>
                  </a:lnTo>
                  <a:close/>
                </a:path>
                <a:path w="784225" h="776605">
                  <a:moveTo>
                    <a:pt x="356438" y="470001"/>
                  </a:moveTo>
                  <a:lnTo>
                    <a:pt x="347764" y="465404"/>
                  </a:lnTo>
                  <a:lnTo>
                    <a:pt x="342328" y="470369"/>
                  </a:lnTo>
                  <a:lnTo>
                    <a:pt x="119189" y="673722"/>
                  </a:lnTo>
                  <a:lnTo>
                    <a:pt x="160959" y="708939"/>
                  </a:lnTo>
                  <a:lnTo>
                    <a:pt x="207416" y="738124"/>
                  </a:lnTo>
                  <a:lnTo>
                    <a:pt x="257937" y="760679"/>
                  </a:lnTo>
                  <a:lnTo>
                    <a:pt x="311937" y="776008"/>
                  </a:lnTo>
                  <a:lnTo>
                    <a:pt x="356438" y="470001"/>
                  </a:lnTo>
                  <a:close/>
                </a:path>
                <a:path w="784225" h="776605">
                  <a:moveTo>
                    <a:pt x="385953" y="0"/>
                  </a:moveTo>
                  <a:lnTo>
                    <a:pt x="335000" y="4076"/>
                  </a:lnTo>
                  <a:lnTo>
                    <a:pt x="286105" y="14439"/>
                  </a:lnTo>
                  <a:lnTo>
                    <a:pt x="239661" y="30670"/>
                  </a:lnTo>
                  <a:lnTo>
                    <a:pt x="196088" y="52362"/>
                  </a:lnTo>
                  <a:lnTo>
                    <a:pt x="155790" y="79108"/>
                  </a:lnTo>
                  <a:lnTo>
                    <a:pt x="119189" y="110490"/>
                  </a:lnTo>
                  <a:lnTo>
                    <a:pt x="349046" y="319963"/>
                  </a:lnTo>
                  <a:lnTo>
                    <a:pt x="356044" y="323342"/>
                  </a:lnTo>
                  <a:lnTo>
                    <a:pt x="363258" y="322453"/>
                  </a:lnTo>
                  <a:lnTo>
                    <a:pt x="368985" y="317982"/>
                  </a:lnTo>
                  <a:lnTo>
                    <a:pt x="371538" y="310654"/>
                  </a:lnTo>
                  <a:lnTo>
                    <a:pt x="385953" y="0"/>
                  </a:lnTo>
                  <a:close/>
                </a:path>
                <a:path w="784225" h="776605">
                  <a:moveTo>
                    <a:pt x="665022" y="673722"/>
                  </a:moveTo>
                  <a:lnTo>
                    <a:pt x="436892" y="465823"/>
                  </a:lnTo>
                  <a:lnTo>
                    <a:pt x="428218" y="470458"/>
                  </a:lnTo>
                  <a:lnTo>
                    <a:pt x="429298" y="477748"/>
                  </a:lnTo>
                  <a:lnTo>
                    <a:pt x="474040" y="775690"/>
                  </a:lnTo>
                  <a:lnTo>
                    <a:pt x="527519" y="760260"/>
                  </a:lnTo>
                  <a:lnTo>
                    <a:pt x="577557" y="737730"/>
                  </a:lnTo>
                  <a:lnTo>
                    <a:pt x="623595" y="708698"/>
                  </a:lnTo>
                  <a:lnTo>
                    <a:pt x="665022" y="673722"/>
                  </a:lnTo>
                  <a:close/>
                </a:path>
                <a:path w="784225" h="776605">
                  <a:moveTo>
                    <a:pt x="665022" y="110490"/>
                  </a:moveTo>
                  <a:lnTo>
                    <a:pt x="628421" y="79108"/>
                  </a:lnTo>
                  <a:lnTo>
                    <a:pt x="588124" y="52362"/>
                  </a:lnTo>
                  <a:lnTo>
                    <a:pt x="544550" y="30670"/>
                  </a:lnTo>
                  <a:lnTo>
                    <a:pt x="498106" y="14439"/>
                  </a:lnTo>
                  <a:lnTo>
                    <a:pt x="449199" y="4076"/>
                  </a:lnTo>
                  <a:lnTo>
                    <a:pt x="398259" y="0"/>
                  </a:lnTo>
                  <a:lnTo>
                    <a:pt x="412673" y="310642"/>
                  </a:lnTo>
                  <a:lnTo>
                    <a:pt x="415226" y="317982"/>
                  </a:lnTo>
                  <a:lnTo>
                    <a:pt x="420954" y="322453"/>
                  </a:lnTo>
                  <a:lnTo>
                    <a:pt x="428167" y="323354"/>
                  </a:lnTo>
                  <a:lnTo>
                    <a:pt x="435165" y="319963"/>
                  </a:lnTo>
                  <a:lnTo>
                    <a:pt x="665022" y="110490"/>
                  </a:lnTo>
                  <a:close/>
                </a:path>
                <a:path w="784225" h="776605">
                  <a:moveTo>
                    <a:pt x="784212" y="398259"/>
                  </a:moveTo>
                  <a:lnTo>
                    <a:pt x="473557" y="412661"/>
                  </a:lnTo>
                  <a:lnTo>
                    <a:pt x="466229" y="415226"/>
                  </a:lnTo>
                  <a:lnTo>
                    <a:pt x="461759" y="420966"/>
                  </a:lnTo>
                  <a:lnTo>
                    <a:pt x="460870" y="428167"/>
                  </a:lnTo>
                  <a:lnTo>
                    <a:pt x="464248" y="435152"/>
                  </a:lnTo>
                  <a:lnTo>
                    <a:pt x="673722" y="665022"/>
                  </a:lnTo>
                  <a:lnTo>
                    <a:pt x="705091" y="628421"/>
                  </a:lnTo>
                  <a:lnTo>
                    <a:pt x="731837" y="588124"/>
                  </a:lnTo>
                  <a:lnTo>
                    <a:pt x="753529" y="544550"/>
                  </a:lnTo>
                  <a:lnTo>
                    <a:pt x="769772" y="498106"/>
                  </a:lnTo>
                  <a:lnTo>
                    <a:pt x="780135" y="449199"/>
                  </a:lnTo>
                  <a:lnTo>
                    <a:pt x="784212" y="398259"/>
                  </a:lnTo>
                  <a:close/>
                </a:path>
                <a:path w="784225" h="776605">
                  <a:moveTo>
                    <a:pt x="784212" y="385953"/>
                  </a:moveTo>
                  <a:lnTo>
                    <a:pt x="780135" y="335013"/>
                  </a:lnTo>
                  <a:lnTo>
                    <a:pt x="769772" y="286105"/>
                  </a:lnTo>
                  <a:lnTo>
                    <a:pt x="753541" y="239661"/>
                  </a:lnTo>
                  <a:lnTo>
                    <a:pt x="731850" y="196088"/>
                  </a:lnTo>
                  <a:lnTo>
                    <a:pt x="705104" y="155790"/>
                  </a:lnTo>
                  <a:lnTo>
                    <a:pt x="673735" y="119189"/>
                  </a:lnTo>
                  <a:lnTo>
                    <a:pt x="464248" y="349046"/>
                  </a:lnTo>
                  <a:lnTo>
                    <a:pt x="460870" y="356044"/>
                  </a:lnTo>
                  <a:lnTo>
                    <a:pt x="461759" y="363258"/>
                  </a:lnTo>
                  <a:lnTo>
                    <a:pt x="466229" y="368985"/>
                  </a:lnTo>
                  <a:lnTo>
                    <a:pt x="473557" y="371538"/>
                  </a:lnTo>
                  <a:lnTo>
                    <a:pt x="784212" y="385953"/>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2" name="object 8">
              <a:extLst>
                <a:ext uri="{FF2B5EF4-FFF2-40B4-BE49-F238E27FC236}">
                  <a16:creationId xmlns:a16="http://schemas.microsoft.com/office/drawing/2014/main" id="{6303697E-B464-DABB-21FA-F6CB52C3A2E3}"/>
                </a:ext>
              </a:extLst>
            </p:cNvPr>
            <p:cNvPicPr/>
            <p:nvPr/>
          </p:nvPicPr>
          <p:blipFill>
            <a:blip r:embed="rId3" cstate="screen">
              <a:extLst>
                <a:ext uri="{28A0092B-C50C-407E-A947-70E740481C1C}">
                  <a14:useLocalDpi xmlns:a14="http://schemas.microsoft.com/office/drawing/2010/main"/>
                </a:ext>
              </a:extLst>
            </a:blip>
            <a:stretch>
              <a:fillRect/>
            </a:stretch>
          </p:blipFill>
          <p:spPr>
            <a:xfrm>
              <a:off x="1866311" y="1790914"/>
              <a:ext cx="67223" cy="67223"/>
            </a:xfrm>
            <a:prstGeom prst="rect">
              <a:avLst/>
            </a:prstGeom>
          </p:spPr>
        </p:pic>
        <p:sp>
          <p:nvSpPr>
            <p:cNvPr id="13" name="object 9">
              <a:extLst>
                <a:ext uri="{FF2B5EF4-FFF2-40B4-BE49-F238E27FC236}">
                  <a16:creationId xmlns:a16="http://schemas.microsoft.com/office/drawing/2014/main" id="{8E30ED4C-55D6-7862-8629-1DDEFB9BA800}"/>
                </a:ext>
              </a:extLst>
            </p:cNvPr>
            <p:cNvSpPr/>
            <p:nvPr/>
          </p:nvSpPr>
          <p:spPr>
            <a:xfrm>
              <a:off x="2468091" y="1669155"/>
              <a:ext cx="210185" cy="307975"/>
            </a:xfrm>
            <a:custGeom>
              <a:avLst/>
              <a:gdLst/>
              <a:ahLst/>
              <a:cxnLst/>
              <a:rect l="l" t="t" r="r" b="b"/>
              <a:pathLst>
                <a:path w="210185" h="307975">
                  <a:moveTo>
                    <a:pt x="205664" y="0"/>
                  </a:moveTo>
                  <a:lnTo>
                    <a:pt x="4410" y="0"/>
                  </a:lnTo>
                  <a:lnTo>
                    <a:pt x="0" y="4397"/>
                  </a:lnTo>
                  <a:lnTo>
                    <a:pt x="0" y="303421"/>
                  </a:lnTo>
                  <a:lnTo>
                    <a:pt x="4410" y="307831"/>
                  </a:lnTo>
                  <a:lnTo>
                    <a:pt x="76370" y="307831"/>
                  </a:lnTo>
                  <a:lnTo>
                    <a:pt x="80768" y="303421"/>
                  </a:lnTo>
                  <a:lnTo>
                    <a:pt x="80768" y="203013"/>
                  </a:lnTo>
                  <a:lnTo>
                    <a:pt x="188978" y="203013"/>
                  </a:lnTo>
                  <a:lnTo>
                    <a:pt x="193388" y="198603"/>
                  </a:lnTo>
                  <a:lnTo>
                    <a:pt x="193388" y="129357"/>
                  </a:lnTo>
                  <a:lnTo>
                    <a:pt x="188978" y="124946"/>
                  </a:lnTo>
                  <a:lnTo>
                    <a:pt x="80768" y="124946"/>
                  </a:lnTo>
                  <a:lnTo>
                    <a:pt x="80768" y="78054"/>
                  </a:lnTo>
                  <a:lnTo>
                    <a:pt x="200224" y="78054"/>
                  </a:lnTo>
                  <a:lnTo>
                    <a:pt x="205664" y="78054"/>
                  </a:lnTo>
                  <a:lnTo>
                    <a:pt x="210075" y="73656"/>
                  </a:lnTo>
                  <a:lnTo>
                    <a:pt x="210075" y="4397"/>
                  </a:lnTo>
                  <a:lnTo>
                    <a:pt x="205664"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4" name="object 10">
              <a:extLst>
                <a:ext uri="{FF2B5EF4-FFF2-40B4-BE49-F238E27FC236}">
                  <a16:creationId xmlns:a16="http://schemas.microsoft.com/office/drawing/2014/main" id="{1583C127-C4BB-B9D4-CCF2-4FE9DC7AC2DC}"/>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90988" y="1745900"/>
              <a:ext cx="243674" cy="236939"/>
            </a:xfrm>
            <a:prstGeom prst="rect">
              <a:avLst/>
            </a:prstGeom>
          </p:spPr>
        </p:pic>
        <p:pic>
          <p:nvPicPr>
            <p:cNvPr id="15" name="object 11">
              <a:extLst>
                <a:ext uri="{FF2B5EF4-FFF2-40B4-BE49-F238E27FC236}">
                  <a16:creationId xmlns:a16="http://schemas.microsoft.com/office/drawing/2014/main" id="{C4EBD8F0-E1D7-0BCE-8E92-777A82CD214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75972" y="1745911"/>
              <a:ext cx="397763" cy="236926"/>
            </a:xfrm>
            <a:prstGeom prst="rect">
              <a:avLst/>
            </a:prstGeom>
          </p:spPr>
        </p:pic>
        <p:sp>
          <p:nvSpPr>
            <p:cNvPr id="16" name="object 12">
              <a:extLst>
                <a:ext uri="{FF2B5EF4-FFF2-40B4-BE49-F238E27FC236}">
                  <a16:creationId xmlns:a16="http://schemas.microsoft.com/office/drawing/2014/main" id="{F194CED2-9C72-EBFA-5B18-DD62F8DD4C83}"/>
                </a:ext>
              </a:extLst>
            </p:cNvPr>
            <p:cNvSpPr/>
            <p:nvPr/>
          </p:nvSpPr>
          <p:spPr>
            <a:xfrm>
              <a:off x="3396747" y="1745900"/>
              <a:ext cx="243840" cy="313055"/>
            </a:xfrm>
            <a:custGeom>
              <a:avLst/>
              <a:gdLst/>
              <a:ahLst/>
              <a:cxnLst/>
              <a:rect l="l" t="t" r="r" b="b"/>
              <a:pathLst>
                <a:path w="243839" h="313055">
                  <a:moveTo>
                    <a:pt x="70741" y="6295"/>
                  </a:moveTo>
                  <a:lnTo>
                    <a:pt x="3756" y="6295"/>
                  </a:lnTo>
                  <a:lnTo>
                    <a:pt x="0" y="10039"/>
                  </a:lnTo>
                  <a:lnTo>
                    <a:pt x="0" y="308685"/>
                  </a:lnTo>
                  <a:lnTo>
                    <a:pt x="3756" y="312430"/>
                  </a:lnTo>
                  <a:lnTo>
                    <a:pt x="70741" y="312430"/>
                  </a:lnTo>
                  <a:lnTo>
                    <a:pt x="74498" y="308685"/>
                  </a:lnTo>
                  <a:lnTo>
                    <a:pt x="74498" y="207034"/>
                  </a:lnTo>
                  <a:lnTo>
                    <a:pt x="76094" y="206820"/>
                  </a:lnTo>
                  <a:lnTo>
                    <a:pt x="209327" y="206820"/>
                  </a:lnTo>
                  <a:lnTo>
                    <a:pt x="213166" y="203290"/>
                  </a:lnTo>
                  <a:lnTo>
                    <a:pt x="226451" y="185113"/>
                  </a:lnTo>
                  <a:lnTo>
                    <a:pt x="234824" y="167391"/>
                  </a:lnTo>
                  <a:lnTo>
                    <a:pt x="121617" y="167391"/>
                  </a:lnTo>
                  <a:lnTo>
                    <a:pt x="111618" y="166550"/>
                  </a:lnTo>
                  <a:lnTo>
                    <a:pt x="77807" y="138385"/>
                  </a:lnTo>
                  <a:lnTo>
                    <a:pt x="74498" y="118475"/>
                  </a:lnTo>
                  <a:lnTo>
                    <a:pt x="75332" y="107949"/>
                  </a:lnTo>
                  <a:lnTo>
                    <a:pt x="102545" y="72935"/>
                  </a:lnTo>
                  <a:lnTo>
                    <a:pt x="121617" y="69572"/>
                  </a:lnTo>
                  <a:lnTo>
                    <a:pt x="234800" y="69572"/>
                  </a:lnTo>
                  <a:lnTo>
                    <a:pt x="226451" y="52018"/>
                  </a:lnTo>
                  <a:lnTo>
                    <a:pt x="213166" y="34114"/>
                  </a:lnTo>
                  <a:lnTo>
                    <a:pt x="208912" y="30131"/>
                  </a:lnTo>
                  <a:lnTo>
                    <a:pt x="75930" y="30131"/>
                  </a:lnTo>
                  <a:lnTo>
                    <a:pt x="74498" y="29829"/>
                  </a:lnTo>
                  <a:lnTo>
                    <a:pt x="74498" y="10039"/>
                  </a:lnTo>
                  <a:lnTo>
                    <a:pt x="70741" y="6295"/>
                  </a:lnTo>
                  <a:close/>
                </a:path>
                <a:path w="243839" h="313055">
                  <a:moveTo>
                    <a:pt x="209327" y="206820"/>
                  </a:moveTo>
                  <a:lnTo>
                    <a:pt x="76094" y="206820"/>
                  </a:lnTo>
                  <a:lnTo>
                    <a:pt x="87936" y="219287"/>
                  </a:lnTo>
                  <a:lnTo>
                    <a:pt x="102212" y="228778"/>
                  </a:lnTo>
                  <a:lnTo>
                    <a:pt x="118958" y="234820"/>
                  </a:lnTo>
                  <a:lnTo>
                    <a:pt x="138215" y="236939"/>
                  </a:lnTo>
                  <a:lnTo>
                    <a:pt x="159818" y="234820"/>
                  </a:lnTo>
                  <a:lnTo>
                    <a:pt x="179385" y="228530"/>
                  </a:lnTo>
                  <a:lnTo>
                    <a:pt x="197157" y="218015"/>
                  </a:lnTo>
                  <a:lnTo>
                    <a:pt x="209327" y="206820"/>
                  </a:lnTo>
                  <a:close/>
                </a:path>
                <a:path w="243839" h="313055">
                  <a:moveTo>
                    <a:pt x="234800" y="69572"/>
                  </a:moveTo>
                  <a:lnTo>
                    <a:pt x="121617" y="69572"/>
                  </a:lnTo>
                  <a:lnTo>
                    <a:pt x="131615" y="70413"/>
                  </a:lnTo>
                  <a:lnTo>
                    <a:pt x="140689" y="72935"/>
                  </a:lnTo>
                  <a:lnTo>
                    <a:pt x="167900" y="107949"/>
                  </a:lnTo>
                  <a:lnTo>
                    <a:pt x="168736" y="118475"/>
                  </a:lnTo>
                  <a:lnTo>
                    <a:pt x="167900" y="128997"/>
                  </a:lnTo>
                  <a:lnTo>
                    <a:pt x="140689" y="164025"/>
                  </a:lnTo>
                  <a:lnTo>
                    <a:pt x="121617" y="167391"/>
                  </a:lnTo>
                  <a:lnTo>
                    <a:pt x="234824" y="167391"/>
                  </a:lnTo>
                  <a:lnTo>
                    <a:pt x="235992" y="164921"/>
                  </a:lnTo>
                  <a:lnTo>
                    <a:pt x="241746" y="142709"/>
                  </a:lnTo>
                  <a:lnTo>
                    <a:pt x="243674" y="118475"/>
                  </a:lnTo>
                  <a:lnTo>
                    <a:pt x="241746" y="94245"/>
                  </a:lnTo>
                  <a:lnTo>
                    <a:pt x="235992" y="72077"/>
                  </a:lnTo>
                  <a:lnTo>
                    <a:pt x="234800" y="69572"/>
                  </a:lnTo>
                  <a:close/>
                </a:path>
                <a:path w="243839" h="313055">
                  <a:moveTo>
                    <a:pt x="138215" y="0"/>
                  </a:moveTo>
                  <a:lnTo>
                    <a:pt x="118910" y="2084"/>
                  </a:lnTo>
                  <a:lnTo>
                    <a:pt x="102069" y="8068"/>
                  </a:lnTo>
                  <a:lnTo>
                    <a:pt x="87730" y="17551"/>
                  </a:lnTo>
                  <a:lnTo>
                    <a:pt x="75930" y="30131"/>
                  </a:lnTo>
                  <a:lnTo>
                    <a:pt x="208912" y="30131"/>
                  </a:lnTo>
                  <a:lnTo>
                    <a:pt x="197157" y="19125"/>
                  </a:lnTo>
                  <a:lnTo>
                    <a:pt x="179385" y="8471"/>
                  </a:lnTo>
                  <a:lnTo>
                    <a:pt x="159765" y="2110"/>
                  </a:lnTo>
                  <a:lnTo>
                    <a:pt x="138215"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7" name="object 13">
              <a:extLst>
                <a:ext uri="{FF2B5EF4-FFF2-40B4-BE49-F238E27FC236}">
                  <a16:creationId xmlns:a16="http://schemas.microsoft.com/office/drawing/2014/main" id="{0B241F14-5666-9585-3268-56C9A5E0878D}"/>
                </a:ext>
              </a:extLst>
            </p:cNvPr>
            <p:cNvPicPr/>
            <p:nvPr/>
          </p:nvPicPr>
          <p:blipFill>
            <a:blip r:embed="rId6" cstate="screen">
              <a:extLst>
                <a:ext uri="{28A0092B-C50C-407E-A947-70E740481C1C}">
                  <a14:useLocalDpi xmlns:a14="http://schemas.microsoft.com/office/drawing/2010/main"/>
                </a:ext>
              </a:extLst>
            </a:blip>
            <a:stretch>
              <a:fillRect/>
            </a:stretch>
          </p:blipFill>
          <p:spPr>
            <a:xfrm>
              <a:off x="3926526" y="1628036"/>
              <a:ext cx="86155" cy="85486"/>
            </a:xfrm>
            <a:prstGeom prst="rect">
              <a:avLst/>
            </a:prstGeom>
          </p:spPr>
        </p:pic>
        <p:pic>
          <p:nvPicPr>
            <p:cNvPr id="18" name="object 14">
              <a:extLst>
                <a:ext uri="{FF2B5EF4-FFF2-40B4-BE49-F238E27FC236}">
                  <a16:creationId xmlns:a16="http://schemas.microsoft.com/office/drawing/2014/main" id="{99109764-89AB-2470-B225-19E9388A0B9C}"/>
                </a:ext>
              </a:extLst>
            </p:cNvPr>
            <p:cNvPicPr/>
            <p:nvPr/>
          </p:nvPicPr>
          <p:blipFill>
            <a:blip r:embed="rId7" cstate="screen">
              <a:extLst>
                <a:ext uri="{28A0092B-C50C-407E-A947-70E740481C1C}">
                  <a14:useLocalDpi xmlns:a14="http://schemas.microsoft.com/office/drawing/2010/main"/>
                </a:ext>
              </a:extLst>
            </a:blip>
            <a:stretch>
              <a:fillRect/>
            </a:stretch>
          </p:blipFill>
          <p:spPr>
            <a:xfrm>
              <a:off x="4048151" y="1745899"/>
              <a:ext cx="219436" cy="230656"/>
            </a:xfrm>
            <a:prstGeom prst="rect">
              <a:avLst/>
            </a:prstGeom>
          </p:spPr>
        </p:pic>
        <p:sp>
          <p:nvSpPr>
            <p:cNvPr id="19" name="object 15">
              <a:extLst>
                <a:ext uri="{FF2B5EF4-FFF2-40B4-BE49-F238E27FC236}">
                  <a16:creationId xmlns:a16="http://schemas.microsoft.com/office/drawing/2014/main" id="{75299028-F438-893C-F434-6F3305C25873}"/>
                </a:ext>
              </a:extLst>
            </p:cNvPr>
            <p:cNvSpPr/>
            <p:nvPr/>
          </p:nvSpPr>
          <p:spPr>
            <a:xfrm>
              <a:off x="4290501" y="1690502"/>
              <a:ext cx="154940" cy="288925"/>
            </a:xfrm>
            <a:custGeom>
              <a:avLst/>
              <a:gdLst/>
              <a:ahLst/>
              <a:cxnLst/>
              <a:rect l="l" t="t" r="r" b="b"/>
              <a:pathLst>
                <a:path w="154939" h="288925">
                  <a:moveTo>
                    <a:pt x="104352" y="0"/>
                  </a:moveTo>
                  <a:lnTo>
                    <a:pt x="35358" y="20795"/>
                  </a:lnTo>
                  <a:lnTo>
                    <a:pt x="33649" y="23069"/>
                  </a:lnTo>
                  <a:lnTo>
                    <a:pt x="33649" y="61681"/>
                  </a:lnTo>
                  <a:lnTo>
                    <a:pt x="3744" y="61681"/>
                  </a:lnTo>
                  <a:lnTo>
                    <a:pt x="0" y="65426"/>
                  </a:lnTo>
                  <a:lnTo>
                    <a:pt x="0" y="129294"/>
                  </a:lnTo>
                  <a:lnTo>
                    <a:pt x="3744" y="133038"/>
                  </a:lnTo>
                  <a:lnTo>
                    <a:pt x="33649" y="133038"/>
                  </a:lnTo>
                  <a:lnTo>
                    <a:pt x="33649" y="199897"/>
                  </a:lnTo>
                  <a:lnTo>
                    <a:pt x="40384" y="244995"/>
                  </a:lnTo>
                  <a:lnTo>
                    <a:pt x="76813" y="282266"/>
                  </a:lnTo>
                  <a:lnTo>
                    <a:pt x="123932" y="288329"/>
                  </a:lnTo>
                  <a:lnTo>
                    <a:pt x="154814" y="286056"/>
                  </a:lnTo>
                  <a:lnTo>
                    <a:pt x="154814" y="218745"/>
                  </a:lnTo>
                  <a:lnTo>
                    <a:pt x="133326" y="219055"/>
                  </a:lnTo>
                  <a:lnTo>
                    <a:pt x="118862" y="216503"/>
                  </a:lnTo>
                  <a:lnTo>
                    <a:pt x="110707" y="209912"/>
                  </a:lnTo>
                  <a:lnTo>
                    <a:pt x="108147" y="198100"/>
                  </a:lnTo>
                  <a:lnTo>
                    <a:pt x="108147" y="133038"/>
                  </a:lnTo>
                  <a:lnTo>
                    <a:pt x="145880" y="133038"/>
                  </a:lnTo>
                  <a:lnTo>
                    <a:pt x="150504" y="133038"/>
                  </a:lnTo>
                  <a:lnTo>
                    <a:pt x="154248" y="129294"/>
                  </a:lnTo>
                  <a:lnTo>
                    <a:pt x="154248" y="65426"/>
                  </a:lnTo>
                  <a:lnTo>
                    <a:pt x="150504" y="61681"/>
                  </a:lnTo>
                  <a:lnTo>
                    <a:pt x="108147" y="61681"/>
                  </a:lnTo>
                  <a:lnTo>
                    <a:pt x="108147" y="2827"/>
                  </a:lnTo>
                  <a:lnTo>
                    <a:pt x="104352"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20" name="object 16">
              <a:extLst>
                <a:ext uri="{FF2B5EF4-FFF2-40B4-BE49-F238E27FC236}">
                  <a16:creationId xmlns:a16="http://schemas.microsoft.com/office/drawing/2014/main" id="{C7493E55-A3C2-A963-EEB1-2309F14A7980}"/>
                </a:ext>
              </a:extLst>
            </p:cNvPr>
            <p:cNvPicPr/>
            <p:nvPr/>
          </p:nvPicPr>
          <p:blipFill>
            <a:blip r:embed="rId8" cstate="screen">
              <a:extLst>
                <a:ext uri="{28A0092B-C50C-407E-A947-70E740481C1C}">
                  <a14:useLocalDpi xmlns:a14="http://schemas.microsoft.com/office/drawing/2010/main"/>
                </a:ext>
              </a:extLst>
            </a:blip>
            <a:stretch>
              <a:fillRect/>
            </a:stretch>
          </p:blipFill>
          <p:spPr>
            <a:xfrm>
              <a:off x="3661741" y="1745911"/>
              <a:ext cx="239628" cy="236926"/>
            </a:xfrm>
            <a:prstGeom prst="rect">
              <a:avLst/>
            </a:prstGeom>
          </p:spPr>
        </p:pic>
        <p:sp>
          <p:nvSpPr>
            <p:cNvPr id="21" name="object 17">
              <a:extLst>
                <a:ext uri="{FF2B5EF4-FFF2-40B4-BE49-F238E27FC236}">
                  <a16:creationId xmlns:a16="http://schemas.microsoft.com/office/drawing/2014/main" id="{9F8887DC-944D-06A4-11A0-C6A81853D6A9}"/>
                </a:ext>
              </a:extLst>
            </p:cNvPr>
            <p:cNvSpPr/>
            <p:nvPr/>
          </p:nvSpPr>
          <p:spPr>
            <a:xfrm>
              <a:off x="3932361" y="1752184"/>
              <a:ext cx="74930" cy="224790"/>
            </a:xfrm>
            <a:custGeom>
              <a:avLst/>
              <a:gdLst/>
              <a:ahLst/>
              <a:cxnLst/>
              <a:rect l="l" t="t" r="r" b="b"/>
              <a:pathLst>
                <a:path w="74929" h="224789">
                  <a:moveTo>
                    <a:pt x="70741" y="0"/>
                  </a:moveTo>
                  <a:lnTo>
                    <a:pt x="3744" y="0"/>
                  </a:lnTo>
                  <a:lnTo>
                    <a:pt x="0" y="3744"/>
                  </a:lnTo>
                  <a:lnTo>
                    <a:pt x="0" y="216005"/>
                  </a:lnTo>
                  <a:lnTo>
                    <a:pt x="0" y="220629"/>
                  </a:lnTo>
                  <a:lnTo>
                    <a:pt x="3744" y="224374"/>
                  </a:lnTo>
                  <a:lnTo>
                    <a:pt x="70741" y="224374"/>
                  </a:lnTo>
                  <a:lnTo>
                    <a:pt x="74485" y="220629"/>
                  </a:lnTo>
                  <a:lnTo>
                    <a:pt x="74485" y="3744"/>
                  </a:lnTo>
                  <a:lnTo>
                    <a:pt x="70741"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grpSp>
      <p:sp>
        <p:nvSpPr>
          <p:cNvPr id="22" name="object 18">
            <a:extLst>
              <a:ext uri="{FF2B5EF4-FFF2-40B4-BE49-F238E27FC236}">
                <a16:creationId xmlns:a16="http://schemas.microsoft.com/office/drawing/2014/main" id="{E60BA400-B7FD-C3D9-6B39-52E4095FA6D5}"/>
              </a:ext>
            </a:extLst>
          </p:cNvPr>
          <p:cNvSpPr txBox="1"/>
          <p:nvPr/>
        </p:nvSpPr>
        <p:spPr>
          <a:xfrm>
            <a:off x="10562689" y="663493"/>
            <a:ext cx="809336" cy="138842"/>
          </a:xfrm>
          <a:prstGeom prst="rect">
            <a:avLst/>
          </a:prstGeom>
        </p:spPr>
        <p:txBody>
          <a:bodyPr vert="horz" wrap="square" lIns="0" tIns="8086" rIns="0" bIns="0" rtlCol="0">
            <a:spAutoFit/>
          </a:bodyPr>
          <a:lstStyle/>
          <a:p>
            <a:pPr marL="7701" defTabSz="554455">
              <a:spcBef>
                <a:spcPts val="64"/>
              </a:spcBef>
            </a:pPr>
            <a:r>
              <a:rPr sz="849" b="1" kern="0" spc="-6">
                <a:solidFill>
                  <a:srgbClr val="FFFFFF"/>
                </a:solidFill>
                <a:latin typeface="Lato Black"/>
                <a:cs typeface="Lato Black"/>
              </a:rPr>
              <a:t>CONFIDENTIAL</a:t>
            </a:r>
            <a:endParaRPr sz="849" kern="0">
              <a:solidFill>
                <a:sysClr val="windowText" lastClr="000000"/>
              </a:solidFill>
              <a:latin typeface="Lato Black"/>
              <a:cs typeface="Lato Black"/>
            </a:endParaRPr>
          </a:p>
        </p:txBody>
      </p:sp>
      <p:sp>
        <p:nvSpPr>
          <p:cNvPr id="23" name="object 20">
            <a:extLst>
              <a:ext uri="{FF2B5EF4-FFF2-40B4-BE49-F238E27FC236}">
                <a16:creationId xmlns:a16="http://schemas.microsoft.com/office/drawing/2014/main" id="{231DE9C3-01A0-D54A-95D5-4C4E3566EA96}"/>
              </a:ext>
            </a:extLst>
          </p:cNvPr>
          <p:cNvSpPr/>
          <p:nvPr/>
        </p:nvSpPr>
        <p:spPr>
          <a:xfrm>
            <a:off x="10955154" y="878056"/>
            <a:ext cx="409288" cy="0"/>
          </a:xfrm>
          <a:custGeom>
            <a:avLst/>
            <a:gdLst/>
            <a:ahLst/>
            <a:cxnLst/>
            <a:rect l="l" t="t" r="r" b="b"/>
            <a:pathLst>
              <a:path w="675005">
                <a:moveTo>
                  <a:pt x="0" y="0"/>
                </a:moveTo>
                <a:lnTo>
                  <a:pt x="674379" y="0"/>
                </a:lnTo>
              </a:path>
            </a:pathLst>
          </a:custGeom>
          <a:ln w="19827">
            <a:solidFill>
              <a:srgbClr val="FFAB21"/>
            </a:solidFill>
          </a:ln>
        </p:spPr>
        <p:txBody>
          <a:bodyPr wrap="square" lIns="0" tIns="0" rIns="0" bIns="0" rtlCol="0"/>
          <a:lstStyle/>
          <a:p>
            <a:pPr defTabSz="554455"/>
            <a:endParaRPr sz="1091" kern="0">
              <a:solidFill>
                <a:sysClr val="windowText" lastClr="000000"/>
              </a:solidFill>
              <a:latin typeface="Calibri"/>
            </a:endParaRPr>
          </a:p>
        </p:txBody>
      </p:sp>
      <p:sp>
        <p:nvSpPr>
          <p:cNvPr id="24" name="object 21">
            <a:extLst>
              <a:ext uri="{FF2B5EF4-FFF2-40B4-BE49-F238E27FC236}">
                <a16:creationId xmlns:a16="http://schemas.microsoft.com/office/drawing/2014/main" id="{13E739B1-892E-EB3F-F02E-B5A1B6183F50}"/>
              </a:ext>
            </a:extLst>
          </p:cNvPr>
          <p:cNvSpPr/>
          <p:nvPr/>
        </p:nvSpPr>
        <p:spPr>
          <a:xfrm>
            <a:off x="1167172" y="3594474"/>
            <a:ext cx="1781156" cy="0"/>
          </a:xfrm>
          <a:custGeom>
            <a:avLst/>
            <a:gdLst/>
            <a:ahLst/>
            <a:cxnLst/>
            <a:rect l="l" t="t" r="r" b="b"/>
            <a:pathLst>
              <a:path w="2937510">
                <a:moveTo>
                  <a:pt x="0" y="0"/>
                </a:moveTo>
                <a:lnTo>
                  <a:pt x="2937510" y="0"/>
                </a:lnTo>
              </a:path>
            </a:pathLst>
          </a:custGeom>
          <a:ln w="53426">
            <a:solidFill>
              <a:srgbClr val="FFAB21"/>
            </a:solidFill>
          </a:ln>
        </p:spPr>
        <p:txBody>
          <a:bodyPr wrap="square" lIns="0" tIns="0" rIns="0" bIns="0" rtlCol="0"/>
          <a:lstStyle/>
          <a:p>
            <a:pPr defTabSz="554455"/>
            <a:endParaRPr sz="1091" kern="0">
              <a:solidFill>
                <a:sysClr val="windowText" lastClr="000000"/>
              </a:solidFill>
              <a:latin typeface="Calibri"/>
            </a:endParaRPr>
          </a:p>
        </p:txBody>
      </p:sp>
      <p:sp>
        <p:nvSpPr>
          <p:cNvPr id="25" name="object 5">
            <a:extLst>
              <a:ext uri="{FF2B5EF4-FFF2-40B4-BE49-F238E27FC236}">
                <a16:creationId xmlns:a16="http://schemas.microsoft.com/office/drawing/2014/main" id="{6CD11292-2E3D-9548-A31F-B348E37C33BA}"/>
              </a:ext>
            </a:extLst>
          </p:cNvPr>
          <p:cNvSpPr/>
          <p:nvPr/>
        </p:nvSpPr>
        <p:spPr>
          <a:xfrm>
            <a:off x="2975971" y="463989"/>
            <a:ext cx="7120334" cy="5936107"/>
          </a:xfrm>
          <a:custGeom>
            <a:avLst/>
            <a:gdLst/>
            <a:ahLst/>
            <a:cxnLst/>
            <a:rect l="l" t="t" r="r" b="b"/>
            <a:pathLst>
              <a:path w="11868150" h="9801225">
                <a:moveTo>
                  <a:pt x="11867714" y="0"/>
                </a:moveTo>
                <a:lnTo>
                  <a:pt x="0" y="0"/>
                </a:lnTo>
                <a:lnTo>
                  <a:pt x="0" y="9800748"/>
                </a:lnTo>
                <a:lnTo>
                  <a:pt x="11867714" y="9800748"/>
                </a:lnTo>
                <a:lnTo>
                  <a:pt x="11867714" y="0"/>
                </a:lnTo>
                <a:close/>
              </a:path>
            </a:pathLst>
          </a:custGeom>
          <a:gradFill flip="none" rotWithShape="1">
            <a:gsLst>
              <a:gs pos="0">
                <a:schemeClr val="accent2"/>
              </a:gs>
              <a:gs pos="61000">
                <a:schemeClr val="accent2">
                  <a:alpha val="73000"/>
                </a:schemeClr>
              </a:gs>
              <a:gs pos="77000">
                <a:schemeClr val="accent2">
                  <a:alpha val="45000"/>
                </a:schemeClr>
              </a:gs>
              <a:gs pos="100000">
                <a:schemeClr val="accent2">
                  <a:alpha val="0"/>
                </a:schemeClr>
              </a:gs>
            </a:gsLst>
            <a:lin ang="0" scaled="1"/>
            <a:tileRect/>
          </a:gradFill>
        </p:spPr>
        <p:txBody>
          <a:bodyPr wrap="square" lIns="0" tIns="0" rIns="0" bIns="0" rtlCol="0"/>
          <a:lstStyle/>
          <a:p>
            <a:pPr defTabSz="914218"/>
            <a:endParaRPr sz="1080" kern="0">
              <a:solidFill>
                <a:sysClr val="windowText" lastClr="000000"/>
              </a:solidFill>
              <a:latin typeface="Calibri"/>
            </a:endParaRPr>
          </a:p>
        </p:txBody>
      </p:sp>
      <p:sp>
        <p:nvSpPr>
          <p:cNvPr id="28" name="object 24">
            <a:extLst>
              <a:ext uri="{FF2B5EF4-FFF2-40B4-BE49-F238E27FC236}">
                <a16:creationId xmlns:a16="http://schemas.microsoft.com/office/drawing/2014/main" id="{745A0FAD-5BDB-5E42-5CAE-E4E3166BBCE8}"/>
              </a:ext>
            </a:extLst>
          </p:cNvPr>
          <p:cNvSpPr txBox="1"/>
          <p:nvPr/>
        </p:nvSpPr>
        <p:spPr>
          <a:xfrm>
            <a:off x="722754" y="6047499"/>
            <a:ext cx="2579246" cy="154764"/>
          </a:xfrm>
          <a:prstGeom prst="rect">
            <a:avLst/>
          </a:prstGeom>
        </p:spPr>
        <p:txBody>
          <a:bodyPr vert="horz" wrap="square" lIns="0" tIns="10011" rIns="0" bIns="0" rtlCol="0">
            <a:spAutoFit/>
          </a:bodyPr>
          <a:lstStyle/>
          <a:p>
            <a:pPr marL="7701" defTabSz="554455">
              <a:spcBef>
                <a:spcPts val="79"/>
              </a:spcBef>
            </a:pPr>
            <a:r>
              <a:rPr sz="940" kern="0" spc="43">
                <a:solidFill>
                  <a:srgbClr val="999FA7"/>
                </a:solidFill>
                <a:latin typeface="Lato"/>
                <a:cs typeface="Lato"/>
              </a:rPr>
              <a:t>©</a:t>
            </a:r>
            <a:r>
              <a:rPr sz="940" kern="0" spc="46">
                <a:solidFill>
                  <a:srgbClr val="999FA7"/>
                </a:solidFill>
                <a:latin typeface="Lato"/>
                <a:cs typeface="Lato"/>
              </a:rPr>
              <a:t> </a:t>
            </a:r>
            <a:r>
              <a:rPr sz="940" kern="0">
                <a:solidFill>
                  <a:srgbClr val="999FA7"/>
                </a:solidFill>
                <a:latin typeface="Lato"/>
                <a:cs typeface="Lato"/>
              </a:rPr>
              <a:t>202</a:t>
            </a:r>
            <a:r>
              <a:rPr lang="en-US" sz="940" kern="0">
                <a:solidFill>
                  <a:srgbClr val="999FA7"/>
                </a:solidFill>
                <a:latin typeface="Lato"/>
                <a:cs typeface="Lato"/>
              </a:rPr>
              <a:t>3</a:t>
            </a:r>
            <a:r>
              <a:rPr sz="940" kern="0" spc="49">
                <a:solidFill>
                  <a:srgbClr val="999FA7"/>
                </a:solidFill>
                <a:latin typeface="Lato"/>
                <a:cs typeface="Lato"/>
              </a:rPr>
              <a:t> </a:t>
            </a:r>
            <a:r>
              <a:rPr sz="940" kern="0">
                <a:solidFill>
                  <a:srgbClr val="999FA7"/>
                </a:solidFill>
                <a:latin typeface="Lato"/>
                <a:cs typeface="Lato"/>
              </a:rPr>
              <a:t>Faropoint.</a:t>
            </a:r>
            <a:r>
              <a:rPr sz="940" kern="0" spc="18">
                <a:solidFill>
                  <a:srgbClr val="999FA7"/>
                </a:solidFill>
                <a:latin typeface="Lato"/>
                <a:cs typeface="Lato"/>
              </a:rPr>
              <a:t> </a:t>
            </a:r>
            <a:r>
              <a:rPr sz="940" kern="0">
                <a:solidFill>
                  <a:srgbClr val="999FA7"/>
                </a:solidFill>
                <a:latin typeface="Lato"/>
                <a:cs typeface="Lato"/>
              </a:rPr>
              <a:t>All</a:t>
            </a:r>
            <a:r>
              <a:rPr sz="940" kern="0" spc="49">
                <a:solidFill>
                  <a:srgbClr val="999FA7"/>
                </a:solidFill>
                <a:latin typeface="Lato"/>
                <a:cs typeface="Lato"/>
              </a:rPr>
              <a:t> </a:t>
            </a:r>
            <a:r>
              <a:rPr sz="940" kern="0">
                <a:solidFill>
                  <a:srgbClr val="999FA7"/>
                </a:solidFill>
                <a:latin typeface="Lato"/>
                <a:cs typeface="Lato"/>
              </a:rPr>
              <a:t>rights</a:t>
            </a:r>
            <a:r>
              <a:rPr sz="940" kern="0" spc="46">
                <a:solidFill>
                  <a:srgbClr val="999FA7"/>
                </a:solidFill>
                <a:latin typeface="Lato"/>
                <a:cs typeface="Lato"/>
              </a:rPr>
              <a:t> </a:t>
            </a:r>
            <a:r>
              <a:rPr sz="940" kern="0" spc="-6">
                <a:solidFill>
                  <a:srgbClr val="999FA7"/>
                </a:solidFill>
                <a:latin typeface="Lato"/>
                <a:cs typeface="Lato"/>
              </a:rPr>
              <a:t>reserved.</a:t>
            </a:r>
            <a:endParaRPr sz="940" kern="0">
              <a:solidFill>
                <a:sysClr val="windowText" lastClr="000000"/>
              </a:solidFill>
              <a:latin typeface="Lato"/>
              <a:cs typeface="Lato"/>
            </a:endParaRPr>
          </a:p>
        </p:txBody>
      </p:sp>
      <p:sp>
        <p:nvSpPr>
          <p:cNvPr id="31" name="Content Placeholder 2">
            <a:extLst>
              <a:ext uri="{FF2B5EF4-FFF2-40B4-BE49-F238E27FC236}">
                <a16:creationId xmlns:a16="http://schemas.microsoft.com/office/drawing/2014/main" id="{3BF19C21-4920-6EC9-52BD-B5747544431C}"/>
              </a:ext>
            </a:extLst>
          </p:cNvPr>
          <p:cNvSpPr>
            <a:spLocks noGrp="1"/>
          </p:cNvSpPr>
          <p:nvPr>
            <p:ph idx="1" hasCustomPrompt="1"/>
          </p:nvPr>
        </p:nvSpPr>
        <p:spPr>
          <a:xfrm>
            <a:off x="1167172" y="2798203"/>
            <a:ext cx="10206082" cy="593773"/>
          </a:xfrm>
        </p:spPr>
        <p:txBody>
          <a:bodyPr anchor="ctr">
            <a:noAutofit/>
          </a:bodyPr>
          <a:lstStyle>
            <a:lvl1pPr marL="0" indent="0">
              <a:buClr>
                <a:srgbClr val="FEAB21"/>
              </a:buClr>
              <a:buFont typeface="Wingdings" panose="05000000000000000000" pitchFamily="2" charset="2"/>
              <a:buNone/>
              <a:defRPr sz="2800" b="1">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{TITLE HERE}</a:t>
            </a:r>
          </a:p>
        </p:txBody>
      </p:sp>
      <p:sp>
        <p:nvSpPr>
          <p:cNvPr id="32" name="Content Placeholder 2">
            <a:extLst>
              <a:ext uri="{FF2B5EF4-FFF2-40B4-BE49-F238E27FC236}">
                <a16:creationId xmlns:a16="http://schemas.microsoft.com/office/drawing/2014/main" id="{29EB1B73-237B-5056-4812-3A71CDD4BA54}"/>
              </a:ext>
            </a:extLst>
          </p:cNvPr>
          <p:cNvSpPr>
            <a:spLocks noGrp="1"/>
          </p:cNvSpPr>
          <p:nvPr>
            <p:ph idx="10" hasCustomPrompt="1"/>
          </p:nvPr>
        </p:nvSpPr>
        <p:spPr>
          <a:xfrm>
            <a:off x="1165943" y="3817289"/>
            <a:ext cx="10206082" cy="490722"/>
          </a:xfrm>
        </p:spPr>
        <p:txBody>
          <a:bodyPr anchor="ctr">
            <a:noAutofit/>
          </a:bodyPr>
          <a:lstStyle>
            <a:lvl1pPr marL="0" indent="0">
              <a:buClr>
                <a:srgbClr val="FEAB21"/>
              </a:buClr>
              <a:buFont typeface="Wingdings" panose="05000000000000000000" pitchFamily="2" charset="2"/>
              <a:buNone/>
              <a:defRPr sz="2000" b="0">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{TITLE HERE}</a:t>
            </a:r>
          </a:p>
        </p:txBody>
      </p:sp>
    </p:spTree>
    <p:extLst>
      <p:ext uri="{BB962C8B-B14F-4D97-AF65-F5344CB8AC3E}">
        <p14:creationId xmlns:p14="http://schemas.microsoft.com/office/powerpoint/2010/main" val="37494242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ส่วนหัวของส่วน">
    <p:spTree>
      <p:nvGrpSpPr>
        <p:cNvPr id="1" name=""/>
        <p:cNvGrpSpPr/>
        <p:nvPr/>
      </p:nvGrpSpPr>
      <p:grpSpPr>
        <a:xfrm>
          <a:off x="0" y="0"/>
          <a:ext cx="0" cy="0"/>
          <a:chOff x="0" y="0"/>
          <a:chExt cx="0" cy="0"/>
        </a:xfrm>
      </p:grpSpPr>
      <p:sp>
        <p:nvSpPr>
          <p:cNvPr id="4" name="ตัวแทนรูปภาพ 3"/>
          <p:cNvSpPr>
            <a:spLocks noGrp="1"/>
          </p:cNvSpPr>
          <p:nvPr>
            <p:ph type="pic" sz="quarter" idx="10"/>
          </p:nvPr>
        </p:nvSpPr>
        <p:spPr>
          <a:xfrm>
            <a:off x="0" y="0"/>
            <a:ext cx="12207119" cy="4457700"/>
          </a:xfrm>
          <a:prstGeom prst="rect">
            <a:avLst/>
          </a:prstGeom>
        </p:spPr>
        <p:txBody>
          <a:bodyPr/>
          <a:lstStyle/>
          <a:p>
            <a:endParaRPr lang="th-TH"/>
          </a:p>
        </p:txBody>
      </p:sp>
    </p:spTree>
    <p:extLst>
      <p:ext uri="{BB962C8B-B14F-4D97-AF65-F5344CB8AC3E}">
        <p14:creationId xmlns:p14="http://schemas.microsoft.com/office/powerpoint/2010/main" val="4133354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32057-9E18-FB06-A3E1-1C14848B84B2}"/>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9" name="Rectangle 8">
            <a:extLst>
              <a:ext uri="{FF2B5EF4-FFF2-40B4-BE49-F238E27FC236}">
                <a16:creationId xmlns:a16="http://schemas.microsoft.com/office/drawing/2014/main" id="{5C8731BD-78E6-81E3-20D3-B3F4189011C5}"/>
              </a:ext>
            </a:extLst>
          </p:cNvPr>
          <p:cNvSpPr/>
          <p:nvPr/>
        </p:nvSpPr>
        <p:spPr>
          <a:xfrm>
            <a:off x="457199" y="396716"/>
            <a:ext cx="11254739" cy="5943600"/>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CB724C68-50E5-3709-B135-3A2B082FBC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8694" y="396716"/>
            <a:ext cx="7313244" cy="5943600"/>
          </a:xfrm>
          <a:prstGeom prst="rect">
            <a:avLst/>
          </a:prstGeom>
        </p:spPr>
      </p:pic>
      <p:pic>
        <p:nvPicPr>
          <p:cNvPr id="7" name="Picture 6">
            <a:extLst>
              <a:ext uri="{FF2B5EF4-FFF2-40B4-BE49-F238E27FC236}">
                <a16:creationId xmlns:a16="http://schemas.microsoft.com/office/drawing/2014/main" id="{A4714DD2-ED65-3891-9C0B-843BFF09A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397" y="573174"/>
            <a:ext cx="312444" cy="304800"/>
          </a:xfrm>
          <a:prstGeom prst="rect">
            <a:avLst/>
          </a:prstGeom>
        </p:spPr>
      </p:pic>
      <p:sp>
        <p:nvSpPr>
          <p:cNvPr id="11" name="Rectangle 10">
            <a:extLst>
              <a:ext uri="{FF2B5EF4-FFF2-40B4-BE49-F238E27FC236}">
                <a16:creationId xmlns:a16="http://schemas.microsoft.com/office/drawing/2014/main" id="{57A93ABA-98A0-D4B3-EB5C-D9382FA42157}"/>
              </a:ext>
            </a:extLst>
          </p:cNvPr>
          <p:cNvSpPr/>
          <p:nvPr/>
        </p:nvSpPr>
        <p:spPr>
          <a:xfrm>
            <a:off x="11539136"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2" name="TextBox 11">
            <a:extLst>
              <a:ext uri="{FF2B5EF4-FFF2-40B4-BE49-F238E27FC236}">
                <a16:creationId xmlns:a16="http://schemas.microsoft.com/office/drawing/2014/main" id="{ED829B6B-C54D-CEE8-6AC2-478DE8366DDD}"/>
              </a:ext>
            </a:extLst>
          </p:cNvPr>
          <p:cNvSpPr txBox="1"/>
          <p:nvPr/>
        </p:nvSpPr>
        <p:spPr>
          <a:xfrm>
            <a:off x="1183176" y="995665"/>
            <a:ext cx="1447960" cy="523220"/>
          </a:xfrm>
          <a:prstGeom prst="rect">
            <a:avLst/>
          </a:prstGeom>
          <a:noFill/>
        </p:spPr>
        <p:txBody>
          <a:bodyPr wrap="none" rtlCol="0">
            <a:spAutoFit/>
          </a:bodyPr>
          <a:lstStyle/>
          <a:p>
            <a:pPr marL="0" indent="0">
              <a:buClr>
                <a:srgbClr val="FFAB21"/>
              </a:buClr>
              <a:buFont typeface="Wingdings" panose="05000000000000000000" pitchFamily="2" charset="2"/>
              <a:buNone/>
            </a:pPr>
            <a:r>
              <a:rPr lang="en-US" sz="2800">
                <a:solidFill>
                  <a:schemeClr val="bg1"/>
                </a:solidFill>
                <a:latin typeface="Gilroy" panose="00000500000000000000"/>
              </a:rPr>
              <a:t>AGENDA</a:t>
            </a:r>
          </a:p>
        </p:txBody>
      </p:sp>
      <p:sp>
        <p:nvSpPr>
          <p:cNvPr id="13" name="Content Placeholder 2">
            <a:extLst>
              <a:ext uri="{FF2B5EF4-FFF2-40B4-BE49-F238E27FC236}">
                <a16:creationId xmlns:a16="http://schemas.microsoft.com/office/drawing/2014/main" id="{18808723-89F3-5E98-7E84-749577D73C49}"/>
              </a:ext>
            </a:extLst>
          </p:cNvPr>
          <p:cNvSpPr>
            <a:spLocks noGrp="1"/>
          </p:cNvSpPr>
          <p:nvPr>
            <p:ph idx="1" hasCustomPrompt="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574237"/>
      </p:ext>
    </p:extLst>
  </p:cSld>
  <p:clrMapOvr>
    <a:masterClrMapping/>
  </p:clrMapOvr>
  <p:hf sldNum="0" hdr="0" ftr="0" dt="0"/>
  <p:extLst>
    <p:ext uri="{DCECCB84-F9BA-43D5-87BE-67443E8EF086}">
      <p15:sldGuideLst xmlns:p15="http://schemas.microsoft.com/office/powerpoint/2012/main">
        <p15:guide id="1" pos="480">
          <p15:clr>
            <a:srgbClr val="FBAE40"/>
          </p15:clr>
        </p15:guide>
        <p15:guide id="2" pos="12296">
          <p15:clr>
            <a:srgbClr val="FBAE40"/>
          </p15:clr>
        </p15:guide>
        <p15:guide id="3" orient="horz" pos="493">
          <p15:clr>
            <a:srgbClr val="FBAE40"/>
          </p15:clr>
        </p15:guide>
        <p15:guide id="4" orient="horz" pos="6707">
          <p15:clr>
            <a:srgbClr val="FBAE40"/>
          </p15:clr>
        </p15:guide>
        <p15:guide id="5" pos="957">
          <p15:clr>
            <a:srgbClr val="FBAE40"/>
          </p15:clr>
        </p15:guide>
        <p15:guide id="6" pos="1184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32057-9E18-FB06-A3E1-1C14848B84B2}"/>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4" name="Rectangle 13">
            <a:extLst>
              <a:ext uri="{FF2B5EF4-FFF2-40B4-BE49-F238E27FC236}">
                <a16:creationId xmlns:a16="http://schemas.microsoft.com/office/drawing/2014/main" id="{5DB97AC3-DB80-615C-F996-1E0F4E64A37D}"/>
              </a:ext>
            </a:extLst>
          </p:cNvPr>
          <p:cNvSpPr/>
          <p:nvPr/>
        </p:nvSpPr>
        <p:spPr>
          <a:xfrm>
            <a:off x="457199" y="396716"/>
            <a:ext cx="11254739" cy="5943600"/>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effectLst>
                <a:outerShdw blurRad="38100" dist="38100" dir="2700000" algn="tl">
                  <a:srgbClr val="000000">
                    <a:alpha val="43137"/>
                  </a:srgbClr>
                </a:outerShdw>
              </a:effectLst>
            </a:endParaRPr>
          </a:p>
        </p:txBody>
      </p:sp>
      <p:pic>
        <p:nvPicPr>
          <p:cNvPr id="9" name="Picture 8" descr="A picture containing sky, outdoor">
            <a:extLst>
              <a:ext uri="{FF2B5EF4-FFF2-40B4-BE49-F238E27FC236}">
                <a16:creationId xmlns:a16="http://schemas.microsoft.com/office/drawing/2014/main" id="{59216AB8-CCF5-9F5F-25AA-BF14A3EEBAC5}"/>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3959947" y="970849"/>
            <a:ext cx="7751992" cy="4795334"/>
          </a:xfrm>
          <a:prstGeom prst="rect">
            <a:avLst/>
          </a:prstGeom>
          <a:effectLst>
            <a:softEdge rad="596900"/>
          </a:effectLst>
        </p:spPr>
      </p:pic>
      <p:pic>
        <p:nvPicPr>
          <p:cNvPr id="13" name="Picture 12">
            <a:extLst>
              <a:ext uri="{FF2B5EF4-FFF2-40B4-BE49-F238E27FC236}">
                <a16:creationId xmlns:a16="http://schemas.microsoft.com/office/drawing/2014/main" id="{574ECA86-4BEA-E190-F827-B94458A5E4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397" y="573174"/>
            <a:ext cx="312444" cy="304800"/>
          </a:xfrm>
          <a:prstGeom prst="rect">
            <a:avLst/>
          </a:prstGeom>
        </p:spPr>
      </p:pic>
      <p:sp>
        <p:nvSpPr>
          <p:cNvPr id="17" name="Content Placeholder 2">
            <a:extLst>
              <a:ext uri="{FF2B5EF4-FFF2-40B4-BE49-F238E27FC236}">
                <a16:creationId xmlns:a16="http://schemas.microsoft.com/office/drawing/2014/main" id="{887D0C8B-18FB-560D-F37D-754A77F9320C}"/>
              </a:ext>
            </a:extLst>
          </p:cNvPr>
          <p:cNvSpPr>
            <a:spLocks noGrp="1"/>
          </p:cNvSpPr>
          <p:nvPr>
            <p:ph idx="1" hasCustomPrompt="1"/>
          </p:nvPr>
        </p:nvSpPr>
        <p:spPr>
          <a:xfrm>
            <a:off x="1135523" y="2588582"/>
            <a:ext cx="10206082" cy="1157096"/>
          </a:xfrm>
        </p:spPr>
        <p:txBody>
          <a:bodyPr anchor="ctr">
            <a:noAutofit/>
          </a:bodyPr>
          <a:lstStyle>
            <a:lvl1pPr marL="228600" indent="-228600">
              <a:buClr>
                <a:srgbClr val="FEAB21"/>
              </a:buClr>
              <a:buFont typeface="Wingdings" panose="05000000000000000000" pitchFamily="2" charset="2"/>
              <a:buChar char="§"/>
              <a:defRPr sz="2800" b="1">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{SECTION TITLE SLIDE}</a:t>
            </a:r>
          </a:p>
        </p:txBody>
      </p:sp>
    </p:spTree>
    <p:extLst>
      <p:ext uri="{BB962C8B-B14F-4D97-AF65-F5344CB8AC3E}">
        <p14:creationId xmlns:p14="http://schemas.microsoft.com/office/powerpoint/2010/main" val="2137536899"/>
      </p:ext>
    </p:extLst>
  </p:cSld>
  <p:clrMapOvr>
    <a:masterClrMapping/>
  </p:clrMapOvr>
  <p:hf sldNum="0" hdr="0" ftr="0" dt="0"/>
  <p:extLst>
    <p:ext uri="{DCECCB84-F9BA-43D5-87BE-67443E8EF086}">
      <p15:sldGuideLst xmlns:p15="http://schemas.microsoft.com/office/powerpoint/2012/main">
        <p15:guide id="1" pos="480">
          <p15:clr>
            <a:srgbClr val="FBAE40"/>
          </p15:clr>
        </p15:guide>
        <p15:guide id="2" pos="12296">
          <p15:clr>
            <a:srgbClr val="FBAE40"/>
          </p15:clr>
        </p15:guide>
        <p15:guide id="3" orient="horz" pos="493">
          <p15:clr>
            <a:srgbClr val="FBAE40"/>
          </p15:clr>
        </p15:guide>
        <p15:guide id="4" orient="horz" pos="6707">
          <p15:clr>
            <a:srgbClr val="FBAE40"/>
          </p15:clr>
        </p15:guide>
        <p15:guide id="5" pos="957">
          <p15:clr>
            <a:srgbClr val="FBAE40"/>
          </p15:clr>
        </p15:guide>
        <p15:guide id="6" pos="1184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UBSECTION 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4E4F1D-9627-971B-5789-8EA481CFEDD1}"/>
              </a:ext>
            </a:extLst>
          </p:cNvPr>
          <p:cNvGrpSpPr/>
          <p:nvPr/>
        </p:nvGrpSpPr>
        <p:grpSpPr>
          <a:xfrm>
            <a:off x="3341480" y="852742"/>
            <a:ext cx="8321040" cy="5120640"/>
            <a:chOff x="3341480" y="852742"/>
            <a:chExt cx="8321040" cy="5120640"/>
          </a:xfrm>
        </p:grpSpPr>
        <p:pic>
          <p:nvPicPr>
            <p:cNvPr id="8" name="Picture 2" descr="Architectural Interior Photography of a Warehouse Interior | David Fonda  Architectural Photography">
              <a:extLst>
                <a:ext uri="{FF2B5EF4-FFF2-40B4-BE49-F238E27FC236}">
                  <a16:creationId xmlns:a16="http://schemas.microsoft.com/office/drawing/2014/main" id="{B708C6A7-EB8E-2D78-EB49-5F227DA8874D}"/>
                </a:ext>
              </a:extLst>
            </p:cNvPr>
            <p:cNvPicPr>
              <a:picLocks noChangeAspect="1" noChangeArrowheads="1"/>
            </p:cNvPicPr>
            <p:nvPr/>
          </p:nvPicPr>
          <p:blipFill>
            <a:blip r:embed="rId3" cstate="screen">
              <a:duotone>
                <a:prstClr val="black"/>
                <a:schemeClr val="tx2">
                  <a:lumMod val="60000"/>
                  <a:lumOff val="40000"/>
                  <a:tint val="45000"/>
                  <a:satMod val="400000"/>
                </a:schemeClr>
              </a:duotone>
              <a:extLst>
                <a:ext uri="{28A0092B-C50C-407E-A947-70E740481C1C}">
                  <a14:useLocalDpi xmlns:a14="http://schemas.microsoft.com/office/drawing/2010/main"/>
                </a:ext>
              </a:extLst>
            </a:blip>
            <a:srcRect/>
            <a:stretch>
              <a:fillRect/>
            </a:stretch>
          </p:blipFill>
          <p:spPr bwMode="auto">
            <a:xfrm>
              <a:off x="3341480" y="852742"/>
              <a:ext cx="8318688" cy="51206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2C335F5-CBEF-F428-434C-F4307302E4C7}"/>
                </a:ext>
              </a:extLst>
            </p:cNvPr>
            <p:cNvSpPr/>
            <p:nvPr/>
          </p:nvSpPr>
          <p:spPr>
            <a:xfrm>
              <a:off x="3341480" y="852742"/>
              <a:ext cx="8321040" cy="5120640"/>
            </a:xfrm>
            <a:prstGeom prst="rect">
              <a:avLst/>
            </a:prstGeom>
            <a:gradFill>
              <a:gsLst>
                <a:gs pos="100000">
                  <a:schemeClr val="bg1"/>
                </a:gs>
                <a:gs pos="53000">
                  <a:srgbClr val="FFFFFF">
                    <a:alpha val="75000"/>
                  </a:srgbClr>
                </a:gs>
                <a:gs pos="0">
                  <a:schemeClr val="bg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EFB853D-51BC-2DCE-F945-6F7DCDD78C87}"/>
              </a:ext>
            </a:extLst>
          </p:cNvPr>
          <p:cNvSpPr/>
          <p:nvPr/>
        </p:nvSpPr>
        <p:spPr>
          <a:xfrm>
            <a:off x="11487368"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aphicFrame>
        <p:nvGraphicFramePr>
          <p:cNvPr id="5" name="Object 4" hidden="1">
            <a:extLst>
              <a:ext uri="{FF2B5EF4-FFF2-40B4-BE49-F238E27FC236}">
                <a16:creationId xmlns:a16="http://schemas.microsoft.com/office/drawing/2014/main" id="{5CAE819B-6FDD-5A77-E502-95D6B9BCE271}"/>
              </a:ext>
            </a:extLst>
          </p:cNvPr>
          <p:cNvGraphicFramePr>
            <a:graphicFrameLocks noChangeAspect="1"/>
          </p:cNvGraphicFramePr>
          <p:nvPr>
            <p:custDataLst>
              <p:tags r:id="rId1"/>
            </p:custDataLst>
            <p:extLst>
              <p:ext uri="{D42A27DB-BD31-4B8C-83A1-F6EECF244321}">
                <p14:modId xmlns:p14="http://schemas.microsoft.com/office/powerpoint/2010/main" val="930550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1" imgH="411" progId="TCLayout.ActiveDocument.1">
                  <p:embed/>
                </p:oleObj>
              </mc:Choice>
              <mc:Fallback>
                <p:oleObj name="think-cell Slide" r:id="rId4" imgW="411" imgH="411" progId="TCLayout.ActiveDocument.1">
                  <p:embed/>
                  <p:pic>
                    <p:nvPicPr>
                      <p:cNvPr id="5" name="Object 4" hidden="1">
                        <a:extLst>
                          <a:ext uri="{FF2B5EF4-FFF2-40B4-BE49-F238E27FC236}">
                            <a16:creationId xmlns:a16="http://schemas.microsoft.com/office/drawing/2014/main" id="{5CAE819B-6FDD-5A77-E502-95D6B9BCE2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68847460-2192-8DE6-79B1-4373647B1ACB}"/>
              </a:ext>
            </a:extLst>
          </p:cNvPr>
          <p:cNvSpPr>
            <a:spLocks noGrp="1"/>
          </p:cNvSpPr>
          <p:nvPr>
            <p:ph type="ftr" sz="quarter" idx="10"/>
          </p:nvPr>
        </p:nvSpPr>
        <p:spPr/>
        <p:txBody>
          <a:bodyPr lIns="0" tIns="0" rIns="0" bIns="0" anchor="b"/>
          <a:lstStyle>
            <a:lvl1pPr>
              <a:defRPr lang="en-US" smtClean="0"/>
            </a:lvl1pPr>
          </a:lstStyle>
          <a:p>
            <a:endParaRPr lang="en-IL"/>
          </a:p>
        </p:txBody>
      </p:sp>
      <p:sp>
        <p:nvSpPr>
          <p:cNvPr id="4" name="Slide Number Placeholder 3">
            <a:extLst>
              <a:ext uri="{FF2B5EF4-FFF2-40B4-BE49-F238E27FC236}">
                <a16:creationId xmlns:a16="http://schemas.microsoft.com/office/drawing/2014/main" id="{65A0928E-4A76-25E1-C8FB-2470788D1056}"/>
              </a:ext>
            </a:extLst>
          </p:cNvPr>
          <p:cNvSpPr>
            <a:spLocks noGrp="1"/>
          </p:cNvSpPr>
          <p:nvPr>
            <p:ph type="sldNum" sz="quarter" idx="11"/>
          </p:nvPr>
        </p:nvSpPr>
        <p:spPr/>
        <p:txBody>
          <a:bodyPr/>
          <a:lstStyle/>
          <a:p>
            <a:fld id="{A959DDEF-E82B-4BB2-B69D-420B9CEF68DC}" type="slidenum">
              <a:rPr lang="en-IL" smtClean="0"/>
              <a:t>‹#›</a:t>
            </a:fld>
            <a:endParaRPr lang="en-IL"/>
          </a:p>
        </p:txBody>
      </p:sp>
      <p:sp>
        <p:nvSpPr>
          <p:cNvPr id="2" name="Content Placeholder 2">
            <a:extLst>
              <a:ext uri="{FF2B5EF4-FFF2-40B4-BE49-F238E27FC236}">
                <a16:creationId xmlns:a16="http://schemas.microsoft.com/office/drawing/2014/main" id="{5A856F06-20D7-E4FF-C357-196E70360A5B}"/>
              </a:ext>
            </a:extLst>
          </p:cNvPr>
          <p:cNvSpPr>
            <a:spLocks noGrp="1"/>
          </p:cNvSpPr>
          <p:nvPr>
            <p:ph idx="1" hasCustomPrompt="1"/>
          </p:nvPr>
        </p:nvSpPr>
        <p:spPr>
          <a:xfrm>
            <a:off x="992959" y="2998114"/>
            <a:ext cx="10206082" cy="2480342"/>
          </a:xfrm>
        </p:spPr>
        <p:txBody>
          <a:bodyPr anchor="t">
            <a:normAutofit/>
          </a:bodyPr>
          <a:lstStyle>
            <a:lvl1pPr marL="228600" indent="-228600">
              <a:buClr>
                <a:srgbClr val="FEAB21"/>
              </a:buClr>
              <a:buFont typeface="Wingdings" panose="05000000000000000000" pitchFamily="2" charset="2"/>
              <a:buChar char="§"/>
              <a:defRPr sz="2000" b="1">
                <a:solidFill>
                  <a:srgbClr val="334050"/>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109245"/>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UBSECTION 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4E4F1D-9627-971B-5789-8EA481CFEDD1}"/>
              </a:ext>
            </a:extLst>
          </p:cNvPr>
          <p:cNvGrpSpPr/>
          <p:nvPr/>
        </p:nvGrpSpPr>
        <p:grpSpPr>
          <a:xfrm>
            <a:off x="3341480" y="852742"/>
            <a:ext cx="8321040" cy="5120640"/>
            <a:chOff x="3341480" y="852742"/>
            <a:chExt cx="8321040" cy="5120640"/>
          </a:xfrm>
        </p:grpSpPr>
        <p:pic>
          <p:nvPicPr>
            <p:cNvPr id="8" name="Picture 2" descr="Architectural Interior Photography of a Warehouse Interior | David Fonda  Architectural Photography">
              <a:extLst>
                <a:ext uri="{FF2B5EF4-FFF2-40B4-BE49-F238E27FC236}">
                  <a16:creationId xmlns:a16="http://schemas.microsoft.com/office/drawing/2014/main" id="{B708C6A7-EB8E-2D78-EB49-5F227DA8874D}"/>
                </a:ext>
              </a:extLst>
            </p:cNvPr>
            <p:cNvPicPr>
              <a:picLocks noChangeAspect="1" noChangeArrowheads="1"/>
            </p:cNvPicPr>
            <p:nvPr/>
          </p:nvPicPr>
          <p:blipFill>
            <a:blip r:embed="rId3" cstate="screen">
              <a:duotone>
                <a:prstClr val="black"/>
                <a:schemeClr val="tx2">
                  <a:lumMod val="60000"/>
                  <a:lumOff val="40000"/>
                  <a:tint val="45000"/>
                  <a:satMod val="400000"/>
                </a:schemeClr>
              </a:duotone>
              <a:extLst>
                <a:ext uri="{28A0092B-C50C-407E-A947-70E740481C1C}">
                  <a14:useLocalDpi xmlns:a14="http://schemas.microsoft.com/office/drawing/2010/main"/>
                </a:ext>
              </a:extLst>
            </a:blip>
            <a:srcRect/>
            <a:stretch>
              <a:fillRect/>
            </a:stretch>
          </p:blipFill>
          <p:spPr bwMode="auto">
            <a:xfrm>
              <a:off x="3341480" y="852742"/>
              <a:ext cx="8318688" cy="51206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2C335F5-CBEF-F428-434C-F4307302E4C7}"/>
                </a:ext>
              </a:extLst>
            </p:cNvPr>
            <p:cNvSpPr/>
            <p:nvPr/>
          </p:nvSpPr>
          <p:spPr>
            <a:xfrm>
              <a:off x="3341480" y="852742"/>
              <a:ext cx="8321040" cy="5120640"/>
            </a:xfrm>
            <a:prstGeom prst="rect">
              <a:avLst/>
            </a:prstGeom>
            <a:gradFill>
              <a:gsLst>
                <a:gs pos="100000">
                  <a:schemeClr val="bg1"/>
                </a:gs>
                <a:gs pos="53000">
                  <a:srgbClr val="FFFFFF">
                    <a:alpha val="75000"/>
                  </a:srgbClr>
                </a:gs>
                <a:gs pos="0">
                  <a:schemeClr val="bg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EFB853D-51BC-2DCE-F945-6F7DCDD78C87}"/>
              </a:ext>
            </a:extLst>
          </p:cNvPr>
          <p:cNvSpPr/>
          <p:nvPr/>
        </p:nvSpPr>
        <p:spPr>
          <a:xfrm>
            <a:off x="11487368"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aphicFrame>
        <p:nvGraphicFramePr>
          <p:cNvPr id="5" name="Object 4" hidden="1">
            <a:extLst>
              <a:ext uri="{FF2B5EF4-FFF2-40B4-BE49-F238E27FC236}">
                <a16:creationId xmlns:a16="http://schemas.microsoft.com/office/drawing/2014/main" id="{5CAE819B-6FDD-5A77-E502-95D6B9BCE271}"/>
              </a:ext>
            </a:extLst>
          </p:cNvPr>
          <p:cNvGraphicFramePr>
            <a:graphicFrameLocks noChangeAspect="1"/>
          </p:cNvGraphicFramePr>
          <p:nvPr>
            <p:custDataLst>
              <p:tags r:id="rId1"/>
            </p:custDataLst>
            <p:extLst>
              <p:ext uri="{D42A27DB-BD31-4B8C-83A1-F6EECF244321}">
                <p14:modId xmlns:p14="http://schemas.microsoft.com/office/powerpoint/2010/main" val="930550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1" imgH="411" progId="TCLayout.ActiveDocument.1">
                  <p:embed/>
                </p:oleObj>
              </mc:Choice>
              <mc:Fallback>
                <p:oleObj name="think-cell Slide" r:id="rId4" imgW="411" imgH="411" progId="TCLayout.ActiveDocument.1">
                  <p:embed/>
                  <p:pic>
                    <p:nvPicPr>
                      <p:cNvPr id="5" name="Object 4" hidden="1">
                        <a:extLst>
                          <a:ext uri="{FF2B5EF4-FFF2-40B4-BE49-F238E27FC236}">
                            <a16:creationId xmlns:a16="http://schemas.microsoft.com/office/drawing/2014/main" id="{5CAE819B-6FDD-5A77-E502-95D6B9BCE2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68847460-2192-8DE6-79B1-4373647B1ACB}"/>
              </a:ext>
            </a:extLst>
          </p:cNvPr>
          <p:cNvSpPr>
            <a:spLocks noGrp="1"/>
          </p:cNvSpPr>
          <p:nvPr>
            <p:ph type="ftr" sz="quarter" idx="10"/>
          </p:nvPr>
        </p:nvSpPr>
        <p:spPr/>
        <p:txBody>
          <a:bodyPr lIns="0" tIns="0" rIns="0" bIns="0" anchor="b"/>
          <a:lstStyle>
            <a:lvl1pPr>
              <a:defRPr lang="en-US" smtClean="0"/>
            </a:lvl1pPr>
          </a:lstStyle>
          <a:p>
            <a:endParaRPr lang="en-IL"/>
          </a:p>
        </p:txBody>
      </p:sp>
      <p:sp>
        <p:nvSpPr>
          <p:cNvPr id="4" name="Slide Number Placeholder 3">
            <a:extLst>
              <a:ext uri="{FF2B5EF4-FFF2-40B4-BE49-F238E27FC236}">
                <a16:creationId xmlns:a16="http://schemas.microsoft.com/office/drawing/2014/main" id="{65A0928E-4A76-25E1-C8FB-2470788D1056}"/>
              </a:ext>
            </a:extLst>
          </p:cNvPr>
          <p:cNvSpPr>
            <a:spLocks noGrp="1"/>
          </p:cNvSpPr>
          <p:nvPr>
            <p:ph type="sldNum" sz="quarter" idx="11"/>
          </p:nvPr>
        </p:nvSpPr>
        <p:spPr/>
        <p:txBody>
          <a:bodyPr/>
          <a:lstStyle/>
          <a:p>
            <a:fld id="{A959DDEF-E82B-4BB2-B69D-420B9CEF68DC}" type="slidenum">
              <a:rPr lang="en-IL" smtClean="0"/>
              <a:t>‹#›</a:t>
            </a:fld>
            <a:endParaRPr lang="en-IL"/>
          </a:p>
        </p:txBody>
      </p:sp>
      <p:sp>
        <p:nvSpPr>
          <p:cNvPr id="6" name="Content Placeholder 2">
            <a:extLst>
              <a:ext uri="{FF2B5EF4-FFF2-40B4-BE49-F238E27FC236}">
                <a16:creationId xmlns:a16="http://schemas.microsoft.com/office/drawing/2014/main" id="{E1E345CB-5E3C-4DC5-360A-4655BCFB73ED}"/>
              </a:ext>
            </a:extLst>
          </p:cNvPr>
          <p:cNvSpPr>
            <a:spLocks noGrp="1"/>
          </p:cNvSpPr>
          <p:nvPr>
            <p:ph idx="1" hasCustomPrompt="1"/>
          </p:nvPr>
        </p:nvSpPr>
        <p:spPr>
          <a:xfrm>
            <a:off x="992959" y="2998114"/>
            <a:ext cx="10206082" cy="2480342"/>
          </a:xfrm>
        </p:spPr>
        <p:txBody>
          <a:bodyPr anchor="t">
            <a:normAutofit/>
          </a:bodyPr>
          <a:lstStyle>
            <a:lvl1pPr marL="228600" indent="-228600">
              <a:buClr>
                <a:srgbClr val="FEAB21"/>
              </a:buClr>
              <a:buFont typeface="Wingdings" panose="05000000000000000000" pitchFamily="2" charset="2"/>
              <a:buChar char="§"/>
              <a:defRPr sz="2000" b="1">
                <a:solidFill>
                  <a:srgbClr val="334050"/>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190948"/>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format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5AC7EA7F-C1CD-A3C3-64F2-016EC7576C04}"/>
              </a:ext>
            </a:extLst>
          </p:cNvPr>
          <p:cNvSpPr>
            <a:spLocks noGrp="1"/>
          </p:cNvSpPr>
          <p:nvPr>
            <p:ph type="title"/>
          </p:nvPr>
        </p:nvSpPr>
        <p:spPr>
          <a:xfrm>
            <a:off x="762555" y="546306"/>
            <a:ext cx="10072437" cy="685481"/>
          </a:xfrm>
        </p:spPr>
        <p:txBody>
          <a:bodyPr anchor="ctr">
            <a:normAutofit/>
          </a:bodyPr>
          <a:lstStyle>
            <a:lvl1pPr>
              <a:defRPr sz="2160" b="1">
                <a:solidFill>
                  <a:srgbClr val="44546A"/>
                </a:solidFill>
                <a:latin typeface="Gilroy"/>
              </a:defRPr>
            </a:lvl1pPr>
          </a:lstStyle>
          <a:p>
            <a:r>
              <a:rPr lang="en-US"/>
              <a:t>Click to edit Master title style</a:t>
            </a:r>
          </a:p>
        </p:txBody>
      </p:sp>
      <p:sp>
        <p:nvSpPr>
          <p:cNvPr id="49" name="Content Placeholder 2">
            <a:extLst>
              <a:ext uri="{FF2B5EF4-FFF2-40B4-BE49-F238E27FC236}">
                <a16:creationId xmlns:a16="http://schemas.microsoft.com/office/drawing/2014/main" id="{3D6125BE-7A21-B118-6016-60EB1C055724}"/>
              </a:ext>
            </a:extLst>
          </p:cNvPr>
          <p:cNvSpPr>
            <a:spLocks noGrp="1"/>
          </p:cNvSpPr>
          <p:nvPr>
            <p:ph idx="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0" name="Picture 49" descr="Icon&#10;&#10;Description automatically generated">
            <a:extLst>
              <a:ext uri="{FF2B5EF4-FFF2-40B4-BE49-F238E27FC236}">
                <a16:creationId xmlns:a16="http://schemas.microsoft.com/office/drawing/2014/main" id="{790142F4-E28A-B9BC-EAC0-962730A0FD4A}"/>
              </a:ext>
            </a:extLst>
          </p:cNvPr>
          <p:cNvPicPr>
            <a:picLocks noChangeAspect="1"/>
          </p:cNvPicPr>
          <p:nvPr/>
        </p:nvPicPr>
        <p:blipFill rotWithShape="1">
          <a:blip r:embed="rId2" cstate="screen">
            <a:alphaModFix amt="20000"/>
            <a:extLst>
              <a:ext uri="{28A0092B-C50C-407E-A947-70E740481C1C}">
                <a14:useLocalDpi xmlns:a14="http://schemas.microsoft.com/office/drawing/2010/main"/>
              </a:ext>
            </a:extLst>
          </a:blip>
          <a:srcRect/>
          <a:stretch/>
        </p:blipFill>
        <p:spPr>
          <a:xfrm>
            <a:off x="8718530" y="0"/>
            <a:ext cx="3473470" cy="6858000"/>
          </a:xfrm>
          <a:prstGeom prst="rect">
            <a:avLst/>
          </a:prstGeom>
        </p:spPr>
      </p:pic>
    </p:spTree>
    <p:extLst>
      <p:ext uri="{BB962C8B-B14F-4D97-AF65-F5344CB8AC3E}">
        <p14:creationId xmlns:p14="http://schemas.microsoft.com/office/powerpoint/2010/main" val="3946836482"/>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Text format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5AC7EA7F-C1CD-A3C3-64F2-016EC7576C04}"/>
              </a:ext>
            </a:extLst>
          </p:cNvPr>
          <p:cNvSpPr>
            <a:spLocks noGrp="1"/>
          </p:cNvSpPr>
          <p:nvPr>
            <p:ph type="title"/>
          </p:nvPr>
        </p:nvSpPr>
        <p:spPr>
          <a:xfrm>
            <a:off x="762555" y="546306"/>
            <a:ext cx="10072437" cy="685481"/>
          </a:xfrm>
        </p:spPr>
        <p:txBody>
          <a:bodyPr anchor="ctr">
            <a:normAutofit/>
          </a:bodyPr>
          <a:lstStyle>
            <a:lvl1pPr>
              <a:defRPr sz="2160" b="1">
                <a:solidFill>
                  <a:srgbClr val="44546A"/>
                </a:solidFill>
                <a:latin typeface="Gilroy"/>
              </a:defRPr>
            </a:lvl1pPr>
          </a:lstStyle>
          <a:p>
            <a:r>
              <a:rPr lang="en-US"/>
              <a:t>Click to edit Master title style</a:t>
            </a:r>
          </a:p>
        </p:txBody>
      </p:sp>
      <p:sp>
        <p:nvSpPr>
          <p:cNvPr id="3" name="Content Placeholder 2">
            <a:extLst>
              <a:ext uri="{FF2B5EF4-FFF2-40B4-BE49-F238E27FC236}">
                <a16:creationId xmlns:a16="http://schemas.microsoft.com/office/drawing/2014/main" id="{BA20CD80-393A-DC33-8D6B-E1C1A73A1C6B}"/>
              </a:ext>
            </a:extLst>
          </p:cNvPr>
          <p:cNvSpPr>
            <a:spLocks noGrp="1"/>
          </p:cNvSpPr>
          <p:nvPr>
            <p:ph idx="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383678"/>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Text formats">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FEA997C-D365-7D4B-AE1F-385074BB415E}"/>
              </a:ext>
            </a:extLst>
          </p:cNvPr>
          <p:cNvSpPr txBox="1"/>
          <p:nvPr/>
        </p:nvSpPr>
        <p:spPr>
          <a:xfrm>
            <a:off x="910662" y="915549"/>
            <a:ext cx="4948791" cy="683264"/>
          </a:xfrm>
          <a:prstGeom prst="rect">
            <a:avLst/>
          </a:prstGeom>
          <a:noFill/>
        </p:spPr>
        <p:txBody>
          <a:bodyPr wrap="none" rtlCol="0">
            <a:spAutoFit/>
          </a:bodyPr>
          <a:lstStyle/>
          <a:p>
            <a:r>
              <a:rPr lang="en-US" sz="3840" baseline="0">
                <a:solidFill>
                  <a:srgbClr val="33404F"/>
                </a:solidFill>
                <a:latin typeface="Gilroy" pitchFamily="2" charset="77"/>
              </a:rPr>
              <a:t>Main header (64) / dark</a:t>
            </a:r>
          </a:p>
        </p:txBody>
      </p:sp>
      <p:cxnSp>
        <p:nvCxnSpPr>
          <p:cNvPr id="8" name="Straight Connector 7">
            <a:extLst>
              <a:ext uri="{FF2B5EF4-FFF2-40B4-BE49-F238E27FC236}">
                <a16:creationId xmlns:a16="http://schemas.microsoft.com/office/drawing/2014/main" id="{444EAA47-46F9-7C4F-B99B-B7FE5D441664}"/>
              </a:ext>
            </a:extLst>
          </p:cNvPr>
          <p:cNvCxnSpPr>
            <a:cxnSpLocks/>
          </p:cNvCxnSpPr>
          <p:nvPr/>
        </p:nvCxnSpPr>
        <p:spPr>
          <a:xfrm>
            <a:off x="910663" y="2303566"/>
            <a:ext cx="2124909" cy="0"/>
          </a:xfrm>
          <a:prstGeom prst="line">
            <a:avLst/>
          </a:prstGeom>
          <a:ln w="53340">
            <a:solidFill>
              <a:srgbClr val="FFAB2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14F11D-EE09-CA4E-973D-E1625530AF1F}"/>
              </a:ext>
            </a:extLst>
          </p:cNvPr>
          <p:cNvSpPr txBox="1"/>
          <p:nvPr/>
        </p:nvSpPr>
        <p:spPr>
          <a:xfrm>
            <a:off x="910664" y="2553500"/>
            <a:ext cx="2784267" cy="288605"/>
          </a:xfrm>
          <a:prstGeom prst="rect">
            <a:avLst/>
          </a:prstGeom>
          <a:noFill/>
        </p:spPr>
        <p:txBody>
          <a:bodyPr wrap="square" rtlCol="0">
            <a:spAutoFit/>
          </a:bodyPr>
          <a:lstStyle/>
          <a:p>
            <a:pPr>
              <a:lnSpc>
                <a:spcPts val="1680"/>
              </a:lnSpc>
            </a:pPr>
            <a:r>
              <a:rPr lang="en-US" sz="12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(20) / dark</a:t>
            </a:r>
          </a:p>
        </p:txBody>
      </p:sp>
      <p:sp>
        <p:nvSpPr>
          <p:cNvPr id="10" name="TextBox 9">
            <a:extLst>
              <a:ext uri="{FF2B5EF4-FFF2-40B4-BE49-F238E27FC236}">
                <a16:creationId xmlns:a16="http://schemas.microsoft.com/office/drawing/2014/main" id="{790A1869-DCEF-D843-A03F-011B39F41C41}"/>
              </a:ext>
            </a:extLst>
          </p:cNvPr>
          <p:cNvSpPr txBox="1"/>
          <p:nvPr/>
        </p:nvSpPr>
        <p:spPr>
          <a:xfrm>
            <a:off x="910664" y="3003498"/>
            <a:ext cx="2784267" cy="310341"/>
          </a:xfrm>
          <a:prstGeom prst="rect">
            <a:avLst/>
          </a:prstGeom>
          <a:noFill/>
        </p:spPr>
        <p:txBody>
          <a:bodyPr wrap="square" rtlCol="0">
            <a:spAutoFit/>
          </a:bodyPr>
          <a:lstStyle/>
          <a:p>
            <a:pPr>
              <a:lnSpc>
                <a:spcPts val="1680"/>
              </a:lnSpc>
            </a:pPr>
            <a:r>
              <a:rPr lang="en-US" sz="144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(24) / dark</a:t>
            </a:r>
          </a:p>
        </p:txBody>
      </p:sp>
      <p:sp>
        <p:nvSpPr>
          <p:cNvPr id="11" name="TextBox 10">
            <a:extLst>
              <a:ext uri="{FF2B5EF4-FFF2-40B4-BE49-F238E27FC236}">
                <a16:creationId xmlns:a16="http://schemas.microsoft.com/office/drawing/2014/main" id="{79D33E70-4F0D-B544-A49E-7CA9C1E36F7F}"/>
              </a:ext>
            </a:extLst>
          </p:cNvPr>
          <p:cNvSpPr txBox="1"/>
          <p:nvPr/>
        </p:nvSpPr>
        <p:spPr>
          <a:xfrm>
            <a:off x="910664" y="3474580"/>
            <a:ext cx="2784267" cy="391582"/>
          </a:xfrm>
          <a:prstGeom prst="rect">
            <a:avLst/>
          </a:prstGeom>
          <a:noFill/>
        </p:spPr>
        <p:txBody>
          <a:bodyPr wrap="square" rtlCol="0">
            <a:spAutoFit/>
          </a:bodyPr>
          <a:lstStyle/>
          <a:p>
            <a:pPr>
              <a:lnSpc>
                <a:spcPts val="264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(30) / dark</a:t>
            </a:r>
          </a:p>
        </p:txBody>
      </p:sp>
      <p:sp>
        <p:nvSpPr>
          <p:cNvPr id="12" name="TextBox 11">
            <a:extLst>
              <a:ext uri="{FF2B5EF4-FFF2-40B4-BE49-F238E27FC236}">
                <a16:creationId xmlns:a16="http://schemas.microsoft.com/office/drawing/2014/main" id="{A74942DA-BD08-704B-AA9D-18268909DDC9}"/>
              </a:ext>
            </a:extLst>
          </p:cNvPr>
          <p:cNvSpPr txBox="1"/>
          <p:nvPr/>
        </p:nvSpPr>
        <p:spPr>
          <a:xfrm>
            <a:off x="910664" y="1651928"/>
            <a:ext cx="3461845" cy="424732"/>
          </a:xfrm>
          <a:prstGeom prst="rect">
            <a:avLst/>
          </a:prstGeom>
          <a:noFill/>
        </p:spPr>
        <p:txBody>
          <a:bodyPr wrap="none" rtlCol="0">
            <a:spAutoFit/>
          </a:bodyPr>
          <a:lstStyle/>
          <a:p>
            <a:r>
              <a:rPr lang="en-US" sz="2160">
                <a:solidFill>
                  <a:srgbClr val="33404F"/>
                </a:solidFill>
                <a:latin typeface="Gilroy" pitchFamily="2" charset="77"/>
              </a:rPr>
              <a:t>Secondary header (36) / dark</a:t>
            </a:r>
          </a:p>
        </p:txBody>
      </p:sp>
      <p:sp>
        <p:nvSpPr>
          <p:cNvPr id="13" name="TextBox 12">
            <a:extLst>
              <a:ext uri="{FF2B5EF4-FFF2-40B4-BE49-F238E27FC236}">
                <a16:creationId xmlns:a16="http://schemas.microsoft.com/office/drawing/2014/main" id="{0619DA71-64DA-3549-BF5C-A586A80EE4EE}"/>
              </a:ext>
            </a:extLst>
          </p:cNvPr>
          <p:cNvSpPr txBox="1"/>
          <p:nvPr/>
        </p:nvSpPr>
        <p:spPr>
          <a:xfrm>
            <a:off x="910664" y="5518207"/>
            <a:ext cx="2735649" cy="285335"/>
          </a:xfrm>
          <a:prstGeom prst="rect">
            <a:avLst/>
          </a:prstGeom>
          <a:noFill/>
        </p:spPr>
        <p:txBody>
          <a:bodyPr wrap="square" rtlCol="0">
            <a:spAutoFit/>
          </a:bodyPr>
          <a:lstStyle/>
          <a:p>
            <a:pPr>
              <a:lnSpc>
                <a:spcPts val="1680"/>
              </a:lnSpc>
            </a:pPr>
            <a:r>
              <a:rPr lang="en-US" sz="1080" b="0" i="1">
                <a:solidFill>
                  <a:srgbClr val="33404F"/>
                </a:solidFill>
                <a:latin typeface="Lato Light" panose="020F0502020204030203" pitchFamily="34" charset="0"/>
                <a:ea typeface="Lato Light" panose="020F0502020204030203" pitchFamily="34" charset="0"/>
                <a:cs typeface="Lato Light" panose="020F0502020204030203" pitchFamily="34" charset="0"/>
              </a:rPr>
              <a:t>Image / table / graph description (18) / dark</a:t>
            </a:r>
          </a:p>
        </p:txBody>
      </p:sp>
      <p:sp>
        <p:nvSpPr>
          <p:cNvPr id="3" name="Rectangle 2">
            <a:extLst>
              <a:ext uri="{FF2B5EF4-FFF2-40B4-BE49-F238E27FC236}">
                <a16:creationId xmlns:a16="http://schemas.microsoft.com/office/drawing/2014/main" id="{25F6FA2F-DF42-4842-A87B-B45DD778661F}"/>
              </a:ext>
            </a:extLst>
          </p:cNvPr>
          <p:cNvSpPr/>
          <p:nvPr/>
        </p:nvSpPr>
        <p:spPr>
          <a:xfrm>
            <a:off x="910663" y="4106993"/>
            <a:ext cx="2784267" cy="1100771"/>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 name="Rectangle 3">
            <a:extLst>
              <a:ext uri="{FF2B5EF4-FFF2-40B4-BE49-F238E27FC236}">
                <a16:creationId xmlns:a16="http://schemas.microsoft.com/office/drawing/2014/main" id="{0D761772-B1D0-A34B-B091-2DA7943FB0CD}"/>
              </a:ext>
            </a:extLst>
          </p:cNvPr>
          <p:cNvSpPr/>
          <p:nvPr/>
        </p:nvSpPr>
        <p:spPr>
          <a:xfrm>
            <a:off x="809751" y="4304937"/>
            <a:ext cx="104180" cy="701426"/>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4" name="TextBox 13">
            <a:extLst>
              <a:ext uri="{FF2B5EF4-FFF2-40B4-BE49-F238E27FC236}">
                <a16:creationId xmlns:a16="http://schemas.microsoft.com/office/drawing/2014/main" id="{63ADF0A5-D30C-4540-9AE8-C5C81D852FC9}"/>
              </a:ext>
            </a:extLst>
          </p:cNvPr>
          <p:cNvSpPr txBox="1"/>
          <p:nvPr/>
        </p:nvSpPr>
        <p:spPr>
          <a:xfrm>
            <a:off x="1132913" y="4423047"/>
            <a:ext cx="2277256" cy="506614"/>
          </a:xfrm>
          <a:prstGeom prst="rect">
            <a:avLst/>
          </a:prstGeom>
          <a:noFill/>
        </p:spPr>
        <p:txBody>
          <a:bodyPr wrap="square" rtlCol="0">
            <a:spAutoFit/>
          </a:bodyPr>
          <a:lstStyle/>
          <a:p>
            <a:pPr>
              <a:lnSpc>
                <a:spcPts val="1680"/>
              </a:lnSpc>
            </a:pPr>
            <a:r>
              <a:rPr lang="en-US" sz="1200" b="0" i="0">
                <a:solidFill>
                  <a:schemeClr val="bg1"/>
                </a:solidFill>
                <a:latin typeface="Lato Medium" panose="020F0502020204030203" pitchFamily="34" charset="0"/>
                <a:ea typeface="Lato Medium" panose="020F0502020204030203" pitchFamily="34" charset="0"/>
                <a:cs typeface="Lato Medium" panose="020F0502020204030203" pitchFamily="34" charset="0"/>
              </a:rPr>
              <a:t>Indented box’ header:</a:t>
            </a:r>
          </a:p>
          <a:p>
            <a:pPr>
              <a:lnSpc>
                <a:spcPts val="1680"/>
              </a:lnSpc>
            </a:pPr>
            <a:r>
              <a:rPr lang="en-US" sz="1200">
                <a:solidFill>
                  <a:srgbClr val="C2C6CA"/>
                </a:solidFill>
                <a:latin typeface="Lato Light" panose="020F0502020204030203" pitchFamily="34" charset="0"/>
                <a:ea typeface="Lato Light" panose="020F0502020204030203" pitchFamily="34" charset="0"/>
                <a:cs typeface="Lato Light" panose="020F0502020204030203" pitchFamily="34" charset="0"/>
              </a:rPr>
              <a:t>Indented box’ small body (20)</a:t>
            </a:r>
          </a:p>
        </p:txBody>
      </p:sp>
      <p:sp>
        <p:nvSpPr>
          <p:cNvPr id="16" name="TextBox 15">
            <a:extLst>
              <a:ext uri="{FF2B5EF4-FFF2-40B4-BE49-F238E27FC236}">
                <a16:creationId xmlns:a16="http://schemas.microsoft.com/office/drawing/2014/main" id="{BA0D80FE-B886-4344-9706-F8E8749BF116}"/>
              </a:ext>
            </a:extLst>
          </p:cNvPr>
          <p:cNvSpPr txBox="1"/>
          <p:nvPr/>
        </p:nvSpPr>
        <p:spPr>
          <a:xfrm>
            <a:off x="910664" y="44676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Text styles</a:t>
            </a:r>
          </a:p>
        </p:txBody>
      </p:sp>
      <p:sp>
        <p:nvSpPr>
          <p:cNvPr id="17" name="TextBox 16">
            <a:extLst>
              <a:ext uri="{FF2B5EF4-FFF2-40B4-BE49-F238E27FC236}">
                <a16:creationId xmlns:a16="http://schemas.microsoft.com/office/drawing/2014/main" id="{7B495B2D-DCB6-F448-BD8F-D614BA336364}"/>
              </a:ext>
            </a:extLst>
          </p:cNvPr>
          <p:cNvSpPr txBox="1"/>
          <p:nvPr/>
        </p:nvSpPr>
        <p:spPr>
          <a:xfrm>
            <a:off x="9505128" y="446760"/>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Color palette</a:t>
            </a:r>
          </a:p>
        </p:txBody>
      </p:sp>
      <p:sp>
        <p:nvSpPr>
          <p:cNvPr id="22" name="Rectangle 21">
            <a:extLst>
              <a:ext uri="{FF2B5EF4-FFF2-40B4-BE49-F238E27FC236}">
                <a16:creationId xmlns:a16="http://schemas.microsoft.com/office/drawing/2014/main" id="{B2305EA2-D101-9348-8723-2982C3B74262}"/>
              </a:ext>
            </a:extLst>
          </p:cNvPr>
          <p:cNvSpPr/>
          <p:nvPr/>
        </p:nvSpPr>
        <p:spPr>
          <a:xfrm>
            <a:off x="9570697" y="3433786"/>
            <a:ext cx="1566899" cy="559969"/>
          </a:xfrm>
          <a:prstGeom prst="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5" name="TextBox 24">
            <a:extLst>
              <a:ext uri="{FF2B5EF4-FFF2-40B4-BE49-F238E27FC236}">
                <a16:creationId xmlns:a16="http://schemas.microsoft.com/office/drawing/2014/main" id="{8E4E1EA3-5313-414F-8750-DEEE0CE2CC85}"/>
              </a:ext>
            </a:extLst>
          </p:cNvPr>
          <p:cNvSpPr txBox="1"/>
          <p:nvPr/>
        </p:nvSpPr>
        <p:spPr>
          <a:xfrm>
            <a:off x="4237078" y="2407534"/>
            <a:ext cx="4791473" cy="4264437"/>
          </a:xfrm>
          <a:prstGeom prst="rect">
            <a:avLst/>
          </a:prstGeom>
          <a:noFill/>
        </p:spPr>
        <p:txBody>
          <a:bodyPr wrap="square" rtlCol="0">
            <a:spAutoFit/>
          </a:bodyPr>
          <a:lstStyle/>
          <a:p>
            <a:pPr marL="0" algn="l" defTabSz="914345"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Faropoint is a US Real Estate Logistics Investment Firm, founded in 2012. The company is focusing on Middle &amp; Last mile Industrial Real Estate.</a:t>
            </a:r>
          </a:p>
          <a:p>
            <a:pPr marL="0" algn="l" defTabSz="914345" rtl="0" eaLnBrk="1" latinLnBrk="0" hangingPunct="1">
              <a:lnSpc>
                <a:spcPts val="2640"/>
              </a:lnSpc>
              <a:spcBef>
                <a:spcPts val="840"/>
              </a:spcBef>
            </a:pPr>
            <a:r>
              <a:rPr lang="en-US" sz="1800" b="0" i="0" kern="1200">
                <a:solidFill>
                  <a:srgbClr val="33404F"/>
                </a:solidFill>
                <a:latin typeface="Lato" panose="020F0502020204030203" pitchFamily="34" charset="0"/>
                <a:ea typeface="Lato" panose="020F0502020204030203" pitchFamily="34" charset="0"/>
                <a:cs typeface="Lato" panose="020F0502020204030203" pitchFamily="34" charset="0"/>
              </a:rPr>
              <a:t>Faropoint is Launching its Second Real Estate Logistics Fund (Faropoint Logistic Fund II) Targeting $250M of Equity @12-14% NET IRR.</a:t>
            </a:r>
          </a:p>
          <a:p>
            <a:pPr marL="0" algn="l" defTabSz="914345"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Amongst our Investors are Institutional Pension Funds and Insurance Companies, Universities, Top Tier Family Offices and HNWI</a:t>
            </a:r>
          </a:p>
        </p:txBody>
      </p:sp>
      <p:sp>
        <p:nvSpPr>
          <p:cNvPr id="28" name="Rectangle 27">
            <a:extLst>
              <a:ext uri="{FF2B5EF4-FFF2-40B4-BE49-F238E27FC236}">
                <a16:creationId xmlns:a16="http://schemas.microsoft.com/office/drawing/2014/main" id="{3AA9A057-6557-4143-9C87-B3BAC7A0F2C6}"/>
              </a:ext>
            </a:extLst>
          </p:cNvPr>
          <p:cNvSpPr/>
          <p:nvPr/>
        </p:nvSpPr>
        <p:spPr>
          <a:xfrm>
            <a:off x="9570697" y="915550"/>
            <a:ext cx="1566899" cy="559969"/>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9" name="Rectangle 28">
            <a:extLst>
              <a:ext uri="{FF2B5EF4-FFF2-40B4-BE49-F238E27FC236}">
                <a16:creationId xmlns:a16="http://schemas.microsoft.com/office/drawing/2014/main" id="{02AFE752-5A40-994B-9BE4-B4E4F7E69A04}"/>
              </a:ext>
            </a:extLst>
          </p:cNvPr>
          <p:cNvSpPr/>
          <p:nvPr/>
        </p:nvSpPr>
        <p:spPr>
          <a:xfrm>
            <a:off x="9570697" y="1545109"/>
            <a:ext cx="1566899" cy="559969"/>
          </a:xfrm>
          <a:prstGeom prst="rect">
            <a:avLst/>
          </a:prstGeom>
          <a:solidFill>
            <a:srgbClr val="5B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0" name="Rectangle 29">
            <a:extLst>
              <a:ext uri="{FF2B5EF4-FFF2-40B4-BE49-F238E27FC236}">
                <a16:creationId xmlns:a16="http://schemas.microsoft.com/office/drawing/2014/main" id="{DAFA7FEF-4A4E-7B40-8D14-9E7E48BA5DCA}"/>
              </a:ext>
            </a:extLst>
          </p:cNvPr>
          <p:cNvSpPr/>
          <p:nvPr/>
        </p:nvSpPr>
        <p:spPr>
          <a:xfrm>
            <a:off x="9570697" y="2174668"/>
            <a:ext cx="1566899" cy="559969"/>
          </a:xfrm>
          <a:prstGeom prst="rect">
            <a:avLst/>
          </a:prstGeom>
          <a:solidFill>
            <a:srgbClr val="70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1" name="Rectangle 30">
            <a:extLst>
              <a:ext uri="{FF2B5EF4-FFF2-40B4-BE49-F238E27FC236}">
                <a16:creationId xmlns:a16="http://schemas.microsoft.com/office/drawing/2014/main" id="{027BC2AE-DA59-0641-805F-EB6FB6477F2F}"/>
              </a:ext>
            </a:extLst>
          </p:cNvPr>
          <p:cNvSpPr/>
          <p:nvPr/>
        </p:nvSpPr>
        <p:spPr>
          <a:xfrm>
            <a:off x="9570697" y="2804227"/>
            <a:ext cx="1566899" cy="559969"/>
          </a:xfrm>
          <a:prstGeom prst="rect">
            <a:avLst/>
          </a:prstGeom>
          <a:solidFill>
            <a:srgbClr val="C2C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2" name="TextBox 31">
            <a:extLst>
              <a:ext uri="{FF2B5EF4-FFF2-40B4-BE49-F238E27FC236}">
                <a16:creationId xmlns:a16="http://schemas.microsoft.com/office/drawing/2014/main" id="{6BBD590E-8791-5347-B4F1-639C352F0851}"/>
              </a:ext>
            </a:extLst>
          </p:cNvPr>
          <p:cNvSpPr txBox="1"/>
          <p:nvPr/>
        </p:nvSpPr>
        <p:spPr>
          <a:xfrm>
            <a:off x="9505128" y="5247361"/>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Separators</a:t>
            </a:r>
          </a:p>
        </p:txBody>
      </p:sp>
      <p:cxnSp>
        <p:nvCxnSpPr>
          <p:cNvPr id="36" name="Straight Connector 35">
            <a:extLst>
              <a:ext uri="{FF2B5EF4-FFF2-40B4-BE49-F238E27FC236}">
                <a16:creationId xmlns:a16="http://schemas.microsoft.com/office/drawing/2014/main" id="{E2BF0550-4C88-8743-97C4-A3EBAF85F5A8}"/>
              </a:ext>
            </a:extLst>
          </p:cNvPr>
          <p:cNvCxnSpPr/>
          <p:nvPr/>
        </p:nvCxnSpPr>
        <p:spPr>
          <a:xfrm>
            <a:off x="9570696" y="5703427"/>
            <a:ext cx="1840519" cy="0"/>
          </a:xfrm>
          <a:prstGeom prst="line">
            <a:avLst/>
          </a:prstGeom>
          <a:ln w="19050">
            <a:solidFill>
              <a:srgbClr val="FFAB2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28A4FA-74B8-6343-B961-0723508D1AF9}"/>
              </a:ext>
            </a:extLst>
          </p:cNvPr>
          <p:cNvCxnSpPr/>
          <p:nvPr/>
        </p:nvCxnSpPr>
        <p:spPr>
          <a:xfrm>
            <a:off x="9570696" y="6328460"/>
            <a:ext cx="1840519" cy="0"/>
          </a:xfrm>
          <a:prstGeom prst="line">
            <a:avLst/>
          </a:prstGeom>
          <a:ln w="19050">
            <a:solidFill>
              <a:srgbClr val="C2C6CA"/>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5EB584C-320F-E24D-9BF2-000C9F0C36EC}"/>
              </a:ext>
            </a:extLst>
          </p:cNvPr>
          <p:cNvCxnSpPr/>
          <p:nvPr/>
        </p:nvCxnSpPr>
        <p:spPr>
          <a:xfrm>
            <a:off x="9570696" y="6015944"/>
            <a:ext cx="1840519" cy="0"/>
          </a:xfrm>
          <a:prstGeom prst="line">
            <a:avLst/>
          </a:prstGeom>
          <a:ln w="19050">
            <a:solidFill>
              <a:srgbClr val="707983"/>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9A4C270-00F8-AF46-8507-3112F44275A7}"/>
              </a:ext>
            </a:extLst>
          </p:cNvPr>
          <p:cNvSpPr/>
          <p:nvPr/>
        </p:nvSpPr>
        <p:spPr>
          <a:xfrm>
            <a:off x="9570697" y="4063348"/>
            <a:ext cx="1566899" cy="559969"/>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 name="TextBox 1">
            <a:extLst>
              <a:ext uri="{FF2B5EF4-FFF2-40B4-BE49-F238E27FC236}">
                <a16:creationId xmlns:a16="http://schemas.microsoft.com/office/drawing/2014/main" id="{63F13A7C-8CC1-96E3-AAFC-D402534F8252}"/>
              </a:ext>
            </a:extLst>
          </p:cNvPr>
          <p:cNvSpPr txBox="1"/>
          <p:nvPr/>
        </p:nvSpPr>
        <p:spPr>
          <a:xfrm>
            <a:off x="910662" y="915549"/>
            <a:ext cx="4948791" cy="683264"/>
          </a:xfrm>
          <a:prstGeom prst="rect">
            <a:avLst/>
          </a:prstGeom>
          <a:noFill/>
        </p:spPr>
        <p:txBody>
          <a:bodyPr wrap="none" rtlCol="0">
            <a:spAutoFit/>
          </a:bodyPr>
          <a:lstStyle/>
          <a:p>
            <a:r>
              <a:rPr lang="en-US" sz="3840" baseline="0">
                <a:solidFill>
                  <a:srgbClr val="33404F"/>
                </a:solidFill>
                <a:latin typeface="Gilroy" pitchFamily="2" charset="77"/>
              </a:rPr>
              <a:t>Main header (64) / dark</a:t>
            </a:r>
          </a:p>
        </p:txBody>
      </p:sp>
      <p:cxnSp>
        <p:nvCxnSpPr>
          <p:cNvPr id="5" name="Straight Connector 4">
            <a:extLst>
              <a:ext uri="{FF2B5EF4-FFF2-40B4-BE49-F238E27FC236}">
                <a16:creationId xmlns:a16="http://schemas.microsoft.com/office/drawing/2014/main" id="{C3E2D688-CAB9-FAE5-CCCB-8C12185D19CA}"/>
              </a:ext>
            </a:extLst>
          </p:cNvPr>
          <p:cNvCxnSpPr>
            <a:cxnSpLocks/>
          </p:cNvCxnSpPr>
          <p:nvPr/>
        </p:nvCxnSpPr>
        <p:spPr>
          <a:xfrm>
            <a:off x="910662" y="2303566"/>
            <a:ext cx="2124909" cy="0"/>
          </a:xfrm>
          <a:prstGeom prst="line">
            <a:avLst/>
          </a:prstGeom>
          <a:ln w="53340">
            <a:solidFill>
              <a:srgbClr val="FFAB2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2AB4501-205E-C1BD-CEE0-5D9CDE677A2C}"/>
              </a:ext>
            </a:extLst>
          </p:cNvPr>
          <p:cNvSpPr txBox="1"/>
          <p:nvPr/>
        </p:nvSpPr>
        <p:spPr>
          <a:xfrm>
            <a:off x="910663" y="2553500"/>
            <a:ext cx="2784267" cy="288605"/>
          </a:xfrm>
          <a:prstGeom prst="rect">
            <a:avLst/>
          </a:prstGeom>
          <a:noFill/>
        </p:spPr>
        <p:txBody>
          <a:bodyPr wrap="square" rtlCol="0">
            <a:spAutoFit/>
          </a:bodyPr>
          <a:lstStyle/>
          <a:p>
            <a:pPr>
              <a:lnSpc>
                <a:spcPts val="1680"/>
              </a:lnSpc>
            </a:pPr>
            <a:r>
              <a:rPr lang="en-US" sz="12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(20) / dark</a:t>
            </a:r>
          </a:p>
        </p:txBody>
      </p:sp>
      <p:sp>
        <p:nvSpPr>
          <p:cNvPr id="15" name="TextBox 14">
            <a:extLst>
              <a:ext uri="{FF2B5EF4-FFF2-40B4-BE49-F238E27FC236}">
                <a16:creationId xmlns:a16="http://schemas.microsoft.com/office/drawing/2014/main" id="{BD2CCEF7-96EB-B936-8469-8498DA99A8D0}"/>
              </a:ext>
            </a:extLst>
          </p:cNvPr>
          <p:cNvSpPr txBox="1"/>
          <p:nvPr/>
        </p:nvSpPr>
        <p:spPr>
          <a:xfrm>
            <a:off x="910663" y="3003498"/>
            <a:ext cx="2784267" cy="310341"/>
          </a:xfrm>
          <a:prstGeom prst="rect">
            <a:avLst/>
          </a:prstGeom>
          <a:noFill/>
        </p:spPr>
        <p:txBody>
          <a:bodyPr wrap="square" rtlCol="0">
            <a:spAutoFit/>
          </a:bodyPr>
          <a:lstStyle/>
          <a:p>
            <a:pPr>
              <a:lnSpc>
                <a:spcPts val="1680"/>
              </a:lnSpc>
            </a:pPr>
            <a:r>
              <a:rPr lang="en-US" sz="144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(24) / dark</a:t>
            </a:r>
          </a:p>
        </p:txBody>
      </p:sp>
      <p:sp>
        <p:nvSpPr>
          <p:cNvPr id="18" name="TextBox 17">
            <a:extLst>
              <a:ext uri="{FF2B5EF4-FFF2-40B4-BE49-F238E27FC236}">
                <a16:creationId xmlns:a16="http://schemas.microsoft.com/office/drawing/2014/main" id="{3F9D001F-CD9D-D230-C883-1EA332722741}"/>
              </a:ext>
            </a:extLst>
          </p:cNvPr>
          <p:cNvSpPr txBox="1"/>
          <p:nvPr/>
        </p:nvSpPr>
        <p:spPr>
          <a:xfrm>
            <a:off x="910663" y="3474580"/>
            <a:ext cx="2784267" cy="391582"/>
          </a:xfrm>
          <a:prstGeom prst="rect">
            <a:avLst/>
          </a:prstGeom>
          <a:noFill/>
        </p:spPr>
        <p:txBody>
          <a:bodyPr wrap="square" rtlCol="0">
            <a:spAutoFit/>
          </a:bodyPr>
          <a:lstStyle/>
          <a:p>
            <a:pPr>
              <a:lnSpc>
                <a:spcPts val="264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(30) / dark</a:t>
            </a:r>
          </a:p>
        </p:txBody>
      </p:sp>
      <p:sp>
        <p:nvSpPr>
          <p:cNvPr id="19" name="TextBox 18">
            <a:extLst>
              <a:ext uri="{FF2B5EF4-FFF2-40B4-BE49-F238E27FC236}">
                <a16:creationId xmlns:a16="http://schemas.microsoft.com/office/drawing/2014/main" id="{A933D00B-09CB-D311-C135-51DFA27D5D84}"/>
              </a:ext>
            </a:extLst>
          </p:cNvPr>
          <p:cNvSpPr txBox="1"/>
          <p:nvPr/>
        </p:nvSpPr>
        <p:spPr>
          <a:xfrm>
            <a:off x="910663" y="1651927"/>
            <a:ext cx="3461845" cy="424732"/>
          </a:xfrm>
          <a:prstGeom prst="rect">
            <a:avLst/>
          </a:prstGeom>
          <a:noFill/>
        </p:spPr>
        <p:txBody>
          <a:bodyPr wrap="none" rtlCol="0">
            <a:spAutoFit/>
          </a:bodyPr>
          <a:lstStyle/>
          <a:p>
            <a:r>
              <a:rPr lang="en-US" sz="2160">
                <a:solidFill>
                  <a:srgbClr val="33404F"/>
                </a:solidFill>
                <a:latin typeface="Gilroy" pitchFamily="2" charset="77"/>
              </a:rPr>
              <a:t>Secondary header (36) / dark</a:t>
            </a:r>
          </a:p>
        </p:txBody>
      </p:sp>
      <p:sp>
        <p:nvSpPr>
          <p:cNvPr id="20" name="TextBox 19">
            <a:extLst>
              <a:ext uri="{FF2B5EF4-FFF2-40B4-BE49-F238E27FC236}">
                <a16:creationId xmlns:a16="http://schemas.microsoft.com/office/drawing/2014/main" id="{B6E5FA43-154C-FAEB-2FDB-83D95936AA35}"/>
              </a:ext>
            </a:extLst>
          </p:cNvPr>
          <p:cNvSpPr txBox="1"/>
          <p:nvPr/>
        </p:nvSpPr>
        <p:spPr>
          <a:xfrm>
            <a:off x="910663" y="5518206"/>
            <a:ext cx="2735649" cy="285335"/>
          </a:xfrm>
          <a:prstGeom prst="rect">
            <a:avLst/>
          </a:prstGeom>
          <a:noFill/>
        </p:spPr>
        <p:txBody>
          <a:bodyPr wrap="square" rtlCol="0">
            <a:spAutoFit/>
          </a:bodyPr>
          <a:lstStyle/>
          <a:p>
            <a:pPr>
              <a:lnSpc>
                <a:spcPts val="1680"/>
              </a:lnSpc>
            </a:pPr>
            <a:r>
              <a:rPr lang="en-US" sz="1080" b="0" i="1">
                <a:solidFill>
                  <a:srgbClr val="33404F"/>
                </a:solidFill>
                <a:latin typeface="Lato Light" panose="020F0502020204030203" pitchFamily="34" charset="0"/>
                <a:ea typeface="Lato Light" panose="020F0502020204030203" pitchFamily="34" charset="0"/>
                <a:cs typeface="Lato Light" panose="020F0502020204030203" pitchFamily="34" charset="0"/>
              </a:rPr>
              <a:t>Image / table / graph description (18) / dark</a:t>
            </a:r>
          </a:p>
        </p:txBody>
      </p:sp>
      <p:sp>
        <p:nvSpPr>
          <p:cNvPr id="21" name="Rectangle 20">
            <a:extLst>
              <a:ext uri="{FF2B5EF4-FFF2-40B4-BE49-F238E27FC236}">
                <a16:creationId xmlns:a16="http://schemas.microsoft.com/office/drawing/2014/main" id="{23026ADB-7BAB-F736-6C92-45A743C68DEE}"/>
              </a:ext>
            </a:extLst>
          </p:cNvPr>
          <p:cNvSpPr/>
          <p:nvPr/>
        </p:nvSpPr>
        <p:spPr>
          <a:xfrm>
            <a:off x="910662" y="4106992"/>
            <a:ext cx="2784267" cy="1100771"/>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3" name="Rectangle 22">
            <a:extLst>
              <a:ext uri="{FF2B5EF4-FFF2-40B4-BE49-F238E27FC236}">
                <a16:creationId xmlns:a16="http://schemas.microsoft.com/office/drawing/2014/main" id="{F06F83D1-BB46-5688-2DDB-53F48CB018F9}"/>
              </a:ext>
            </a:extLst>
          </p:cNvPr>
          <p:cNvSpPr/>
          <p:nvPr/>
        </p:nvSpPr>
        <p:spPr>
          <a:xfrm>
            <a:off x="809750" y="4304937"/>
            <a:ext cx="104180" cy="701426"/>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4" name="TextBox 23">
            <a:extLst>
              <a:ext uri="{FF2B5EF4-FFF2-40B4-BE49-F238E27FC236}">
                <a16:creationId xmlns:a16="http://schemas.microsoft.com/office/drawing/2014/main" id="{7DC758B5-6C8E-15F5-232B-D9345D627ED7}"/>
              </a:ext>
            </a:extLst>
          </p:cNvPr>
          <p:cNvSpPr txBox="1"/>
          <p:nvPr/>
        </p:nvSpPr>
        <p:spPr>
          <a:xfrm>
            <a:off x="1132913" y="4423047"/>
            <a:ext cx="2277256" cy="506614"/>
          </a:xfrm>
          <a:prstGeom prst="rect">
            <a:avLst/>
          </a:prstGeom>
          <a:noFill/>
        </p:spPr>
        <p:txBody>
          <a:bodyPr wrap="square" rtlCol="0">
            <a:spAutoFit/>
          </a:bodyPr>
          <a:lstStyle/>
          <a:p>
            <a:pPr>
              <a:lnSpc>
                <a:spcPts val="1680"/>
              </a:lnSpc>
            </a:pPr>
            <a:r>
              <a:rPr lang="en-US" sz="1200" b="0" i="0">
                <a:solidFill>
                  <a:schemeClr val="bg1"/>
                </a:solidFill>
                <a:latin typeface="Lato Medium" panose="020F0502020204030203" pitchFamily="34" charset="0"/>
                <a:ea typeface="Lato Medium" panose="020F0502020204030203" pitchFamily="34" charset="0"/>
                <a:cs typeface="Lato Medium" panose="020F0502020204030203" pitchFamily="34" charset="0"/>
              </a:rPr>
              <a:t>Indented box’ header:</a:t>
            </a:r>
          </a:p>
          <a:p>
            <a:pPr>
              <a:lnSpc>
                <a:spcPts val="1680"/>
              </a:lnSpc>
            </a:pPr>
            <a:r>
              <a:rPr lang="en-US" sz="1200">
                <a:solidFill>
                  <a:srgbClr val="C2C6CA"/>
                </a:solidFill>
                <a:latin typeface="Lato Light" panose="020F0502020204030203" pitchFamily="34" charset="0"/>
                <a:ea typeface="Lato Light" panose="020F0502020204030203" pitchFamily="34" charset="0"/>
                <a:cs typeface="Lato Light" panose="020F0502020204030203" pitchFamily="34" charset="0"/>
              </a:rPr>
              <a:t>Indented box’ small body (20)</a:t>
            </a:r>
          </a:p>
        </p:txBody>
      </p:sp>
      <p:sp>
        <p:nvSpPr>
          <p:cNvPr id="26" name="TextBox 25">
            <a:extLst>
              <a:ext uri="{FF2B5EF4-FFF2-40B4-BE49-F238E27FC236}">
                <a16:creationId xmlns:a16="http://schemas.microsoft.com/office/drawing/2014/main" id="{7A6648CA-C567-3BB5-DE8C-0AC16025D140}"/>
              </a:ext>
            </a:extLst>
          </p:cNvPr>
          <p:cNvSpPr txBox="1"/>
          <p:nvPr/>
        </p:nvSpPr>
        <p:spPr>
          <a:xfrm>
            <a:off x="910663" y="44676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Text styles</a:t>
            </a:r>
          </a:p>
        </p:txBody>
      </p:sp>
      <p:sp>
        <p:nvSpPr>
          <p:cNvPr id="27" name="TextBox 26">
            <a:extLst>
              <a:ext uri="{FF2B5EF4-FFF2-40B4-BE49-F238E27FC236}">
                <a16:creationId xmlns:a16="http://schemas.microsoft.com/office/drawing/2014/main" id="{7C22672F-BF9E-30D8-C527-C017E95D7EC9}"/>
              </a:ext>
            </a:extLst>
          </p:cNvPr>
          <p:cNvSpPr txBox="1"/>
          <p:nvPr/>
        </p:nvSpPr>
        <p:spPr>
          <a:xfrm>
            <a:off x="9505127" y="446760"/>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Color palette</a:t>
            </a:r>
          </a:p>
        </p:txBody>
      </p:sp>
      <p:sp>
        <p:nvSpPr>
          <p:cNvPr id="33" name="Rectangle 32">
            <a:extLst>
              <a:ext uri="{FF2B5EF4-FFF2-40B4-BE49-F238E27FC236}">
                <a16:creationId xmlns:a16="http://schemas.microsoft.com/office/drawing/2014/main" id="{B45CEBBC-87B2-08AC-D440-F144ABC3BBB7}"/>
              </a:ext>
            </a:extLst>
          </p:cNvPr>
          <p:cNvSpPr/>
          <p:nvPr/>
        </p:nvSpPr>
        <p:spPr>
          <a:xfrm>
            <a:off x="9570696" y="3433786"/>
            <a:ext cx="1566899" cy="559969"/>
          </a:xfrm>
          <a:prstGeom prst="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4" name="TextBox 33">
            <a:extLst>
              <a:ext uri="{FF2B5EF4-FFF2-40B4-BE49-F238E27FC236}">
                <a16:creationId xmlns:a16="http://schemas.microsoft.com/office/drawing/2014/main" id="{B6A08D69-C9A2-EA43-3742-91C0FA5EFD49}"/>
              </a:ext>
            </a:extLst>
          </p:cNvPr>
          <p:cNvSpPr txBox="1"/>
          <p:nvPr/>
        </p:nvSpPr>
        <p:spPr>
          <a:xfrm>
            <a:off x="4237077" y="2407533"/>
            <a:ext cx="4791473" cy="4264437"/>
          </a:xfrm>
          <a:prstGeom prst="rect">
            <a:avLst/>
          </a:prstGeom>
          <a:noFill/>
        </p:spPr>
        <p:txBody>
          <a:bodyPr wrap="square" rtlCol="0">
            <a:spAutoFit/>
          </a:bodyPr>
          <a:lstStyle/>
          <a:p>
            <a:pPr marL="0" algn="l" defTabSz="914327"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Faropoint is a US Real Estate Logistics Investment Firm, founded in 2012. The company is focusing on Middle &amp; Last mile Industrial Real Estate.</a:t>
            </a:r>
          </a:p>
          <a:p>
            <a:pPr marL="0" algn="l" defTabSz="914327" rtl="0" eaLnBrk="1" latinLnBrk="0" hangingPunct="1">
              <a:lnSpc>
                <a:spcPts val="2640"/>
              </a:lnSpc>
              <a:spcBef>
                <a:spcPts val="840"/>
              </a:spcBef>
            </a:pPr>
            <a:r>
              <a:rPr lang="en-US" sz="1800" b="0" i="0" kern="1200">
                <a:solidFill>
                  <a:srgbClr val="33404F"/>
                </a:solidFill>
                <a:latin typeface="Lato" panose="020F0502020204030203" pitchFamily="34" charset="0"/>
                <a:ea typeface="Lato" panose="020F0502020204030203" pitchFamily="34" charset="0"/>
                <a:cs typeface="Lato" panose="020F0502020204030203" pitchFamily="34" charset="0"/>
              </a:rPr>
              <a:t>Faropoint is Launching its Second Real Estate Logistics Fund (Faropoint Logistic Fund II) Targeting $250M of Equity @12-14% NET IRR.</a:t>
            </a:r>
          </a:p>
          <a:p>
            <a:pPr marL="0" algn="l" defTabSz="914327"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Amongst our Investors are Institutional Pension Funds and Insurance Companies, Universities, Top Tier Family Offices and HNWI</a:t>
            </a:r>
          </a:p>
        </p:txBody>
      </p:sp>
      <p:sp>
        <p:nvSpPr>
          <p:cNvPr id="35" name="Rectangle 34">
            <a:extLst>
              <a:ext uri="{FF2B5EF4-FFF2-40B4-BE49-F238E27FC236}">
                <a16:creationId xmlns:a16="http://schemas.microsoft.com/office/drawing/2014/main" id="{C83F9E01-29B4-46F6-59AD-A559918AD2A1}"/>
              </a:ext>
            </a:extLst>
          </p:cNvPr>
          <p:cNvSpPr/>
          <p:nvPr/>
        </p:nvSpPr>
        <p:spPr>
          <a:xfrm>
            <a:off x="9570696" y="915550"/>
            <a:ext cx="1566899" cy="559969"/>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0" name="Rectangle 39">
            <a:extLst>
              <a:ext uri="{FF2B5EF4-FFF2-40B4-BE49-F238E27FC236}">
                <a16:creationId xmlns:a16="http://schemas.microsoft.com/office/drawing/2014/main" id="{4E48F451-1AED-BEE0-0326-193EDC9C650A}"/>
              </a:ext>
            </a:extLst>
          </p:cNvPr>
          <p:cNvSpPr/>
          <p:nvPr/>
        </p:nvSpPr>
        <p:spPr>
          <a:xfrm>
            <a:off x="9570696" y="1545109"/>
            <a:ext cx="1566899" cy="559969"/>
          </a:xfrm>
          <a:prstGeom prst="rect">
            <a:avLst/>
          </a:prstGeom>
          <a:solidFill>
            <a:srgbClr val="5B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1" name="Rectangle 40">
            <a:extLst>
              <a:ext uri="{FF2B5EF4-FFF2-40B4-BE49-F238E27FC236}">
                <a16:creationId xmlns:a16="http://schemas.microsoft.com/office/drawing/2014/main" id="{E79BED76-890C-F8F3-29A2-AFD629C3C3FD}"/>
              </a:ext>
            </a:extLst>
          </p:cNvPr>
          <p:cNvSpPr/>
          <p:nvPr/>
        </p:nvSpPr>
        <p:spPr>
          <a:xfrm>
            <a:off x="9570696" y="2174668"/>
            <a:ext cx="1566899" cy="559969"/>
          </a:xfrm>
          <a:prstGeom prst="rect">
            <a:avLst/>
          </a:prstGeom>
          <a:solidFill>
            <a:srgbClr val="70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2" name="Rectangle 41">
            <a:extLst>
              <a:ext uri="{FF2B5EF4-FFF2-40B4-BE49-F238E27FC236}">
                <a16:creationId xmlns:a16="http://schemas.microsoft.com/office/drawing/2014/main" id="{80E23DEA-62BD-DC9C-0623-197451601A0E}"/>
              </a:ext>
            </a:extLst>
          </p:cNvPr>
          <p:cNvSpPr/>
          <p:nvPr/>
        </p:nvSpPr>
        <p:spPr>
          <a:xfrm>
            <a:off x="9570696" y="2804227"/>
            <a:ext cx="1566899" cy="559969"/>
          </a:xfrm>
          <a:prstGeom prst="rect">
            <a:avLst/>
          </a:prstGeom>
          <a:solidFill>
            <a:srgbClr val="C2C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3" name="TextBox 42">
            <a:extLst>
              <a:ext uri="{FF2B5EF4-FFF2-40B4-BE49-F238E27FC236}">
                <a16:creationId xmlns:a16="http://schemas.microsoft.com/office/drawing/2014/main" id="{B7172B82-B504-7E2D-FB4D-1815440163AD}"/>
              </a:ext>
            </a:extLst>
          </p:cNvPr>
          <p:cNvSpPr txBox="1"/>
          <p:nvPr/>
        </p:nvSpPr>
        <p:spPr>
          <a:xfrm>
            <a:off x="9505127" y="5247361"/>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Separators</a:t>
            </a:r>
          </a:p>
        </p:txBody>
      </p:sp>
      <p:cxnSp>
        <p:nvCxnSpPr>
          <p:cNvPr id="44" name="Straight Connector 43">
            <a:extLst>
              <a:ext uri="{FF2B5EF4-FFF2-40B4-BE49-F238E27FC236}">
                <a16:creationId xmlns:a16="http://schemas.microsoft.com/office/drawing/2014/main" id="{FFC8F584-8DFB-DBD0-E6BB-BAFDC20C98C3}"/>
              </a:ext>
            </a:extLst>
          </p:cNvPr>
          <p:cNvCxnSpPr/>
          <p:nvPr/>
        </p:nvCxnSpPr>
        <p:spPr>
          <a:xfrm>
            <a:off x="9570695" y="5703427"/>
            <a:ext cx="1840519" cy="0"/>
          </a:xfrm>
          <a:prstGeom prst="line">
            <a:avLst/>
          </a:prstGeom>
          <a:ln w="19050">
            <a:solidFill>
              <a:srgbClr val="FFAB2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2D2D89-7473-6E5B-298A-0ACBBF947903}"/>
              </a:ext>
            </a:extLst>
          </p:cNvPr>
          <p:cNvCxnSpPr/>
          <p:nvPr/>
        </p:nvCxnSpPr>
        <p:spPr>
          <a:xfrm>
            <a:off x="9570695" y="6328460"/>
            <a:ext cx="1840519" cy="0"/>
          </a:xfrm>
          <a:prstGeom prst="line">
            <a:avLst/>
          </a:prstGeom>
          <a:ln w="19050">
            <a:solidFill>
              <a:srgbClr val="C2C6C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B0A73BC-152E-DFEE-6725-1E408B618F93}"/>
              </a:ext>
            </a:extLst>
          </p:cNvPr>
          <p:cNvCxnSpPr/>
          <p:nvPr/>
        </p:nvCxnSpPr>
        <p:spPr>
          <a:xfrm>
            <a:off x="9570695" y="6015944"/>
            <a:ext cx="1840519" cy="0"/>
          </a:xfrm>
          <a:prstGeom prst="line">
            <a:avLst/>
          </a:prstGeom>
          <a:ln w="19050">
            <a:solidFill>
              <a:srgbClr val="707983"/>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9B076B0-5AF2-76F7-8EB7-F0BD0A97F4D5}"/>
              </a:ext>
            </a:extLst>
          </p:cNvPr>
          <p:cNvSpPr/>
          <p:nvPr/>
        </p:nvSpPr>
        <p:spPr>
          <a:xfrm>
            <a:off x="9570696" y="4063347"/>
            <a:ext cx="1566899" cy="559969"/>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Tree>
    <p:extLst>
      <p:ext uri="{BB962C8B-B14F-4D97-AF65-F5344CB8AC3E}">
        <p14:creationId xmlns:p14="http://schemas.microsoft.com/office/powerpoint/2010/main" val="3519480262"/>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Icon system">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102BAFF-78E0-A942-BC4E-221A19DE3727}"/>
              </a:ext>
            </a:extLst>
          </p:cNvPr>
          <p:cNvSpPr/>
          <p:nvPr/>
        </p:nvSpPr>
        <p:spPr>
          <a:xfrm>
            <a:off x="1364087" y="4990014"/>
            <a:ext cx="4749808" cy="1136468"/>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6" name="TextBox 15">
            <a:extLst>
              <a:ext uri="{FF2B5EF4-FFF2-40B4-BE49-F238E27FC236}">
                <a16:creationId xmlns:a16="http://schemas.microsoft.com/office/drawing/2014/main" id="{BA0D80FE-B886-4344-9706-F8E8749BF116}"/>
              </a:ext>
            </a:extLst>
          </p:cNvPr>
          <p:cNvSpPr txBox="1"/>
          <p:nvPr/>
        </p:nvSpPr>
        <p:spPr>
          <a:xfrm>
            <a:off x="910664"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Icon system</a:t>
            </a:r>
          </a:p>
        </p:txBody>
      </p:sp>
      <p:pic>
        <p:nvPicPr>
          <p:cNvPr id="3" name="Picture 2">
            <a:extLst>
              <a:ext uri="{FF2B5EF4-FFF2-40B4-BE49-F238E27FC236}">
                <a16:creationId xmlns:a16="http://schemas.microsoft.com/office/drawing/2014/main" id="{2FF47634-1965-0A40-9DE7-45526688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663" y="1525633"/>
            <a:ext cx="906851" cy="906780"/>
          </a:xfrm>
          <a:prstGeom prst="rect">
            <a:avLst/>
          </a:prstGeom>
        </p:spPr>
      </p:pic>
      <p:pic>
        <p:nvPicPr>
          <p:cNvPr id="4" name="Picture 3">
            <a:extLst>
              <a:ext uri="{FF2B5EF4-FFF2-40B4-BE49-F238E27FC236}">
                <a16:creationId xmlns:a16="http://schemas.microsoft.com/office/drawing/2014/main" id="{C9EB3071-F6D2-7F49-B65A-21378C9C29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7246" y="1518013"/>
            <a:ext cx="906851" cy="914400"/>
          </a:xfrm>
          <a:prstGeom prst="rect">
            <a:avLst/>
          </a:prstGeom>
        </p:spPr>
      </p:pic>
      <p:pic>
        <p:nvPicPr>
          <p:cNvPr id="5" name="Picture 4">
            <a:extLst>
              <a:ext uri="{FF2B5EF4-FFF2-40B4-BE49-F238E27FC236}">
                <a16:creationId xmlns:a16="http://schemas.microsoft.com/office/drawing/2014/main" id="{F2B375C3-6CF2-864D-982A-83B494527D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3828" y="1518013"/>
            <a:ext cx="914471" cy="914400"/>
          </a:xfrm>
          <a:prstGeom prst="rect">
            <a:avLst/>
          </a:prstGeom>
        </p:spPr>
      </p:pic>
      <p:pic>
        <p:nvPicPr>
          <p:cNvPr id="6" name="Picture 5">
            <a:extLst>
              <a:ext uri="{FF2B5EF4-FFF2-40B4-BE49-F238E27FC236}">
                <a16:creationId xmlns:a16="http://schemas.microsoft.com/office/drawing/2014/main" id="{391B44EF-8CF6-1F47-8ABF-C2C7612B6F9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8032" y="1525633"/>
            <a:ext cx="1143089" cy="990600"/>
          </a:xfrm>
          <a:prstGeom prst="rect">
            <a:avLst/>
          </a:prstGeom>
        </p:spPr>
      </p:pic>
      <p:pic>
        <p:nvPicPr>
          <p:cNvPr id="7" name="Picture 6">
            <a:extLst>
              <a:ext uri="{FF2B5EF4-FFF2-40B4-BE49-F238E27FC236}">
                <a16:creationId xmlns:a16="http://schemas.microsoft.com/office/drawing/2014/main" id="{7BD4E978-1FA2-6944-96FE-72B6B31872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3830" y="3162407"/>
            <a:ext cx="1066883" cy="914400"/>
          </a:xfrm>
          <a:prstGeom prst="rect">
            <a:avLst/>
          </a:prstGeom>
        </p:spPr>
      </p:pic>
      <p:pic>
        <p:nvPicPr>
          <p:cNvPr id="8" name="Picture 7">
            <a:extLst>
              <a:ext uri="{FF2B5EF4-FFF2-40B4-BE49-F238E27FC236}">
                <a16:creationId xmlns:a16="http://schemas.microsoft.com/office/drawing/2014/main" id="{7EC29B75-8C4F-2A42-905B-E6303D075CF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38238" y="3163602"/>
            <a:ext cx="891610" cy="914400"/>
          </a:xfrm>
          <a:prstGeom prst="rect">
            <a:avLst/>
          </a:prstGeom>
        </p:spPr>
      </p:pic>
      <p:pic>
        <p:nvPicPr>
          <p:cNvPr id="9" name="Picture 8">
            <a:extLst>
              <a:ext uri="{FF2B5EF4-FFF2-40B4-BE49-F238E27FC236}">
                <a16:creationId xmlns:a16="http://schemas.microsoft.com/office/drawing/2014/main" id="{30B56AF6-5C85-0240-9549-E6AC3B495AE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3296" y="3163602"/>
            <a:ext cx="876368" cy="990600"/>
          </a:xfrm>
          <a:prstGeom prst="rect">
            <a:avLst/>
          </a:prstGeom>
        </p:spPr>
      </p:pic>
      <p:pic>
        <p:nvPicPr>
          <p:cNvPr id="10" name="Picture 9">
            <a:extLst>
              <a:ext uri="{FF2B5EF4-FFF2-40B4-BE49-F238E27FC236}">
                <a16:creationId xmlns:a16="http://schemas.microsoft.com/office/drawing/2014/main" id="{6FA056DF-BB41-564D-94DF-FC298D4F545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51408" y="5459186"/>
            <a:ext cx="198135" cy="198120"/>
          </a:xfrm>
          <a:prstGeom prst="rect">
            <a:avLst/>
          </a:prstGeom>
        </p:spPr>
      </p:pic>
      <p:pic>
        <p:nvPicPr>
          <p:cNvPr id="11" name="Picture 10">
            <a:extLst>
              <a:ext uri="{FF2B5EF4-FFF2-40B4-BE49-F238E27FC236}">
                <a16:creationId xmlns:a16="http://schemas.microsoft.com/office/drawing/2014/main" id="{2D87282D-3C58-9A4E-B5D9-E0034B0BB12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1095" y="5459186"/>
            <a:ext cx="198135" cy="198120"/>
          </a:xfrm>
          <a:prstGeom prst="rect">
            <a:avLst/>
          </a:prstGeom>
        </p:spPr>
      </p:pic>
      <p:pic>
        <p:nvPicPr>
          <p:cNvPr id="12" name="Picture 11">
            <a:extLst>
              <a:ext uri="{FF2B5EF4-FFF2-40B4-BE49-F238E27FC236}">
                <a16:creationId xmlns:a16="http://schemas.microsoft.com/office/drawing/2014/main" id="{45268CF9-1EDB-A74E-844D-1EE0B2DD8C1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30782" y="5459186"/>
            <a:ext cx="198135" cy="198120"/>
          </a:xfrm>
          <a:prstGeom prst="rect">
            <a:avLst/>
          </a:prstGeom>
        </p:spPr>
      </p:pic>
      <p:pic>
        <p:nvPicPr>
          <p:cNvPr id="13" name="Picture 12">
            <a:extLst>
              <a:ext uri="{FF2B5EF4-FFF2-40B4-BE49-F238E27FC236}">
                <a16:creationId xmlns:a16="http://schemas.microsoft.com/office/drawing/2014/main" id="{F72FE4CD-2058-E14E-B4D9-A15E0800712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70468" y="5424896"/>
            <a:ext cx="266721" cy="266700"/>
          </a:xfrm>
          <a:prstGeom prst="rect">
            <a:avLst/>
          </a:prstGeom>
        </p:spPr>
      </p:pic>
      <p:pic>
        <p:nvPicPr>
          <p:cNvPr id="14" name="Picture 13">
            <a:extLst>
              <a:ext uri="{FF2B5EF4-FFF2-40B4-BE49-F238E27FC236}">
                <a16:creationId xmlns:a16="http://schemas.microsoft.com/office/drawing/2014/main" id="{94700669-8FE2-A84E-A725-1B495E03809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78741" y="5424896"/>
            <a:ext cx="266721" cy="266700"/>
          </a:xfrm>
          <a:prstGeom prst="rect">
            <a:avLst/>
          </a:prstGeom>
        </p:spPr>
      </p:pic>
      <p:pic>
        <p:nvPicPr>
          <p:cNvPr id="17" name="Picture 16">
            <a:extLst>
              <a:ext uri="{FF2B5EF4-FFF2-40B4-BE49-F238E27FC236}">
                <a16:creationId xmlns:a16="http://schemas.microsoft.com/office/drawing/2014/main" id="{ADB5F2BF-C2B1-F640-872F-453505C93D1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43566" y="3030039"/>
            <a:ext cx="5143902" cy="3482340"/>
          </a:xfrm>
          <a:prstGeom prst="rect">
            <a:avLst/>
          </a:prstGeom>
        </p:spPr>
      </p:pic>
      <p:pic>
        <p:nvPicPr>
          <p:cNvPr id="18" name="Picture 17">
            <a:extLst>
              <a:ext uri="{FF2B5EF4-FFF2-40B4-BE49-F238E27FC236}">
                <a16:creationId xmlns:a16="http://schemas.microsoft.com/office/drawing/2014/main" id="{45D82D7F-FFB1-EF43-BB1F-3BA62D92B4F6}"/>
              </a:ext>
            </a:extLst>
          </p:cNvPr>
          <p:cNvPicPr>
            <a:picLocks noChangeAspect="1"/>
          </p:cNvPicPr>
          <p:nvPr/>
        </p:nvPicPr>
        <p:blipFill>
          <a:blip r:embed="rId15"/>
          <a:stretch>
            <a:fillRect/>
          </a:stretch>
        </p:blipFill>
        <p:spPr>
          <a:xfrm>
            <a:off x="5799170" y="3162407"/>
            <a:ext cx="888706" cy="915840"/>
          </a:xfrm>
          <a:prstGeom prst="rect">
            <a:avLst/>
          </a:prstGeom>
        </p:spPr>
      </p:pic>
      <p:pic>
        <p:nvPicPr>
          <p:cNvPr id="19" name="Picture 18">
            <a:extLst>
              <a:ext uri="{FF2B5EF4-FFF2-40B4-BE49-F238E27FC236}">
                <a16:creationId xmlns:a16="http://schemas.microsoft.com/office/drawing/2014/main" id="{E8339A44-A126-0448-945B-9C6A44D82D87}"/>
              </a:ext>
            </a:extLst>
          </p:cNvPr>
          <p:cNvPicPr>
            <a:picLocks noChangeAspect="1"/>
          </p:cNvPicPr>
          <p:nvPr/>
        </p:nvPicPr>
        <p:blipFill>
          <a:blip r:embed="rId16"/>
          <a:stretch>
            <a:fillRect/>
          </a:stretch>
        </p:blipFill>
        <p:spPr>
          <a:xfrm>
            <a:off x="7540853" y="1521103"/>
            <a:ext cx="979390" cy="915840"/>
          </a:xfrm>
          <a:prstGeom prst="rect">
            <a:avLst/>
          </a:prstGeom>
        </p:spPr>
      </p:pic>
      <p:pic>
        <p:nvPicPr>
          <p:cNvPr id="20" name="Picture 19">
            <a:extLst>
              <a:ext uri="{FF2B5EF4-FFF2-40B4-BE49-F238E27FC236}">
                <a16:creationId xmlns:a16="http://schemas.microsoft.com/office/drawing/2014/main" id="{E8CE8A3C-FD01-9348-8E4C-799A5B769D1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35893" y="6359979"/>
            <a:ext cx="152412" cy="152400"/>
          </a:xfrm>
          <a:prstGeom prst="rect">
            <a:avLst/>
          </a:prstGeom>
        </p:spPr>
      </p:pic>
      <p:pic>
        <p:nvPicPr>
          <p:cNvPr id="21" name="Picture 20">
            <a:extLst>
              <a:ext uri="{FF2B5EF4-FFF2-40B4-BE49-F238E27FC236}">
                <a16:creationId xmlns:a16="http://schemas.microsoft.com/office/drawing/2014/main" id="{75A9DC72-A556-C744-B5A5-591378289CEE}"/>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376998" y="5438590"/>
            <a:ext cx="198135" cy="198120"/>
          </a:xfrm>
          <a:prstGeom prst="rect">
            <a:avLst/>
          </a:prstGeom>
        </p:spPr>
      </p:pic>
      <p:pic>
        <p:nvPicPr>
          <p:cNvPr id="23" name="Picture 22">
            <a:extLst>
              <a:ext uri="{FF2B5EF4-FFF2-40B4-BE49-F238E27FC236}">
                <a16:creationId xmlns:a16="http://schemas.microsoft.com/office/drawing/2014/main" id="{FC18FEE8-A021-D648-858F-F0F0041DE8ED}"/>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117976" y="1604117"/>
            <a:ext cx="914471" cy="952500"/>
          </a:xfrm>
          <a:prstGeom prst="rect">
            <a:avLst/>
          </a:prstGeom>
        </p:spPr>
      </p:pic>
      <p:pic>
        <p:nvPicPr>
          <p:cNvPr id="24" name="Picture 23">
            <a:extLst>
              <a:ext uri="{FF2B5EF4-FFF2-40B4-BE49-F238E27FC236}">
                <a16:creationId xmlns:a16="http://schemas.microsoft.com/office/drawing/2014/main" id="{97EA992E-97DE-E44A-8FDD-B44DB00DEACA}"/>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741639" y="1665077"/>
            <a:ext cx="914471" cy="891540"/>
          </a:xfrm>
          <a:prstGeom prst="rect">
            <a:avLst/>
          </a:prstGeom>
        </p:spPr>
      </p:pic>
      <p:sp>
        <p:nvSpPr>
          <p:cNvPr id="2" name="Rectangle 1">
            <a:extLst>
              <a:ext uri="{FF2B5EF4-FFF2-40B4-BE49-F238E27FC236}">
                <a16:creationId xmlns:a16="http://schemas.microsoft.com/office/drawing/2014/main" id="{C314ED8D-26FE-95BF-5BFF-CD74E44A8D57}"/>
              </a:ext>
            </a:extLst>
          </p:cNvPr>
          <p:cNvSpPr/>
          <p:nvPr/>
        </p:nvSpPr>
        <p:spPr>
          <a:xfrm>
            <a:off x="1364087" y="4990014"/>
            <a:ext cx="4749808" cy="1136468"/>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2" name="TextBox 21">
            <a:extLst>
              <a:ext uri="{FF2B5EF4-FFF2-40B4-BE49-F238E27FC236}">
                <a16:creationId xmlns:a16="http://schemas.microsoft.com/office/drawing/2014/main" id="{39892D75-3BC3-FFC5-76B6-867585959F30}"/>
              </a:ext>
            </a:extLst>
          </p:cNvPr>
          <p:cNvSpPr txBox="1"/>
          <p:nvPr/>
        </p:nvSpPr>
        <p:spPr>
          <a:xfrm>
            <a:off x="910663"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Icon system</a:t>
            </a:r>
          </a:p>
        </p:txBody>
      </p:sp>
      <p:pic>
        <p:nvPicPr>
          <p:cNvPr id="25" name="Picture 24">
            <a:extLst>
              <a:ext uri="{FF2B5EF4-FFF2-40B4-BE49-F238E27FC236}">
                <a16:creationId xmlns:a16="http://schemas.microsoft.com/office/drawing/2014/main" id="{6224BCD4-2EDC-E1E2-C847-4DB41AA831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662" y="1525633"/>
            <a:ext cx="906851" cy="906780"/>
          </a:xfrm>
          <a:prstGeom prst="rect">
            <a:avLst/>
          </a:prstGeom>
        </p:spPr>
      </p:pic>
      <p:pic>
        <p:nvPicPr>
          <p:cNvPr id="26" name="Picture 25">
            <a:extLst>
              <a:ext uri="{FF2B5EF4-FFF2-40B4-BE49-F238E27FC236}">
                <a16:creationId xmlns:a16="http://schemas.microsoft.com/office/drawing/2014/main" id="{CBC3E924-DBAE-355C-72E6-533FF390CC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7245" y="1518013"/>
            <a:ext cx="906851" cy="914400"/>
          </a:xfrm>
          <a:prstGeom prst="rect">
            <a:avLst/>
          </a:prstGeom>
        </p:spPr>
      </p:pic>
      <p:pic>
        <p:nvPicPr>
          <p:cNvPr id="27" name="Picture 26">
            <a:extLst>
              <a:ext uri="{FF2B5EF4-FFF2-40B4-BE49-F238E27FC236}">
                <a16:creationId xmlns:a16="http://schemas.microsoft.com/office/drawing/2014/main" id="{B900F2CA-4099-4F00-2311-E9A3AD2EEB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3828" y="1518013"/>
            <a:ext cx="914471" cy="914400"/>
          </a:xfrm>
          <a:prstGeom prst="rect">
            <a:avLst/>
          </a:prstGeom>
        </p:spPr>
      </p:pic>
      <p:pic>
        <p:nvPicPr>
          <p:cNvPr id="28" name="Picture 27">
            <a:extLst>
              <a:ext uri="{FF2B5EF4-FFF2-40B4-BE49-F238E27FC236}">
                <a16:creationId xmlns:a16="http://schemas.microsoft.com/office/drawing/2014/main" id="{BE7F1FAF-D591-6C0F-095D-E472F8B5F2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8031" y="1525633"/>
            <a:ext cx="1143089" cy="990600"/>
          </a:xfrm>
          <a:prstGeom prst="rect">
            <a:avLst/>
          </a:prstGeom>
        </p:spPr>
      </p:pic>
      <p:pic>
        <p:nvPicPr>
          <p:cNvPr id="29" name="Picture 28">
            <a:extLst>
              <a:ext uri="{FF2B5EF4-FFF2-40B4-BE49-F238E27FC236}">
                <a16:creationId xmlns:a16="http://schemas.microsoft.com/office/drawing/2014/main" id="{E48A39A6-9427-8444-905C-AF296A55AE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3829" y="3162407"/>
            <a:ext cx="1066883" cy="914400"/>
          </a:xfrm>
          <a:prstGeom prst="rect">
            <a:avLst/>
          </a:prstGeom>
        </p:spPr>
      </p:pic>
      <p:pic>
        <p:nvPicPr>
          <p:cNvPr id="30" name="Picture 29">
            <a:extLst>
              <a:ext uri="{FF2B5EF4-FFF2-40B4-BE49-F238E27FC236}">
                <a16:creationId xmlns:a16="http://schemas.microsoft.com/office/drawing/2014/main" id="{FB6C4BE8-9790-1CAD-CBEA-D6FE40D476F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38238" y="3163602"/>
            <a:ext cx="891610" cy="914400"/>
          </a:xfrm>
          <a:prstGeom prst="rect">
            <a:avLst/>
          </a:prstGeom>
        </p:spPr>
      </p:pic>
      <p:pic>
        <p:nvPicPr>
          <p:cNvPr id="31" name="Picture 30">
            <a:extLst>
              <a:ext uri="{FF2B5EF4-FFF2-40B4-BE49-F238E27FC236}">
                <a16:creationId xmlns:a16="http://schemas.microsoft.com/office/drawing/2014/main" id="{0BB88A8C-232E-AC23-861D-4639DD9E761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3296" y="3163602"/>
            <a:ext cx="876368" cy="990600"/>
          </a:xfrm>
          <a:prstGeom prst="rect">
            <a:avLst/>
          </a:prstGeom>
        </p:spPr>
      </p:pic>
      <p:pic>
        <p:nvPicPr>
          <p:cNvPr id="32" name="Picture 31">
            <a:extLst>
              <a:ext uri="{FF2B5EF4-FFF2-40B4-BE49-F238E27FC236}">
                <a16:creationId xmlns:a16="http://schemas.microsoft.com/office/drawing/2014/main" id="{FB41DA77-E4F3-8F19-CF58-E6AC24DCD28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51407" y="5459186"/>
            <a:ext cx="198135" cy="198120"/>
          </a:xfrm>
          <a:prstGeom prst="rect">
            <a:avLst/>
          </a:prstGeom>
        </p:spPr>
      </p:pic>
      <p:pic>
        <p:nvPicPr>
          <p:cNvPr id="33" name="Picture 32">
            <a:extLst>
              <a:ext uri="{FF2B5EF4-FFF2-40B4-BE49-F238E27FC236}">
                <a16:creationId xmlns:a16="http://schemas.microsoft.com/office/drawing/2014/main" id="{0EAD01BA-F7F9-440B-611D-7F8A9AD3F1E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1094" y="5459186"/>
            <a:ext cx="198135" cy="198120"/>
          </a:xfrm>
          <a:prstGeom prst="rect">
            <a:avLst/>
          </a:prstGeom>
        </p:spPr>
      </p:pic>
      <p:pic>
        <p:nvPicPr>
          <p:cNvPr id="34" name="Picture 33">
            <a:extLst>
              <a:ext uri="{FF2B5EF4-FFF2-40B4-BE49-F238E27FC236}">
                <a16:creationId xmlns:a16="http://schemas.microsoft.com/office/drawing/2014/main" id="{37AD11A8-D19D-979D-933A-E00EEFDBEE8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30781" y="5459186"/>
            <a:ext cx="198135" cy="198120"/>
          </a:xfrm>
          <a:prstGeom prst="rect">
            <a:avLst/>
          </a:prstGeom>
        </p:spPr>
      </p:pic>
      <p:pic>
        <p:nvPicPr>
          <p:cNvPr id="35" name="Picture 34">
            <a:extLst>
              <a:ext uri="{FF2B5EF4-FFF2-40B4-BE49-F238E27FC236}">
                <a16:creationId xmlns:a16="http://schemas.microsoft.com/office/drawing/2014/main" id="{2E8C21AD-F21E-404A-8904-B8E585BCBFC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70467" y="5424896"/>
            <a:ext cx="266721" cy="266700"/>
          </a:xfrm>
          <a:prstGeom prst="rect">
            <a:avLst/>
          </a:prstGeom>
        </p:spPr>
      </p:pic>
      <p:pic>
        <p:nvPicPr>
          <p:cNvPr id="36" name="Picture 35">
            <a:extLst>
              <a:ext uri="{FF2B5EF4-FFF2-40B4-BE49-F238E27FC236}">
                <a16:creationId xmlns:a16="http://schemas.microsoft.com/office/drawing/2014/main" id="{EEAA5426-C68F-4884-B74C-D507B070F34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78740" y="5424896"/>
            <a:ext cx="266721" cy="266700"/>
          </a:xfrm>
          <a:prstGeom prst="rect">
            <a:avLst/>
          </a:prstGeom>
        </p:spPr>
      </p:pic>
      <p:pic>
        <p:nvPicPr>
          <p:cNvPr id="37" name="Picture 36">
            <a:extLst>
              <a:ext uri="{FF2B5EF4-FFF2-40B4-BE49-F238E27FC236}">
                <a16:creationId xmlns:a16="http://schemas.microsoft.com/office/drawing/2014/main" id="{46C7FB9D-B135-FD2F-E939-F84DDDBD74E6}"/>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43566" y="3030039"/>
            <a:ext cx="5143902" cy="3482340"/>
          </a:xfrm>
          <a:prstGeom prst="rect">
            <a:avLst/>
          </a:prstGeom>
        </p:spPr>
      </p:pic>
      <p:pic>
        <p:nvPicPr>
          <p:cNvPr id="38" name="Picture 37">
            <a:extLst>
              <a:ext uri="{FF2B5EF4-FFF2-40B4-BE49-F238E27FC236}">
                <a16:creationId xmlns:a16="http://schemas.microsoft.com/office/drawing/2014/main" id="{DE3D55E9-E4DD-5290-518B-B5FAF06B5C7E}"/>
              </a:ext>
            </a:extLst>
          </p:cNvPr>
          <p:cNvPicPr>
            <a:picLocks noChangeAspect="1"/>
          </p:cNvPicPr>
          <p:nvPr/>
        </p:nvPicPr>
        <p:blipFill>
          <a:blip r:embed="rId15"/>
          <a:stretch>
            <a:fillRect/>
          </a:stretch>
        </p:blipFill>
        <p:spPr>
          <a:xfrm>
            <a:off x="5799170" y="3162407"/>
            <a:ext cx="888706" cy="915840"/>
          </a:xfrm>
          <a:prstGeom prst="rect">
            <a:avLst/>
          </a:prstGeom>
        </p:spPr>
      </p:pic>
      <p:pic>
        <p:nvPicPr>
          <p:cNvPr id="39" name="Picture 38">
            <a:extLst>
              <a:ext uri="{FF2B5EF4-FFF2-40B4-BE49-F238E27FC236}">
                <a16:creationId xmlns:a16="http://schemas.microsoft.com/office/drawing/2014/main" id="{04C599C3-26C5-F887-EEE7-7D314CE4D9BF}"/>
              </a:ext>
            </a:extLst>
          </p:cNvPr>
          <p:cNvPicPr>
            <a:picLocks noChangeAspect="1"/>
          </p:cNvPicPr>
          <p:nvPr/>
        </p:nvPicPr>
        <p:blipFill>
          <a:blip r:embed="rId16"/>
          <a:stretch>
            <a:fillRect/>
          </a:stretch>
        </p:blipFill>
        <p:spPr>
          <a:xfrm>
            <a:off x="7540852" y="1521103"/>
            <a:ext cx="979390" cy="915840"/>
          </a:xfrm>
          <a:prstGeom prst="rect">
            <a:avLst/>
          </a:prstGeom>
        </p:spPr>
      </p:pic>
      <p:pic>
        <p:nvPicPr>
          <p:cNvPr id="40" name="Picture 39">
            <a:extLst>
              <a:ext uri="{FF2B5EF4-FFF2-40B4-BE49-F238E27FC236}">
                <a16:creationId xmlns:a16="http://schemas.microsoft.com/office/drawing/2014/main" id="{BEF8E566-CD06-83CD-3496-614B5FFF071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35893" y="6359979"/>
            <a:ext cx="152412" cy="152400"/>
          </a:xfrm>
          <a:prstGeom prst="rect">
            <a:avLst/>
          </a:prstGeom>
        </p:spPr>
      </p:pic>
      <p:pic>
        <p:nvPicPr>
          <p:cNvPr id="41" name="Picture 40">
            <a:extLst>
              <a:ext uri="{FF2B5EF4-FFF2-40B4-BE49-F238E27FC236}">
                <a16:creationId xmlns:a16="http://schemas.microsoft.com/office/drawing/2014/main" id="{8A4EB9D2-A23F-FC1B-5099-B2BBAE7E7D22}"/>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376997" y="5438590"/>
            <a:ext cx="198135" cy="198120"/>
          </a:xfrm>
          <a:prstGeom prst="rect">
            <a:avLst/>
          </a:prstGeom>
        </p:spPr>
      </p:pic>
      <p:pic>
        <p:nvPicPr>
          <p:cNvPr id="42" name="Picture 41">
            <a:extLst>
              <a:ext uri="{FF2B5EF4-FFF2-40B4-BE49-F238E27FC236}">
                <a16:creationId xmlns:a16="http://schemas.microsoft.com/office/drawing/2014/main" id="{2484A63E-8351-D7C4-A5D8-E9386FDBC09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117975" y="1604117"/>
            <a:ext cx="914471" cy="952500"/>
          </a:xfrm>
          <a:prstGeom prst="rect">
            <a:avLst/>
          </a:prstGeom>
        </p:spPr>
      </p:pic>
      <p:pic>
        <p:nvPicPr>
          <p:cNvPr id="43" name="Picture 42">
            <a:extLst>
              <a:ext uri="{FF2B5EF4-FFF2-40B4-BE49-F238E27FC236}">
                <a16:creationId xmlns:a16="http://schemas.microsoft.com/office/drawing/2014/main" id="{7B674541-6CAA-29BE-E521-94237949F4D2}"/>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741638" y="1665077"/>
            <a:ext cx="914471" cy="891540"/>
          </a:xfrm>
          <a:prstGeom prst="rect">
            <a:avLst/>
          </a:prstGeom>
        </p:spPr>
      </p:pic>
    </p:spTree>
    <p:extLst>
      <p:ext uri="{BB962C8B-B14F-4D97-AF65-F5344CB8AC3E}">
        <p14:creationId xmlns:p14="http://schemas.microsoft.com/office/powerpoint/2010/main" val="279659934"/>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Icon system">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A0D80FE-B886-4344-9706-F8E8749BF116}"/>
              </a:ext>
            </a:extLst>
          </p:cNvPr>
          <p:cNvSpPr txBox="1"/>
          <p:nvPr/>
        </p:nvSpPr>
        <p:spPr>
          <a:xfrm>
            <a:off x="910664"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Logos</a:t>
            </a:r>
          </a:p>
        </p:txBody>
      </p:sp>
      <p:pic>
        <p:nvPicPr>
          <p:cNvPr id="2" name="Picture 1">
            <a:extLst>
              <a:ext uri="{FF2B5EF4-FFF2-40B4-BE49-F238E27FC236}">
                <a16:creationId xmlns:a16="http://schemas.microsoft.com/office/drawing/2014/main" id="{A82C6694-360C-5A46-A8C4-58B3DA67C160}"/>
              </a:ext>
            </a:extLst>
          </p:cNvPr>
          <p:cNvPicPr>
            <a:picLocks noChangeAspect="1"/>
          </p:cNvPicPr>
          <p:nvPr/>
        </p:nvPicPr>
        <p:blipFill>
          <a:blip r:embed="rId2"/>
          <a:stretch>
            <a:fillRect/>
          </a:stretch>
        </p:blipFill>
        <p:spPr>
          <a:xfrm>
            <a:off x="1504593" y="1558290"/>
            <a:ext cx="9182817" cy="3741420"/>
          </a:xfrm>
          <a:prstGeom prst="rect">
            <a:avLst/>
          </a:prstGeom>
        </p:spPr>
      </p:pic>
      <p:sp>
        <p:nvSpPr>
          <p:cNvPr id="3" name="TextBox 2">
            <a:extLst>
              <a:ext uri="{FF2B5EF4-FFF2-40B4-BE49-F238E27FC236}">
                <a16:creationId xmlns:a16="http://schemas.microsoft.com/office/drawing/2014/main" id="{ED4D3C6C-22B7-9431-0125-7BDBF67C72A2}"/>
              </a:ext>
            </a:extLst>
          </p:cNvPr>
          <p:cNvSpPr txBox="1"/>
          <p:nvPr/>
        </p:nvSpPr>
        <p:spPr>
          <a:xfrm>
            <a:off x="910663"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Logos</a:t>
            </a:r>
          </a:p>
        </p:txBody>
      </p:sp>
      <p:pic>
        <p:nvPicPr>
          <p:cNvPr id="4" name="Picture 3">
            <a:extLst>
              <a:ext uri="{FF2B5EF4-FFF2-40B4-BE49-F238E27FC236}">
                <a16:creationId xmlns:a16="http://schemas.microsoft.com/office/drawing/2014/main" id="{BB1E15FB-1C75-14B4-F447-CD37444A7A3F}"/>
              </a:ext>
            </a:extLst>
          </p:cNvPr>
          <p:cNvPicPr>
            <a:picLocks noChangeAspect="1"/>
          </p:cNvPicPr>
          <p:nvPr/>
        </p:nvPicPr>
        <p:blipFill>
          <a:blip r:embed="rId2"/>
          <a:stretch>
            <a:fillRect/>
          </a:stretch>
        </p:blipFill>
        <p:spPr>
          <a:xfrm>
            <a:off x="1504592" y="1558290"/>
            <a:ext cx="9182817" cy="3741420"/>
          </a:xfrm>
          <a:prstGeom prst="rect">
            <a:avLst/>
          </a:prstGeom>
        </p:spPr>
      </p:pic>
    </p:spTree>
    <p:extLst>
      <p:ext uri="{BB962C8B-B14F-4D97-AF65-F5344CB8AC3E}">
        <p14:creationId xmlns:p14="http://schemas.microsoft.com/office/powerpoint/2010/main" val="4106253642"/>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Icon syst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3132BE-468A-4548-B5B0-2BDEC6079EF6}"/>
              </a:ext>
            </a:extLst>
          </p:cNvPr>
          <p:cNvPicPr>
            <a:picLocks noChangeAspect="1"/>
          </p:cNvPicPr>
          <p:nvPr/>
        </p:nvPicPr>
        <p:blipFill>
          <a:blip r:embed="rId2"/>
          <a:stretch>
            <a:fillRect/>
          </a:stretch>
        </p:blipFill>
        <p:spPr>
          <a:xfrm>
            <a:off x="913997" y="2084070"/>
            <a:ext cx="10364009" cy="2689860"/>
          </a:xfrm>
          <a:prstGeom prst="rect">
            <a:avLst/>
          </a:prstGeom>
        </p:spPr>
      </p:pic>
      <p:pic>
        <p:nvPicPr>
          <p:cNvPr id="2" name="Picture 1">
            <a:extLst>
              <a:ext uri="{FF2B5EF4-FFF2-40B4-BE49-F238E27FC236}">
                <a16:creationId xmlns:a16="http://schemas.microsoft.com/office/drawing/2014/main" id="{6D3A8713-FF38-E92E-90F6-6F773848C42D}"/>
              </a:ext>
            </a:extLst>
          </p:cNvPr>
          <p:cNvPicPr>
            <a:picLocks noChangeAspect="1"/>
          </p:cNvPicPr>
          <p:nvPr/>
        </p:nvPicPr>
        <p:blipFill>
          <a:blip r:embed="rId2"/>
          <a:stretch>
            <a:fillRect/>
          </a:stretch>
        </p:blipFill>
        <p:spPr>
          <a:xfrm>
            <a:off x="913996" y="2084070"/>
            <a:ext cx="10364009" cy="2689860"/>
          </a:xfrm>
          <a:prstGeom prst="rect">
            <a:avLst/>
          </a:prstGeom>
        </p:spPr>
      </p:pic>
    </p:spTree>
    <p:extLst>
      <p:ext uri="{BB962C8B-B14F-4D97-AF65-F5344CB8AC3E}">
        <p14:creationId xmlns:p14="http://schemas.microsoft.com/office/powerpoint/2010/main" val="635237982"/>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ส่วนหัวของส่วน">
    <p:spTree>
      <p:nvGrpSpPr>
        <p:cNvPr id="1" name=""/>
        <p:cNvGrpSpPr/>
        <p:nvPr/>
      </p:nvGrpSpPr>
      <p:grpSpPr>
        <a:xfrm>
          <a:off x="0" y="0"/>
          <a:ext cx="0" cy="0"/>
          <a:chOff x="0" y="0"/>
          <a:chExt cx="0" cy="0"/>
        </a:xfrm>
      </p:grpSpPr>
      <p:sp>
        <p:nvSpPr>
          <p:cNvPr id="4" name="ตัวแทนรูปภาพ 3"/>
          <p:cNvSpPr>
            <a:spLocks noGrp="1"/>
          </p:cNvSpPr>
          <p:nvPr>
            <p:ph type="pic" sz="quarter" idx="10"/>
          </p:nvPr>
        </p:nvSpPr>
        <p:spPr>
          <a:xfrm>
            <a:off x="0" y="2897982"/>
            <a:ext cx="12204731" cy="3960019"/>
          </a:xfrm>
          <a:prstGeom prst="rect">
            <a:avLst/>
          </a:prstGeom>
        </p:spPr>
        <p:txBody>
          <a:bodyPr/>
          <a:lstStyle/>
          <a:p>
            <a:endParaRPr lang="th-TH"/>
          </a:p>
        </p:txBody>
      </p:sp>
    </p:spTree>
    <p:extLst>
      <p:ext uri="{BB962C8B-B14F-4D97-AF65-F5344CB8AC3E}">
        <p14:creationId xmlns:p14="http://schemas.microsoft.com/office/powerpoint/2010/main" val="3835345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Agenda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E8D1-0BCD-BFEB-A405-BB040CBACCBC}"/>
              </a:ext>
            </a:extLst>
          </p:cNvPr>
          <p:cNvSpPr>
            <a:spLocks noGrp="1"/>
          </p:cNvSpPr>
          <p:nvPr>
            <p:ph type="title" hasCustomPrompt="1"/>
          </p:nvPr>
        </p:nvSpPr>
        <p:spPr>
          <a:xfrm>
            <a:off x="838200" y="87537"/>
            <a:ext cx="10515600" cy="905377"/>
          </a:xfrm>
        </p:spPr>
        <p:txBody>
          <a:bodyPr anchor="b">
            <a:normAutofit/>
          </a:bodyPr>
          <a:lstStyle>
            <a:lvl1pPr>
              <a:defRPr sz="3200" b="1">
                <a:solidFill>
                  <a:srgbClr val="717984"/>
                </a:solidFill>
                <a:latin typeface="Poppins Medium" panose="00000600000000000000" pitchFamily="2" charset="0"/>
                <a:cs typeface="Poppins Medium" panose="00000600000000000000" pitchFamily="2" charset="0"/>
              </a:defRPr>
            </a:lvl1pPr>
          </a:lstStyle>
          <a:p>
            <a:r>
              <a:rPr lang="en-US"/>
              <a:t>Agenda</a:t>
            </a:r>
          </a:p>
        </p:txBody>
      </p:sp>
      <p:sp>
        <p:nvSpPr>
          <p:cNvPr id="5" name="Footer Placeholder 4">
            <a:extLst>
              <a:ext uri="{FF2B5EF4-FFF2-40B4-BE49-F238E27FC236}">
                <a16:creationId xmlns:a16="http://schemas.microsoft.com/office/drawing/2014/main" id="{344C3062-9393-DE93-FCA3-576BC1C5006A}"/>
              </a:ext>
            </a:extLst>
          </p:cNvPr>
          <p:cNvSpPr>
            <a:spLocks noGrp="1"/>
          </p:cNvSpPr>
          <p:nvPr>
            <p:ph type="ftr" sz="quarter" idx="11"/>
          </p:nvPr>
        </p:nvSpPr>
        <p:spPr>
          <a:xfrm>
            <a:off x="4038600" y="6356350"/>
            <a:ext cx="4114800" cy="365125"/>
          </a:xfrm>
          <a:prstGeom prst="rect">
            <a:avLst/>
          </a:prstGeom>
        </p:spPr>
        <p:txBody>
          <a:bodyPr/>
          <a:lstStyle>
            <a:lvl1pPr>
              <a:defRPr>
                <a:solidFill>
                  <a:srgbClr val="334050"/>
                </a:solidFill>
                <a:latin typeface="Poppins ExtraBold" panose="00000900000000000000" pitchFamily="2" charset="0"/>
                <a:cs typeface="Poppins ExtraBold" panose="00000900000000000000" pitchFamily="2" charset="0"/>
              </a:defRPr>
            </a:lvl1pPr>
          </a:lstStyle>
          <a:p>
            <a:endParaRPr lang="en-US"/>
          </a:p>
        </p:txBody>
      </p:sp>
      <p:cxnSp>
        <p:nvCxnSpPr>
          <p:cNvPr id="7" name="Straight Connector 6">
            <a:extLst>
              <a:ext uri="{FF2B5EF4-FFF2-40B4-BE49-F238E27FC236}">
                <a16:creationId xmlns:a16="http://schemas.microsoft.com/office/drawing/2014/main" id="{FCF49685-D97F-7207-BF2F-D4192A2E4F72}"/>
              </a:ext>
            </a:extLst>
          </p:cNvPr>
          <p:cNvCxnSpPr>
            <a:cxnSpLocks/>
          </p:cNvCxnSpPr>
          <p:nvPr userDrawn="1"/>
        </p:nvCxnSpPr>
        <p:spPr>
          <a:xfrm>
            <a:off x="609600" y="975765"/>
            <a:ext cx="10972800" cy="0"/>
          </a:xfrm>
          <a:prstGeom prst="line">
            <a:avLst/>
          </a:prstGeom>
          <a:ln w="38100">
            <a:solidFill>
              <a:srgbClr val="FEAB2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B5AD3E59-6322-BB78-C2B8-49ED33E36444}"/>
              </a:ext>
            </a:extLst>
          </p:cNvPr>
          <p:cNvSpPr>
            <a:spLocks noGrp="1"/>
          </p:cNvSpPr>
          <p:nvPr>
            <p:ph idx="1"/>
          </p:nvPr>
        </p:nvSpPr>
        <p:spPr>
          <a:xfrm>
            <a:off x="838200" y="1825625"/>
            <a:ext cx="10515600" cy="4351338"/>
          </a:xfrm>
        </p:spPr>
        <p:txBody>
          <a:bodyPr/>
          <a:lstStyle>
            <a:lvl1pPr marL="228600" indent="-228600">
              <a:buClr>
                <a:srgbClr val="FEAB21"/>
              </a:buClr>
              <a:buFont typeface="Wingdings" panose="05000000000000000000" pitchFamily="2" charset="2"/>
              <a:buChar char="§"/>
              <a:defRPr sz="2400">
                <a:solidFill>
                  <a:srgbClr val="334050"/>
                </a:solidFill>
                <a:latin typeface="Poppins Medium" panose="00000600000000000000" pitchFamily="2" charset="0"/>
                <a:cs typeface="Poppins Medium" panose="00000600000000000000" pitchFamily="2" charset="0"/>
              </a:defRPr>
            </a:lvl1pPr>
            <a:lvl2pPr>
              <a:defRPr sz="2000">
                <a:solidFill>
                  <a:srgbClr val="717984"/>
                </a:solidFill>
                <a:latin typeface="Poppins Medium" panose="00000600000000000000" pitchFamily="2" charset="0"/>
                <a:cs typeface="Poppins Medium" panose="00000600000000000000" pitchFamily="2" charset="0"/>
              </a:defRPr>
            </a:lvl2pPr>
            <a:lvl3pPr marL="1143000" indent="-228600">
              <a:buSzPct val="85000"/>
              <a:buFont typeface="Courier New" panose="02070309020205020404" pitchFamily="49" charset="0"/>
              <a:buChar char="o"/>
              <a:defRPr sz="1800">
                <a:solidFill>
                  <a:srgbClr val="717984"/>
                </a:solidFill>
                <a:latin typeface="Poppins Light" panose="00000400000000000000" pitchFamily="2" charset="0"/>
                <a:cs typeface="Poppins Light" panose="00000400000000000000" pitchFamily="2" charset="0"/>
              </a:defRPr>
            </a:lvl3pPr>
            <a:lvl4pPr marL="1600200" indent="-228600">
              <a:buFont typeface="Calibri" panose="020F0502020204030204" pitchFamily="34" charset="0"/>
              <a:buChar char="­"/>
              <a:defRPr>
                <a:solidFill>
                  <a:srgbClr val="717984"/>
                </a:solidFill>
                <a:latin typeface="Poppins Light" panose="00000400000000000000" pitchFamily="2" charset="0"/>
                <a:cs typeface="Poppins Light" panose="00000400000000000000" pitchFamily="2" charset="0"/>
              </a:defRPr>
            </a:lvl4pPr>
            <a:lvl5pPr marL="2057400" indent="-228600">
              <a:buSzPct val="70000"/>
              <a:buFont typeface="Wingdings" panose="05000000000000000000" pitchFamily="2" charset="2"/>
              <a:buChar char="Ø"/>
              <a:defRPr>
                <a:solidFill>
                  <a:srgbClr val="717984"/>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8850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E8D1-0BCD-BFEB-A405-BB040CBACCBC}"/>
              </a:ext>
            </a:extLst>
          </p:cNvPr>
          <p:cNvSpPr>
            <a:spLocks noGrp="1"/>
          </p:cNvSpPr>
          <p:nvPr>
            <p:ph type="title"/>
          </p:nvPr>
        </p:nvSpPr>
        <p:spPr>
          <a:xfrm>
            <a:off x="838200" y="87537"/>
            <a:ext cx="10515600" cy="905377"/>
          </a:xfrm>
        </p:spPr>
        <p:txBody>
          <a:bodyPr anchor="b">
            <a:normAutofit/>
          </a:bodyPr>
          <a:lstStyle>
            <a:lvl1pPr>
              <a:defRPr sz="3200" b="1">
                <a:solidFill>
                  <a:srgbClr val="334050"/>
                </a:solidFill>
                <a:latin typeface="Poppins Medium" panose="00000600000000000000" pitchFamily="2" charset="0"/>
                <a:cs typeface="Poppins Medium" panose="000006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5366EE3-8439-8E54-2FAD-E1495189BD89}"/>
              </a:ext>
            </a:extLst>
          </p:cNvPr>
          <p:cNvSpPr>
            <a:spLocks noGrp="1"/>
          </p:cNvSpPr>
          <p:nvPr>
            <p:ph idx="1"/>
          </p:nvPr>
        </p:nvSpPr>
        <p:spPr/>
        <p:txBody>
          <a:bodyPr/>
          <a:lstStyle>
            <a:lvl1pPr marL="228600" indent="-228600">
              <a:buClr>
                <a:srgbClr val="FEAB21"/>
              </a:buClr>
              <a:buFont typeface="Wingdings" panose="05000000000000000000" pitchFamily="2" charset="2"/>
              <a:buChar char="§"/>
              <a:defRPr sz="2400">
                <a:solidFill>
                  <a:srgbClr val="334050"/>
                </a:solidFill>
                <a:latin typeface="Poppins Medium" panose="00000600000000000000" pitchFamily="2" charset="0"/>
                <a:cs typeface="Poppins Medium" panose="00000600000000000000" pitchFamily="2" charset="0"/>
              </a:defRPr>
            </a:lvl1pPr>
            <a:lvl2pPr>
              <a:defRPr sz="2000">
                <a:solidFill>
                  <a:srgbClr val="717984"/>
                </a:solidFill>
                <a:latin typeface="Poppins Medium" panose="00000600000000000000" pitchFamily="2" charset="0"/>
                <a:cs typeface="Poppins Medium" panose="00000600000000000000" pitchFamily="2" charset="0"/>
              </a:defRPr>
            </a:lvl2pPr>
            <a:lvl3pPr marL="1143000" indent="-228600">
              <a:buSzPct val="85000"/>
              <a:buFont typeface="Courier New" panose="02070309020205020404" pitchFamily="49" charset="0"/>
              <a:buChar char="o"/>
              <a:defRPr sz="1800">
                <a:solidFill>
                  <a:srgbClr val="717984"/>
                </a:solidFill>
                <a:latin typeface="Poppins Light" panose="00000400000000000000" pitchFamily="2" charset="0"/>
                <a:cs typeface="Poppins Light" panose="00000400000000000000" pitchFamily="2" charset="0"/>
              </a:defRPr>
            </a:lvl3pPr>
            <a:lvl4pPr marL="1600200" indent="-228600">
              <a:buFont typeface="Calibri" panose="020F0502020204030204" pitchFamily="34" charset="0"/>
              <a:buChar char="­"/>
              <a:defRPr>
                <a:solidFill>
                  <a:srgbClr val="717984"/>
                </a:solidFill>
                <a:latin typeface="Poppins Light" panose="00000400000000000000" pitchFamily="2" charset="0"/>
                <a:cs typeface="Poppins Light" panose="00000400000000000000" pitchFamily="2" charset="0"/>
              </a:defRPr>
            </a:lvl4pPr>
            <a:lvl5pPr marL="2057400" indent="-228600">
              <a:buSzPct val="70000"/>
              <a:buFont typeface="Wingdings" panose="05000000000000000000" pitchFamily="2" charset="2"/>
              <a:buChar char="Ø"/>
              <a:defRPr>
                <a:solidFill>
                  <a:srgbClr val="717984"/>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CF49685-D97F-7207-BF2F-D4192A2E4F72}"/>
              </a:ext>
            </a:extLst>
          </p:cNvPr>
          <p:cNvCxnSpPr>
            <a:cxnSpLocks/>
          </p:cNvCxnSpPr>
          <p:nvPr userDrawn="1"/>
        </p:nvCxnSpPr>
        <p:spPr>
          <a:xfrm>
            <a:off x="609600" y="975765"/>
            <a:ext cx="10972800" cy="0"/>
          </a:xfrm>
          <a:prstGeom prst="line">
            <a:avLst/>
          </a:prstGeom>
          <a:ln w="38100">
            <a:solidFill>
              <a:srgbClr val="FEAB2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A556840-47B9-FF6B-C0B8-112142E89D2F}"/>
              </a:ext>
            </a:extLst>
          </p:cNvPr>
          <p:cNvSpPr>
            <a:spLocks noGrp="1"/>
          </p:cNvSpPr>
          <p:nvPr>
            <p:ph type="body" sz="quarter" idx="12"/>
          </p:nvPr>
        </p:nvSpPr>
        <p:spPr>
          <a:xfrm>
            <a:off x="838201" y="1016221"/>
            <a:ext cx="10515599" cy="499386"/>
          </a:xfrm>
        </p:spPr>
        <p:txBody>
          <a:bodyPr>
            <a:normAutofit/>
          </a:bodyPr>
          <a:lstStyle>
            <a:lvl1pPr marL="0" indent="0">
              <a:buNone/>
              <a:defRPr sz="2400" i="1">
                <a:solidFill>
                  <a:srgbClr val="717984"/>
                </a:solidFill>
                <a:latin typeface="Poppins Medium" panose="00000600000000000000" pitchFamily="2" charset="0"/>
                <a:cs typeface="Poppins Medium" panose="000006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9751513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9CA97C3-8140-4347-AE5B-2B1BD1DAD8A4}"/>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2827489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38818"/>
            <a:ext cx="10515600" cy="765175"/>
          </a:xfrm>
        </p:spPr>
        <p:txBody>
          <a:bodyPr>
            <a:noAutofit/>
          </a:bodyPr>
          <a:lstStyle>
            <a:lvl1pPr algn="ctr">
              <a:defRPr sz="6600"/>
            </a:lvl1pPr>
          </a:lstStyle>
          <a:p>
            <a:r>
              <a:rPr lang="en-US"/>
              <a:t>Click to edit Master title style</a:t>
            </a:r>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a:p>
        </p:txBody>
      </p:sp>
      <p:sp>
        <p:nvSpPr>
          <p:cNvPr id="4" name="Content Placeholder 3"/>
          <p:cNvSpPr>
            <a:spLocks noGrp="1"/>
          </p:cNvSpPr>
          <p:nvPr>
            <p:ph sz="quarter" idx="13"/>
          </p:nvPr>
        </p:nvSpPr>
        <p:spPr>
          <a:xfrm>
            <a:off x="3644900" y="1147534"/>
            <a:ext cx="4902200" cy="406400"/>
          </a:xfrm>
        </p:spPr>
        <p:txBody>
          <a:bodyPr anchor="ctr">
            <a:noAutofit/>
          </a:bodyPr>
          <a:lstStyle>
            <a:lvl1pPr marL="0" indent="0" algn="ctr">
              <a:buFont typeface="Arial" panose="020B0604020202020204" pitchFamily="34" charset="0"/>
              <a:buNone/>
              <a:defRPr sz="1600"/>
            </a:lvl1pPr>
          </a:lstStyle>
          <a:p>
            <a:pPr lvl="0"/>
            <a:r>
              <a:rPr lang="en-US"/>
              <a:t>Click to edit Master text styles</a:t>
            </a:r>
          </a:p>
        </p:txBody>
      </p:sp>
    </p:spTree>
    <p:extLst>
      <p:ext uri="{BB962C8B-B14F-4D97-AF65-F5344CB8AC3E}">
        <p14:creationId xmlns:p14="http://schemas.microsoft.com/office/powerpoint/2010/main" val="2284921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555" y="546306"/>
            <a:ext cx="10072437" cy="685481"/>
          </a:xfrm>
        </p:spPr>
        <p:txBody>
          <a:bodyPr anchor="ctr">
            <a:normAutofit/>
          </a:bodyPr>
          <a:lstStyle>
            <a:lvl1pPr>
              <a:defRPr sz="2160" b="1">
                <a:solidFill>
                  <a:srgbClr val="44546A"/>
                </a:solidFill>
                <a:latin typeface="Gilroy"/>
              </a:defRPr>
            </a:lvl1pPr>
          </a:lstStyle>
          <a:p>
            <a:r>
              <a:rPr lang="en-US"/>
              <a:t>Click to edit Master title style</a:t>
            </a:r>
          </a:p>
        </p:txBody>
      </p:sp>
      <p:sp>
        <p:nvSpPr>
          <p:cNvPr id="3" name="Content Placeholder 2"/>
          <p:cNvSpPr>
            <a:spLocks noGrp="1"/>
          </p:cNvSpPr>
          <p:nvPr>
            <p:ph idx="1"/>
          </p:nvPr>
        </p:nvSpPr>
        <p:spPr>
          <a:xfrm>
            <a:off x="1069349" y="2469163"/>
            <a:ext cx="10206082" cy="2209026"/>
          </a:xfrm>
        </p:spPr>
        <p:txBody>
          <a:bodyPr>
            <a:normAutofit/>
          </a:bodyPr>
          <a:lstStyle>
            <a:lvl1pPr marL="228605" indent="-228605">
              <a:buClr>
                <a:srgbClr val="FFAB21"/>
              </a:buClr>
              <a:buFont typeface="Wingdings" panose="05000000000000000000" pitchFamily="2" charset="2"/>
              <a:buChar char="§"/>
              <a:defRPr sz="2000">
                <a:solidFill>
                  <a:srgbClr val="44546A"/>
                </a:solidFill>
                <a:latin typeface="Gilroy"/>
              </a:defRPr>
            </a:lvl1pPr>
            <a:lvl2pPr marL="685814" indent="-228605">
              <a:buClr>
                <a:srgbClr val="44546A"/>
              </a:buClr>
              <a:buFont typeface="Arial" panose="020B0604020202020204" pitchFamily="34" charset="0"/>
              <a:buChar char="•"/>
              <a:defRPr sz="1800">
                <a:solidFill>
                  <a:srgbClr val="707984"/>
                </a:solidFill>
                <a:latin typeface="Gilroy"/>
              </a:defRPr>
            </a:lvl2pPr>
            <a:lvl3pPr marL="1143023" indent="-228605">
              <a:buClr>
                <a:srgbClr val="FFAB21"/>
              </a:buClr>
              <a:buFont typeface="Courier New" panose="02070309020205020404" pitchFamily="49" charset="0"/>
              <a:buChar char="o"/>
              <a:defRPr sz="1600">
                <a:solidFill>
                  <a:srgbClr val="707984"/>
                </a:solidFill>
                <a:latin typeface="Gilroy"/>
              </a:defRPr>
            </a:lvl3pPr>
            <a:lvl4pPr marL="1600232" indent="-228605">
              <a:buClr>
                <a:srgbClr val="FFAB21"/>
              </a:buClr>
              <a:buFont typeface="Wingdings" panose="05000000000000000000" pitchFamily="2" charset="2"/>
              <a:buChar char="v"/>
              <a:defRPr sz="1400">
                <a:solidFill>
                  <a:srgbClr val="707984"/>
                </a:solidFill>
                <a:latin typeface="Gilroy"/>
              </a:defRPr>
            </a:lvl4pPr>
            <a:lvl5pPr marL="2057441" indent="-228605">
              <a:buClr>
                <a:srgbClr val="FFAB21"/>
              </a:buClr>
              <a:buFont typeface="Wingdings" panose="05000000000000000000" pitchFamily="2" charset="2"/>
              <a:buChar char="Ø"/>
              <a:defRPr sz="1400">
                <a:solidFill>
                  <a:srgbClr val="707984"/>
                </a:solidFill>
                <a:latin typeface="Gilro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9049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_Text formats">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6D77CBC-548B-95E7-738A-D8B44EFE7DAD}"/>
              </a:ext>
            </a:extLst>
          </p:cNvPr>
          <p:cNvSpPr>
            <a:spLocks noGrp="1"/>
          </p:cNvSpPr>
          <p:nvPr>
            <p:ph idx="1"/>
          </p:nvPr>
        </p:nvSpPr>
        <p:spPr>
          <a:xfrm>
            <a:off x="762555" y="1613265"/>
            <a:ext cx="10206082" cy="3631469"/>
          </a:xfrm>
          <a:prstGeom prst="rect">
            <a:avLst/>
          </a:prstGeom>
        </p:spPr>
        <p:txBody>
          <a:bodyPr anchor="ctr">
            <a:normAutofit/>
          </a:bodyPr>
          <a:lstStyle>
            <a:lvl1pPr marL="228600" indent="-228600">
              <a:buClr>
                <a:srgbClr val="FEAB21"/>
              </a:buClr>
              <a:buFont typeface="Wingdings" panose="05000000000000000000" pitchFamily="2" charset="2"/>
              <a:buChar char="§"/>
              <a:defRPr sz="1400">
                <a:solidFill>
                  <a:srgbClr val="33404F"/>
                </a:solidFill>
                <a:latin typeface="Gilroy" panose="00000500000000000000"/>
                <a:ea typeface="Lato Medium" panose="020F0502020204030203" pitchFamily="34" charset="0"/>
                <a:cs typeface="Lato Medium" panose="020F0502020204030203" pitchFamily="34" charset="0"/>
              </a:defRPr>
            </a:lvl1pPr>
            <a:lvl2pPr marL="571500" indent="-285750">
              <a:lnSpc>
                <a:spcPct val="100000"/>
              </a:lnSpc>
              <a:spcBef>
                <a:spcPts val="600"/>
              </a:spcBef>
              <a:buFont typeface="Arial" panose="020B0604020202020204" pitchFamily="34" charset="0"/>
              <a:buChar char="•"/>
              <a:defRPr sz="1400">
                <a:solidFill>
                  <a:srgbClr val="33404F"/>
                </a:solidFill>
                <a:latin typeface="Gilroy" panose="00000500000000000000"/>
                <a:ea typeface="Lato Medium" panose="020F0502020204030203" pitchFamily="34" charset="0"/>
                <a:cs typeface="Lato Medium" panose="020F0502020204030203" pitchFamily="34" charset="0"/>
              </a:defRPr>
            </a:lvl2pPr>
            <a:lvl3pPr marL="801688" indent="-228600">
              <a:lnSpc>
                <a:spcPct val="100000"/>
              </a:lnSpc>
              <a:spcBef>
                <a:spcPts val="600"/>
              </a:spcBef>
              <a:buSzPct val="85000"/>
              <a:buFont typeface="Courier New" panose="02070309020205020404" pitchFamily="49" charset="0"/>
              <a:buChar char="o"/>
              <a:defRPr sz="1400">
                <a:solidFill>
                  <a:srgbClr val="33404F"/>
                </a:solidFill>
                <a:latin typeface="Gilroy" panose="00000500000000000000"/>
                <a:ea typeface="Lato Medium" panose="020F0502020204030203" pitchFamily="34" charset="0"/>
                <a:cs typeface="Lato Medium" panose="020F0502020204030203" pitchFamily="34" charset="0"/>
              </a:defRPr>
            </a:lvl3pPr>
            <a:lvl4pPr marL="1139825" indent="-228600">
              <a:lnSpc>
                <a:spcPct val="100000"/>
              </a:lnSpc>
              <a:spcBef>
                <a:spcPts val="600"/>
              </a:spcBef>
              <a:buFont typeface="Calibri" panose="020F0502020204030204" pitchFamily="34" charset="0"/>
              <a:buChar char="­"/>
              <a:defRPr sz="1400">
                <a:solidFill>
                  <a:srgbClr val="33404F"/>
                </a:solidFill>
                <a:latin typeface="Gilroy" panose="00000500000000000000"/>
                <a:ea typeface="Lato Medium" panose="020F0502020204030203" pitchFamily="34" charset="0"/>
                <a:cs typeface="Lato Medium" panose="020F0502020204030203" pitchFamily="34" charset="0"/>
              </a:defRPr>
            </a:lvl4pPr>
            <a:lvl5pPr marL="1376363" indent="-236538">
              <a:lnSpc>
                <a:spcPct val="100000"/>
              </a:lnSpc>
              <a:spcBef>
                <a:spcPts val="600"/>
              </a:spcBef>
              <a:buSzPct val="70000"/>
              <a:buFont typeface="Wingdings" panose="05000000000000000000" pitchFamily="2" charset="2"/>
              <a:buChar char="Ø"/>
              <a:defRPr sz="1400">
                <a:solidFill>
                  <a:srgbClr val="33404F"/>
                </a:solidFill>
                <a:latin typeface="Gilroy" panose="0000050000000000000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6E7D6656-9CF4-F15E-1253-3227DB521D71}"/>
              </a:ext>
            </a:extLst>
          </p:cNvPr>
          <p:cNvSpPr>
            <a:spLocks noGrp="1"/>
          </p:cNvSpPr>
          <p:nvPr>
            <p:ph type="title" hasCustomPrompt="1"/>
          </p:nvPr>
        </p:nvSpPr>
        <p:spPr>
          <a:xfrm>
            <a:off x="762552" y="546306"/>
            <a:ext cx="7315200" cy="457200"/>
          </a:xfrm>
          <a:prstGeom prst="rect">
            <a:avLst/>
          </a:prstGeom>
        </p:spPr>
        <p:txBody>
          <a:bodyPr anchor="ctr">
            <a:noAutofit/>
          </a:bodyPr>
          <a:lstStyle>
            <a:lvl1pPr>
              <a:defRPr sz="2800" b="1">
                <a:solidFill>
                  <a:srgbClr val="44546A"/>
                </a:solidFill>
                <a:latin typeface="Gilroy"/>
              </a:defRPr>
            </a:lvl1pPr>
          </a:lstStyle>
          <a:p>
            <a:r>
              <a:rPr lang="en-US"/>
              <a:t>(Title here) | (sub-title here)</a:t>
            </a:r>
          </a:p>
        </p:txBody>
      </p:sp>
      <p:sp>
        <p:nvSpPr>
          <p:cNvPr id="9" name="Text Placeholder 13">
            <a:extLst>
              <a:ext uri="{FF2B5EF4-FFF2-40B4-BE49-F238E27FC236}">
                <a16:creationId xmlns:a16="http://schemas.microsoft.com/office/drawing/2014/main" id="{55E937FD-C4BF-710E-CF5E-1D76DA0EA3A4}"/>
              </a:ext>
            </a:extLst>
          </p:cNvPr>
          <p:cNvSpPr>
            <a:spLocks noGrp="1"/>
          </p:cNvSpPr>
          <p:nvPr>
            <p:ph type="body" sz="quarter" idx="11" hasCustomPrompt="1"/>
          </p:nvPr>
        </p:nvSpPr>
        <p:spPr>
          <a:xfrm>
            <a:off x="762553" y="1041116"/>
            <a:ext cx="7315200" cy="457200"/>
          </a:xfrm>
          <a:prstGeom prst="rect">
            <a:avLst/>
          </a:prstGeom>
        </p:spPr>
        <p:txBody>
          <a:bodyPr anchor="t"/>
          <a:lstStyle>
            <a:lvl1pPr>
              <a:defRPr sz="2000" b="0">
                <a:solidFill>
                  <a:schemeClr val="bg1">
                    <a:lumMod val="50000"/>
                  </a:schemeClr>
                </a:solidFill>
                <a:latin typeface="Gilroy" panose="00000500000000000000"/>
              </a:defRPr>
            </a:lvl1pPr>
          </a:lstStyle>
          <a:p>
            <a:pPr lvl="0"/>
            <a:r>
              <a:rPr lang="en-US"/>
              <a:t>(tagline here)</a:t>
            </a:r>
          </a:p>
        </p:txBody>
      </p:sp>
      <p:cxnSp>
        <p:nvCxnSpPr>
          <p:cNvPr id="10" name="Straight Connector 9">
            <a:extLst>
              <a:ext uri="{FF2B5EF4-FFF2-40B4-BE49-F238E27FC236}">
                <a16:creationId xmlns:a16="http://schemas.microsoft.com/office/drawing/2014/main" id="{5BAE9B0F-DCC5-5BE4-8B48-E8CFF8BA3CA4}"/>
              </a:ext>
            </a:extLst>
          </p:cNvPr>
          <p:cNvCxnSpPr/>
          <p:nvPr/>
        </p:nvCxnSpPr>
        <p:spPr>
          <a:xfrm>
            <a:off x="762552" y="1022311"/>
            <a:ext cx="7315200" cy="0"/>
          </a:xfrm>
          <a:prstGeom prst="line">
            <a:avLst/>
          </a:prstGeom>
          <a:ln w="28575">
            <a:solidFill>
              <a:srgbClr val="FEAB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028781"/>
      </p:ext>
    </p:extLst>
  </p:cSld>
  <p:clrMapOvr>
    <a:masterClrMapping/>
  </p:clrMapOvr>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lgn="r">
              <a:defRPr lang="en-US" smtClean="0"/>
            </a:lvl1pPr>
          </a:lstStyle>
          <a:p>
            <a:fld id="{19B51A1E-902D-48AF-9020-955120F399B6}" type="slidenum">
              <a:rPr lang="en-US" smtClean="0"/>
              <a:pPr/>
              <a:t>‹#›</a:t>
            </a:fld>
            <a:endParaRPr lang="en-US"/>
          </a:p>
        </p:txBody>
      </p:sp>
      <p:sp>
        <p:nvSpPr>
          <p:cNvPr id="32" name="Text Placeholder 16">
            <a:extLst>
              <a:ext uri="{FF2B5EF4-FFF2-40B4-BE49-F238E27FC236}">
                <a16:creationId xmlns:a16="http://schemas.microsoft.com/office/drawing/2014/main" id="{8ACD5EE3-ACCB-D8AF-31BF-8AFF13E23920}"/>
              </a:ext>
            </a:extLst>
          </p:cNvPr>
          <p:cNvSpPr>
            <a:spLocks noGrp="1"/>
          </p:cNvSpPr>
          <p:nvPr>
            <p:ph type="body" sz="quarter" idx="16" hasCustomPrompt="1"/>
          </p:nvPr>
        </p:nvSpPr>
        <p:spPr>
          <a:xfrm>
            <a:off x="609601" y="657021"/>
            <a:ext cx="10966450" cy="411889"/>
          </a:xfrm>
          <a:prstGeom prst="rect">
            <a:avLst/>
          </a:prstGeom>
          <a:noFill/>
        </p:spPr>
        <p:txBody>
          <a:bodyPr vert="horz" lIns="0" tIns="0" rIns="0" bIns="45720" rtlCol="0" anchor="t">
            <a:noAutofit/>
          </a:bodyPr>
          <a:lstStyle>
            <a:lvl1pPr marL="0" indent="0">
              <a:buNone/>
              <a:defRPr lang="en-US" sz="2800" b="1" i="0" dirty="0">
                <a:solidFill>
                  <a:schemeClr val="accent2"/>
                </a:solidFill>
                <a:latin typeface="Gilroy"/>
              </a:defRPr>
            </a:lvl1pPr>
          </a:lstStyle>
          <a:p>
            <a:pPr marL="266700" lvl="0" indent="-266700"/>
            <a:r>
              <a:rPr lang="en-US"/>
              <a:t>Edit Master text styles</a:t>
            </a:r>
          </a:p>
        </p:txBody>
      </p:sp>
      <p:pic>
        <p:nvPicPr>
          <p:cNvPr id="8" name="Picture 7">
            <a:extLst>
              <a:ext uri="{FF2B5EF4-FFF2-40B4-BE49-F238E27FC236}">
                <a16:creationId xmlns:a16="http://schemas.microsoft.com/office/drawing/2014/main" id="{DC33CAE6-A2BB-9432-EABD-168DC229096D}"/>
              </a:ext>
            </a:extLst>
          </p:cNvPr>
          <p:cNvPicPr>
            <a:picLocks noChangeAspect="1"/>
          </p:cNvPicPr>
          <p:nvPr userDrawn="1"/>
        </p:nvPicPr>
        <p:blipFill>
          <a:blip r:embed="rId6"/>
          <a:stretch>
            <a:fillRect/>
          </a:stretch>
        </p:blipFill>
        <p:spPr>
          <a:xfrm>
            <a:off x="239265" y="189129"/>
            <a:ext cx="304824" cy="304800"/>
          </a:xfrm>
          <a:prstGeom prst="rect">
            <a:avLst/>
          </a:prstGeom>
        </p:spPr>
      </p:pic>
      <p:sp>
        <p:nvSpPr>
          <p:cNvPr id="2" name="Text Placeholder 16">
            <a:extLst>
              <a:ext uri="{FF2B5EF4-FFF2-40B4-BE49-F238E27FC236}">
                <a16:creationId xmlns:a16="http://schemas.microsoft.com/office/drawing/2014/main" id="{D2CA2A90-37FA-FFED-F086-AAF8F7FF0F05}"/>
              </a:ext>
            </a:extLst>
          </p:cNvPr>
          <p:cNvSpPr>
            <a:spLocks noGrp="1"/>
          </p:cNvSpPr>
          <p:nvPr>
            <p:ph type="body" sz="quarter" idx="17" hasCustomPrompt="1"/>
          </p:nvPr>
        </p:nvSpPr>
        <p:spPr>
          <a:xfrm>
            <a:off x="609601" y="1068910"/>
            <a:ext cx="10972799" cy="424732"/>
          </a:xfrm>
          <a:prstGeom prst="rect">
            <a:avLst/>
          </a:prstGeom>
          <a:noFill/>
        </p:spPr>
        <p:txBody>
          <a:bodyPr wrap="square" lIns="0" rIns="0" rtlCol="0">
            <a:spAutoFit/>
          </a:bodyPr>
          <a:lstStyle>
            <a:lvl1pPr marL="0" indent="0">
              <a:buFont typeface="Arial" panose="020B0604020202020204" pitchFamily="34" charset="0"/>
              <a:buNone/>
              <a:defRPr lang="en-US" sz="2400" b="0" dirty="0">
                <a:solidFill>
                  <a:schemeClr val="accent1">
                    <a:lumMod val="75000"/>
                  </a:schemeClr>
                </a:solidFill>
                <a:latin typeface="Gilroy" panose="00000500000000000000" pitchFamily="50" charset="0"/>
              </a:defRPr>
            </a:lvl1pPr>
          </a:lstStyle>
          <a:p>
            <a:pPr marL="0" lvl="0"/>
            <a:r>
              <a:rPr lang="en-US"/>
              <a:t>Edit Master text styles</a:t>
            </a:r>
          </a:p>
        </p:txBody>
      </p:sp>
    </p:spTree>
    <p:extLst>
      <p:ext uri="{BB962C8B-B14F-4D97-AF65-F5344CB8AC3E}">
        <p14:creationId xmlns:p14="http://schemas.microsoft.com/office/powerpoint/2010/main" val="17859840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ส่วนหัวของส่วน">
    <p:spTree>
      <p:nvGrpSpPr>
        <p:cNvPr id="1" name=""/>
        <p:cNvGrpSpPr/>
        <p:nvPr/>
      </p:nvGrpSpPr>
      <p:grpSpPr>
        <a:xfrm>
          <a:off x="0" y="0"/>
          <a:ext cx="0" cy="0"/>
          <a:chOff x="0" y="0"/>
          <a:chExt cx="0" cy="0"/>
        </a:xfrm>
      </p:grpSpPr>
      <p:sp>
        <p:nvSpPr>
          <p:cNvPr id="4" name="ตัวแทนรูปภาพ 3"/>
          <p:cNvSpPr>
            <a:spLocks noGrp="1"/>
          </p:cNvSpPr>
          <p:nvPr>
            <p:ph type="pic" sz="quarter" idx="10"/>
          </p:nvPr>
        </p:nvSpPr>
        <p:spPr>
          <a:xfrm>
            <a:off x="5064749" y="0"/>
            <a:ext cx="7127251" cy="6858000"/>
          </a:xfrm>
          <a:prstGeom prst="rect">
            <a:avLst/>
          </a:prstGeom>
        </p:spPr>
        <p:txBody>
          <a:bodyPr/>
          <a:lstStyle/>
          <a:p>
            <a:endParaRPr lang="th-TH"/>
          </a:p>
        </p:txBody>
      </p:sp>
    </p:spTree>
    <p:extLst>
      <p:ext uri="{BB962C8B-B14F-4D97-AF65-F5344CB8AC3E}">
        <p14:creationId xmlns:p14="http://schemas.microsoft.com/office/powerpoint/2010/main" val="96519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ส่วนหัวของส่วน">
    <p:spTree>
      <p:nvGrpSpPr>
        <p:cNvPr id="1" name=""/>
        <p:cNvGrpSpPr/>
        <p:nvPr/>
      </p:nvGrpSpPr>
      <p:grpSpPr>
        <a:xfrm>
          <a:off x="0" y="0"/>
          <a:ext cx="0" cy="0"/>
          <a:chOff x="0" y="0"/>
          <a:chExt cx="0" cy="0"/>
        </a:xfrm>
      </p:grpSpPr>
      <p:sp>
        <p:nvSpPr>
          <p:cNvPr id="8" name="ตัวแทนรูปภาพ 7"/>
          <p:cNvSpPr>
            <a:spLocks noGrp="1"/>
          </p:cNvSpPr>
          <p:nvPr>
            <p:ph type="pic" sz="quarter" idx="10"/>
          </p:nvPr>
        </p:nvSpPr>
        <p:spPr>
          <a:xfrm>
            <a:off x="0" y="0"/>
            <a:ext cx="12192000" cy="3619500"/>
          </a:xfrm>
          <a:prstGeom prst="rect">
            <a:avLst/>
          </a:prstGeom>
        </p:spPr>
        <p:txBody>
          <a:bodyPr/>
          <a:lstStyle/>
          <a:p>
            <a:endParaRPr lang="th-TH"/>
          </a:p>
        </p:txBody>
      </p:sp>
    </p:spTree>
    <p:extLst>
      <p:ext uri="{BB962C8B-B14F-4D97-AF65-F5344CB8AC3E}">
        <p14:creationId xmlns:p14="http://schemas.microsoft.com/office/powerpoint/2010/main" val="1042473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0" y="1485900"/>
            <a:ext cx="12192000" cy="2362200"/>
          </a:xfrm>
          <a:prstGeom prst="rect">
            <a:avLst/>
          </a:prstGeom>
        </p:spPr>
        <p:txBody>
          <a:bodyPr/>
          <a:lstStyle/>
          <a:p>
            <a:endParaRPr lang="th-TH"/>
          </a:p>
        </p:txBody>
      </p:sp>
    </p:spTree>
    <p:extLst>
      <p:ext uri="{BB962C8B-B14F-4D97-AF65-F5344CB8AC3E}">
        <p14:creationId xmlns:p14="http://schemas.microsoft.com/office/powerpoint/2010/main" val="225973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0" y="1485900"/>
            <a:ext cx="10297394" cy="3352800"/>
          </a:xfrm>
          <a:prstGeom prst="rect">
            <a:avLst/>
          </a:prstGeom>
        </p:spPr>
        <p:txBody>
          <a:bodyPr/>
          <a:lstStyle/>
          <a:p>
            <a:endParaRPr lang="th-TH"/>
          </a:p>
        </p:txBody>
      </p:sp>
    </p:spTree>
    <p:extLst>
      <p:ext uri="{BB962C8B-B14F-4D97-AF65-F5344CB8AC3E}">
        <p14:creationId xmlns:p14="http://schemas.microsoft.com/office/powerpoint/2010/main" val="328501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15119" y="1557867"/>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
        <p:nvSpPr>
          <p:cNvPr id="3" name="ตัวแทนรูปภาพ 14"/>
          <p:cNvSpPr>
            <a:spLocks noGrp="1"/>
          </p:cNvSpPr>
          <p:nvPr>
            <p:ph type="pic" sz="quarter" idx="11"/>
          </p:nvPr>
        </p:nvSpPr>
        <p:spPr>
          <a:xfrm>
            <a:off x="6390151" y="3924300"/>
            <a:ext cx="5786730" cy="20023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0 w 12771436"/>
              <a:gd name="connsiteY0" fmla="*/ 660400 h 3962400"/>
              <a:gd name="connsiteX1" fmla="*/ 660400 w 12771436"/>
              <a:gd name="connsiteY1" fmla="*/ 0 h 3962400"/>
              <a:gd name="connsiteX2" fmla="*/ 11544828 w 12771436"/>
              <a:gd name="connsiteY2" fmla="*/ 8467 h 3962400"/>
              <a:gd name="connsiteX3" fmla="*/ 12111036 w 12771436"/>
              <a:gd name="connsiteY3" fmla="*/ 0 h 3962400"/>
              <a:gd name="connsiteX4" fmla="*/ 12771436 w 12771436"/>
              <a:gd name="connsiteY4" fmla="*/ 660400 h 3962400"/>
              <a:gd name="connsiteX5" fmla="*/ 12771436 w 12771436"/>
              <a:gd name="connsiteY5" fmla="*/ 3302000 h 3962400"/>
              <a:gd name="connsiteX6" fmla="*/ 12111036 w 12771436"/>
              <a:gd name="connsiteY6" fmla="*/ 3962400 h 3962400"/>
              <a:gd name="connsiteX7" fmla="*/ 660400 w 12771436"/>
              <a:gd name="connsiteY7" fmla="*/ 3962400 h 3962400"/>
              <a:gd name="connsiteX8" fmla="*/ 0 w 12771436"/>
              <a:gd name="connsiteY8" fmla="*/ 3302000 h 3962400"/>
              <a:gd name="connsiteX9" fmla="*/ 0 w 12771436"/>
              <a:gd name="connsiteY9" fmla="*/ 660400 h 3962400"/>
              <a:gd name="connsiteX0" fmla="*/ 0 w 12771436"/>
              <a:gd name="connsiteY0" fmla="*/ 660400 h 3970867"/>
              <a:gd name="connsiteX1" fmla="*/ 660400 w 12771436"/>
              <a:gd name="connsiteY1" fmla="*/ 0 h 3970867"/>
              <a:gd name="connsiteX2" fmla="*/ 11544828 w 12771436"/>
              <a:gd name="connsiteY2" fmla="*/ 8467 h 3970867"/>
              <a:gd name="connsiteX3" fmla="*/ 12111036 w 12771436"/>
              <a:gd name="connsiteY3" fmla="*/ 0 h 3970867"/>
              <a:gd name="connsiteX4" fmla="*/ 12771436 w 12771436"/>
              <a:gd name="connsiteY4" fmla="*/ 660400 h 3970867"/>
              <a:gd name="connsiteX5" fmla="*/ 12771436 w 12771436"/>
              <a:gd name="connsiteY5" fmla="*/ 3302000 h 3970867"/>
              <a:gd name="connsiteX6" fmla="*/ 12111036 w 12771436"/>
              <a:gd name="connsiteY6" fmla="*/ 3962400 h 3970867"/>
              <a:gd name="connsiteX7" fmla="*/ 11680294 w 12771436"/>
              <a:gd name="connsiteY7" fmla="*/ 3970867 h 3970867"/>
              <a:gd name="connsiteX8" fmla="*/ 660400 w 12771436"/>
              <a:gd name="connsiteY8" fmla="*/ 3962400 h 3970867"/>
              <a:gd name="connsiteX9" fmla="*/ 0 w 12771436"/>
              <a:gd name="connsiteY9" fmla="*/ 3302000 h 3970867"/>
              <a:gd name="connsiteX10" fmla="*/ 0 w 12771436"/>
              <a:gd name="connsiteY10"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660400 h 3970867"/>
              <a:gd name="connsiteX4" fmla="*/ 12771436 w 12771436"/>
              <a:gd name="connsiteY4" fmla="*/ 3302000 h 3970867"/>
              <a:gd name="connsiteX5" fmla="*/ 12111036 w 12771436"/>
              <a:gd name="connsiteY5" fmla="*/ 3962400 h 3970867"/>
              <a:gd name="connsiteX6" fmla="*/ 11680294 w 12771436"/>
              <a:gd name="connsiteY6" fmla="*/ 3970867 h 3970867"/>
              <a:gd name="connsiteX7" fmla="*/ 660400 w 12771436"/>
              <a:gd name="connsiteY7" fmla="*/ 3962400 h 3970867"/>
              <a:gd name="connsiteX8" fmla="*/ 0 w 12771436"/>
              <a:gd name="connsiteY8" fmla="*/ 3302000 h 3970867"/>
              <a:gd name="connsiteX9" fmla="*/ 0 w 12771436"/>
              <a:gd name="connsiteY9"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3302000 h 3970867"/>
              <a:gd name="connsiteX4" fmla="*/ 12111036 w 12771436"/>
              <a:gd name="connsiteY4" fmla="*/ 3962400 h 3970867"/>
              <a:gd name="connsiteX5" fmla="*/ 11680294 w 12771436"/>
              <a:gd name="connsiteY5" fmla="*/ 3970867 h 3970867"/>
              <a:gd name="connsiteX6" fmla="*/ 660400 w 12771436"/>
              <a:gd name="connsiteY6" fmla="*/ 3962400 h 3970867"/>
              <a:gd name="connsiteX7" fmla="*/ 0 w 12771436"/>
              <a:gd name="connsiteY7" fmla="*/ 3302000 h 3970867"/>
              <a:gd name="connsiteX8" fmla="*/ 0 w 12771436"/>
              <a:gd name="connsiteY8" fmla="*/ 660400 h 3970867"/>
              <a:gd name="connsiteX0" fmla="*/ 0 w 12111036"/>
              <a:gd name="connsiteY0" fmla="*/ 660400 h 3970867"/>
              <a:gd name="connsiteX1" fmla="*/ 660400 w 12111036"/>
              <a:gd name="connsiteY1" fmla="*/ 0 h 3970867"/>
              <a:gd name="connsiteX2" fmla="*/ 11544828 w 12111036"/>
              <a:gd name="connsiteY2" fmla="*/ 8467 h 3970867"/>
              <a:gd name="connsiteX3" fmla="*/ 12111036 w 12111036"/>
              <a:gd name="connsiteY3" fmla="*/ 3962400 h 3970867"/>
              <a:gd name="connsiteX4" fmla="*/ 11680294 w 12111036"/>
              <a:gd name="connsiteY4" fmla="*/ 3970867 h 3970867"/>
              <a:gd name="connsiteX5" fmla="*/ 660400 w 12111036"/>
              <a:gd name="connsiteY5" fmla="*/ 3962400 h 3970867"/>
              <a:gd name="connsiteX6" fmla="*/ 0 w 12111036"/>
              <a:gd name="connsiteY6" fmla="*/ 3302000 h 3970867"/>
              <a:gd name="connsiteX7" fmla="*/ 0 w 12111036"/>
              <a:gd name="connsiteY7" fmla="*/ 660400 h 3970867"/>
              <a:gd name="connsiteX0" fmla="*/ 0 w 11680294"/>
              <a:gd name="connsiteY0" fmla="*/ 660400 h 3970867"/>
              <a:gd name="connsiteX1" fmla="*/ 660400 w 11680294"/>
              <a:gd name="connsiteY1" fmla="*/ 0 h 3970867"/>
              <a:gd name="connsiteX2" fmla="*/ 11544828 w 11680294"/>
              <a:gd name="connsiteY2" fmla="*/ 8467 h 3970867"/>
              <a:gd name="connsiteX3" fmla="*/ 11680294 w 11680294"/>
              <a:gd name="connsiteY3" fmla="*/ 3970867 h 3970867"/>
              <a:gd name="connsiteX4" fmla="*/ 660400 w 11680294"/>
              <a:gd name="connsiteY4" fmla="*/ 3962400 h 3970867"/>
              <a:gd name="connsiteX5" fmla="*/ 0 w 11680294"/>
              <a:gd name="connsiteY5" fmla="*/ 3302000 h 3970867"/>
              <a:gd name="connsiteX6" fmla="*/ 0 w 11680294"/>
              <a:gd name="connsiteY6" fmla="*/ 660400 h 3970867"/>
              <a:gd name="connsiteX0" fmla="*/ 0 w 11544828"/>
              <a:gd name="connsiteY0" fmla="*/ 660400 h 4004734"/>
              <a:gd name="connsiteX1" fmla="*/ 660400 w 11544828"/>
              <a:gd name="connsiteY1" fmla="*/ 0 h 4004734"/>
              <a:gd name="connsiteX2" fmla="*/ 11544828 w 11544828"/>
              <a:gd name="connsiteY2" fmla="*/ 8467 h 4004734"/>
              <a:gd name="connsiteX3" fmla="*/ 11477094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 name="connsiteX0" fmla="*/ 0 w 11544828"/>
              <a:gd name="connsiteY0" fmla="*/ 660400 h 4004734"/>
              <a:gd name="connsiteX1" fmla="*/ 660400 w 11544828"/>
              <a:gd name="connsiteY1" fmla="*/ 0 h 4004734"/>
              <a:gd name="connsiteX2" fmla="*/ 11544828 w 11544828"/>
              <a:gd name="connsiteY2" fmla="*/ 8467 h 4004734"/>
              <a:gd name="connsiteX3" fmla="*/ 11544828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828" h="4004734">
                <a:moveTo>
                  <a:pt x="0" y="660400"/>
                </a:moveTo>
                <a:cubicBezTo>
                  <a:pt x="0" y="295671"/>
                  <a:pt x="295671" y="0"/>
                  <a:pt x="660400" y="0"/>
                </a:cubicBezTo>
                <a:lnTo>
                  <a:pt x="11544828" y="8467"/>
                </a:lnTo>
                <a:lnTo>
                  <a:pt x="11544828" y="4004734"/>
                </a:lnTo>
                <a:lnTo>
                  <a:pt x="660400" y="3962400"/>
                </a:lnTo>
                <a:cubicBezTo>
                  <a:pt x="295671" y="3962400"/>
                  <a:pt x="0" y="3666729"/>
                  <a:pt x="0" y="3302000"/>
                </a:cubicBezTo>
                <a:lnTo>
                  <a:pt x="0" y="660400"/>
                </a:lnTo>
                <a:close/>
              </a:path>
            </a:pathLst>
          </a:custGeom>
        </p:spPr>
        <p:txBody>
          <a:bodyPr/>
          <a:lstStyle/>
          <a:p>
            <a:endParaRPr lang="th-TH"/>
          </a:p>
        </p:txBody>
      </p:sp>
    </p:spTree>
    <p:extLst>
      <p:ext uri="{BB962C8B-B14F-4D97-AF65-F5344CB8AC3E}">
        <p14:creationId xmlns:p14="http://schemas.microsoft.com/office/powerpoint/2010/main" val="2214245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ags" Target="../tags/tag3.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theme" Target="../theme/theme2.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image" Target="../media/image3.pn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2.emf"/><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AF7F819-8352-3807-06E2-0BF4F9A75BEF}"/>
              </a:ext>
            </a:extLst>
          </p:cNvPr>
          <p:cNvGraphicFramePr>
            <a:graphicFrameLocks noChangeAspect="1"/>
          </p:cNvGraphicFramePr>
          <p:nvPr userDrawn="1">
            <p:custDataLst>
              <p:tags r:id="rId29"/>
            </p:custDataLst>
            <p:extLst>
              <p:ext uri="{D42A27DB-BD31-4B8C-83A1-F6EECF244321}">
                <p14:modId xmlns:p14="http://schemas.microsoft.com/office/powerpoint/2010/main" val="1633330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0" imgW="404" imgH="405" progId="TCLayout.ActiveDocument.1">
                  <p:embed/>
                </p:oleObj>
              </mc:Choice>
              <mc:Fallback>
                <p:oleObj name="think-cell Slide" r:id="rId30" imgW="404" imgH="405" progId="TCLayout.ActiveDocument.1">
                  <p:embed/>
                  <p:pic>
                    <p:nvPicPr>
                      <p:cNvPr id="2" name="think-cell data - do not delete" hidden="1">
                        <a:extLst>
                          <a:ext uri="{FF2B5EF4-FFF2-40B4-BE49-F238E27FC236}">
                            <a16:creationId xmlns:a16="http://schemas.microsoft.com/office/drawing/2014/main" id="{FAF7F819-8352-3807-06E2-0BF4F9A75BEF}"/>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415999852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Lst>
  <p:hf sldNum="0" hdr="0" ftr="0" dt="0"/>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th-TH"/>
      </a:defPPr>
      <a:lvl1pPr marL="0" algn="l" defTabSz="457200" rtl="0" eaLnBrk="1" latinLnBrk="0" hangingPunct="1">
        <a:defRPr sz="1400" kern="1200">
          <a:solidFill>
            <a:schemeClr val="tx1"/>
          </a:solidFill>
          <a:latin typeface="+mn-lt"/>
          <a:ea typeface="+mn-ea"/>
          <a:cs typeface="+mn-cs"/>
        </a:defRPr>
      </a:lvl1pPr>
      <a:lvl2pPr marL="228600" algn="l" defTabSz="457200" rtl="0" eaLnBrk="1" latinLnBrk="0" hangingPunct="1">
        <a:defRPr sz="1400" kern="1200">
          <a:solidFill>
            <a:schemeClr val="tx1"/>
          </a:solidFill>
          <a:latin typeface="+mn-lt"/>
          <a:ea typeface="+mn-ea"/>
          <a:cs typeface="+mn-cs"/>
        </a:defRPr>
      </a:lvl2pPr>
      <a:lvl3pPr marL="457200" algn="l" defTabSz="457200" rtl="0" eaLnBrk="1" latinLnBrk="0" hangingPunct="1">
        <a:defRPr sz="1400" kern="1200">
          <a:solidFill>
            <a:schemeClr val="tx1"/>
          </a:solidFill>
          <a:latin typeface="+mn-lt"/>
          <a:ea typeface="+mn-ea"/>
          <a:cs typeface="+mn-cs"/>
        </a:defRPr>
      </a:lvl3pPr>
      <a:lvl4pPr marL="685800" algn="l" defTabSz="457200" rtl="0" eaLnBrk="1" latinLnBrk="0" hangingPunct="1">
        <a:defRPr sz="1400" kern="1200">
          <a:solidFill>
            <a:schemeClr val="tx1"/>
          </a:solidFill>
          <a:latin typeface="+mn-lt"/>
          <a:ea typeface="+mn-ea"/>
          <a:cs typeface="+mn-cs"/>
        </a:defRPr>
      </a:lvl4pPr>
      <a:lvl5pPr marL="914400" algn="l" defTabSz="457200" rtl="0" eaLnBrk="1" latinLnBrk="0" hangingPunct="1">
        <a:defRPr sz="1400" kern="1200">
          <a:solidFill>
            <a:schemeClr val="tx1"/>
          </a:solidFill>
          <a:latin typeface="+mn-lt"/>
          <a:ea typeface="+mn-ea"/>
          <a:cs typeface="+mn-cs"/>
        </a:defRPr>
      </a:lvl5pPr>
      <a:lvl6pPr marL="1143000" algn="l" defTabSz="457200" rtl="0" eaLnBrk="1" latinLnBrk="0" hangingPunct="1">
        <a:defRPr sz="1400" kern="1200">
          <a:solidFill>
            <a:schemeClr val="tx1"/>
          </a:solidFill>
          <a:latin typeface="+mn-lt"/>
          <a:ea typeface="+mn-ea"/>
          <a:cs typeface="+mn-cs"/>
        </a:defRPr>
      </a:lvl6pPr>
      <a:lvl7pPr marL="1371600" algn="l" defTabSz="457200" rtl="0" eaLnBrk="1" latinLnBrk="0" hangingPunct="1">
        <a:defRPr sz="1400" kern="1200">
          <a:solidFill>
            <a:schemeClr val="tx1"/>
          </a:solidFill>
          <a:latin typeface="+mn-lt"/>
          <a:ea typeface="+mn-ea"/>
          <a:cs typeface="+mn-cs"/>
        </a:defRPr>
      </a:lvl7pPr>
      <a:lvl8pPr marL="1600200" algn="l" defTabSz="457200" rtl="0" eaLnBrk="1" latinLnBrk="0" hangingPunct="1">
        <a:defRPr sz="1400" kern="1200">
          <a:solidFill>
            <a:schemeClr val="tx1"/>
          </a:solidFill>
          <a:latin typeface="+mn-lt"/>
          <a:ea typeface="+mn-ea"/>
          <a:cs typeface="+mn-cs"/>
        </a:defRPr>
      </a:lvl8pPr>
      <a:lvl9pPr marL="1828800" algn="l" defTabSz="4572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6C7F0F2-9132-8211-107B-1F1F6299DC59}"/>
              </a:ext>
            </a:extLst>
          </p:cNvPr>
          <p:cNvGraphicFramePr>
            <a:graphicFrameLocks noChangeAspect="1"/>
          </p:cNvGraphicFramePr>
          <p:nvPr>
            <p:custDataLst>
              <p:tags r:id="rId21"/>
            </p:custDataLst>
            <p:extLst>
              <p:ext uri="{D42A27DB-BD31-4B8C-83A1-F6EECF244321}">
                <p14:modId xmlns:p14="http://schemas.microsoft.com/office/powerpoint/2010/main" val="4282862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1" imgH="411" progId="TCLayout.ActiveDocument.1">
                  <p:embed/>
                </p:oleObj>
              </mc:Choice>
              <mc:Fallback>
                <p:oleObj name="think-cell Slide" r:id="rId22" imgW="411" imgH="411" progId="TCLayout.ActiveDocument.1">
                  <p:embed/>
                  <p:pic>
                    <p:nvPicPr>
                      <p:cNvPr id="9" name="Object 8" hidden="1">
                        <a:extLst>
                          <a:ext uri="{FF2B5EF4-FFF2-40B4-BE49-F238E27FC236}">
                            <a16:creationId xmlns:a16="http://schemas.microsoft.com/office/drawing/2014/main" id="{B6C7F0F2-9132-8211-107B-1F1F6299DC59}"/>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pic>
        <p:nvPicPr>
          <p:cNvPr id="16" name="bg object 16"/>
          <p:cNvPicPr/>
          <p:nvPr/>
        </p:nvPicPr>
        <p:blipFill>
          <a:blip r:embed="rId24" cstate="screen">
            <a:extLst>
              <a:ext uri="{28A0092B-C50C-407E-A947-70E740481C1C}">
                <a14:useLocalDpi xmlns:a14="http://schemas.microsoft.com/office/drawing/2010/main"/>
              </a:ext>
            </a:extLst>
          </a:blip>
          <a:stretch>
            <a:fillRect/>
          </a:stretch>
        </p:blipFill>
        <p:spPr>
          <a:xfrm>
            <a:off x="275095" y="223232"/>
            <a:ext cx="274320" cy="276707"/>
          </a:xfrm>
          <a:prstGeom prst="rect">
            <a:avLst/>
          </a:prstGeom>
        </p:spPr>
      </p:pic>
      <p:sp>
        <p:nvSpPr>
          <p:cNvPr id="2" name="Holder 2"/>
          <p:cNvSpPr>
            <a:spLocks noGrp="1"/>
          </p:cNvSpPr>
          <p:nvPr>
            <p:ph type="title"/>
          </p:nvPr>
        </p:nvSpPr>
        <p:spPr>
          <a:xfrm>
            <a:off x="914259" y="2243517"/>
            <a:ext cx="1097896" cy="423193"/>
          </a:xfrm>
          <a:prstGeom prst="rect">
            <a:avLst/>
          </a:prstGeom>
        </p:spPr>
        <p:txBody>
          <a:bodyPr wrap="square" lIns="0" tIns="0" rIns="0" bIns="0">
            <a:spAutoFit/>
          </a:bodyPr>
          <a:lstStyle>
            <a:lvl1pPr>
              <a:defRPr sz="2750" b="1" i="0">
                <a:solidFill>
                  <a:schemeClr val="bg1"/>
                </a:solidFill>
                <a:latin typeface="Lato"/>
                <a:cs typeface="Lato"/>
              </a:defRPr>
            </a:lvl1pPr>
          </a:lstStyle>
          <a:p>
            <a:endParaRPr/>
          </a:p>
        </p:txBody>
      </p:sp>
      <p:sp>
        <p:nvSpPr>
          <p:cNvPr id="3" name="Holder 3"/>
          <p:cNvSpPr>
            <a:spLocks noGrp="1"/>
          </p:cNvSpPr>
          <p:nvPr>
            <p:ph type="body" idx="1"/>
          </p:nvPr>
        </p:nvSpPr>
        <p:spPr>
          <a:xfrm>
            <a:off x="1069349" y="2469163"/>
            <a:ext cx="1020608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1" y="6377945"/>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lang="en-US"/>
          </a:p>
        </p:txBody>
      </p:sp>
      <p:sp>
        <p:nvSpPr>
          <p:cNvPr id="5" name="Holder 5"/>
          <p:cNvSpPr>
            <a:spLocks noGrp="1"/>
          </p:cNvSpPr>
          <p:nvPr>
            <p:ph type="dt" sz="half" idx="6"/>
          </p:nvPr>
        </p:nvSpPr>
        <p:spPr>
          <a:xfrm>
            <a:off x="609602" y="6377945"/>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smtClean="0"/>
              <a:t>7/30/2025</a:t>
            </a:fld>
            <a:endParaRPr lang="en-US"/>
          </a:p>
        </p:txBody>
      </p:sp>
      <p:sp>
        <p:nvSpPr>
          <p:cNvPr id="6" name="Holder 6"/>
          <p:cNvSpPr>
            <a:spLocks noGrp="1"/>
          </p:cNvSpPr>
          <p:nvPr>
            <p:ph type="sldNum" sz="quarter" idx="7"/>
          </p:nvPr>
        </p:nvSpPr>
        <p:spPr>
          <a:xfrm>
            <a:off x="8778241" y="6377945"/>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lang="en-US" smtClean="0"/>
              <a:t>‹#›</a:t>
            </a:fld>
            <a:endParaRPr lang="en-US"/>
          </a:p>
        </p:txBody>
      </p:sp>
      <p:sp>
        <p:nvSpPr>
          <p:cNvPr id="7" name="TextBox 6">
            <a:extLst>
              <a:ext uri="{FF2B5EF4-FFF2-40B4-BE49-F238E27FC236}">
                <a16:creationId xmlns:a16="http://schemas.microsoft.com/office/drawing/2014/main" id="{D2A8B8EF-2534-F65E-C780-279BDBF9EC13}"/>
              </a:ext>
            </a:extLst>
          </p:cNvPr>
          <p:cNvSpPr txBox="1"/>
          <p:nvPr/>
        </p:nvSpPr>
        <p:spPr>
          <a:xfrm>
            <a:off x="627025" y="269253"/>
            <a:ext cx="4121955" cy="221599"/>
          </a:xfrm>
          <a:prstGeom prst="rect">
            <a:avLst/>
          </a:prstGeom>
          <a:noFill/>
        </p:spPr>
        <p:txBody>
          <a:bodyPr wrap="square" rtlCol="0">
            <a:spAutoFit/>
          </a:bodyPr>
          <a:lstStyle/>
          <a:p>
            <a:r>
              <a:rPr lang="en-US" sz="840" b="0" i="0">
                <a:solidFill>
                  <a:srgbClr val="33404F"/>
                </a:solidFill>
                <a:latin typeface="Gilroy" pitchFamily="2" charset="77"/>
              </a:rPr>
              <a:t>Q2 2025 Fund 3 FPR </a:t>
            </a:r>
            <a:r>
              <a:rPr lang="en-US" sz="840">
                <a:solidFill>
                  <a:srgbClr val="FFAB21"/>
                </a:solidFill>
                <a:latin typeface="Gilroy-Medium" pitchFamily="2" charset="77"/>
              </a:rPr>
              <a:t>•</a:t>
            </a:r>
            <a:r>
              <a:rPr lang="en-US" sz="840">
                <a:solidFill>
                  <a:srgbClr val="C2C6CA"/>
                </a:solidFill>
                <a:latin typeface="Gilroy-Medium" pitchFamily="2" charset="77"/>
              </a:rPr>
              <a:t> </a:t>
            </a:r>
            <a:r>
              <a:rPr lang="en-US" sz="840">
                <a:solidFill>
                  <a:srgbClr val="33404F"/>
                </a:solidFill>
                <a:latin typeface="Gilroy-Medium" pitchFamily="2" charset="77"/>
              </a:rPr>
              <a:t>July 2025</a:t>
            </a:r>
            <a:endParaRPr lang="en-US" sz="840">
              <a:solidFill>
                <a:srgbClr val="33404F"/>
              </a:solidFill>
              <a:latin typeface="Gilroy" pitchFamily="2" charset="77"/>
            </a:endParaRPr>
          </a:p>
        </p:txBody>
      </p:sp>
    </p:spTree>
    <p:extLst>
      <p:ext uri="{BB962C8B-B14F-4D97-AF65-F5344CB8AC3E}">
        <p14:creationId xmlns:p14="http://schemas.microsoft.com/office/powerpoint/2010/main" val="74069499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669" r:id="rId15"/>
    <p:sldLayoutId id="2147483726" r:id="rId16"/>
    <p:sldLayoutId id="2147483802" r:id="rId17"/>
    <p:sldLayoutId id="2147483803" r:id="rId18"/>
    <p:sldLayoutId id="2147483806" r:id="rId19"/>
  </p:sldLayoutIdLst>
  <p:hf sldNum="0"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77260" eaLnBrk="1" hangingPunct="1">
        <a:defRPr>
          <a:latin typeface="+mn-lt"/>
          <a:ea typeface="+mn-ea"/>
          <a:cs typeface="+mn-cs"/>
        </a:defRPr>
      </a:lvl2pPr>
      <a:lvl3pPr marL="554521" eaLnBrk="1" hangingPunct="1">
        <a:defRPr>
          <a:latin typeface="+mn-lt"/>
          <a:ea typeface="+mn-ea"/>
          <a:cs typeface="+mn-cs"/>
        </a:defRPr>
      </a:lvl3pPr>
      <a:lvl4pPr marL="831783" eaLnBrk="1" hangingPunct="1">
        <a:defRPr>
          <a:latin typeface="+mn-lt"/>
          <a:ea typeface="+mn-ea"/>
          <a:cs typeface="+mn-cs"/>
        </a:defRPr>
      </a:lvl4pPr>
      <a:lvl5pPr marL="1109043" eaLnBrk="1" hangingPunct="1">
        <a:defRPr>
          <a:latin typeface="+mn-lt"/>
          <a:ea typeface="+mn-ea"/>
          <a:cs typeface="+mn-cs"/>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p:bodyStyle>
    <p:otherStyle>
      <a:lvl1pPr marL="0" eaLnBrk="1" hangingPunct="1">
        <a:defRPr>
          <a:latin typeface="+mn-lt"/>
          <a:ea typeface="+mn-ea"/>
          <a:cs typeface="+mn-cs"/>
        </a:defRPr>
      </a:lvl1pPr>
      <a:lvl2pPr marL="277260" eaLnBrk="1" hangingPunct="1">
        <a:defRPr>
          <a:latin typeface="+mn-lt"/>
          <a:ea typeface="+mn-ea"/>
          <a:cs typeface="+mn-cs"/>
        </a:defRPr>
      </a:lvl2pPr>
      <a:lvl3pPr marL="554521" eaLnBrk="1" hangingPunct="1">
        <a:defRPr>
          <a:latin typeface="+mn-lt"/>
          <a:ea typeface="+mn-ea"/>
          <a:cs typeface="+mn-cs"/>
        </a:defRPr>
      </a:lvl3pPr>
      <a:lvl4pPr marL="831783" eaLnBrk="1" hangingPunct="1">
        <a:defRPr>
          <a:latin typeface="+mn-lt"/>
          <a:ea typeface="+mn-ea"/>
          <a:cs typeface="+mn-cs"/>
        </a:defRPr>
      </a:lvl4pPr>
      <a:lvl5pPr marL="1109043" eaLnBrk="1" hangingPunct="1">
        <a:defRPr>
          <a:latin typeface="+mn-lt"/>
          <a:ea typeface="+mn-ea"/>
          <a:cs typeface="+mn-cs"/>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5.xml"/><Relationship Id="rId1" Type="http://schemas.openxmlformats.org/officeDocument/2006/relationships/tags" Target="../tags/tag15.xml"/><Relationship Id="rId6" Type="http://schemas.openxmlformats.org/officeDocument/2006/relationships/image" Target="../media/image1.emf"/><Relationship Id="rId5" Type="http://schemas.openxmlformats.org/officeDocument/2006/relationships/oleObject" Target="../embeddings/oleObject10.bin"/><Relationship Id="rId4" Type="http://schemas.microsoft.com/office/2018/10/relationships/comments" Target="../comments/modernComment_1442_26D09F60.xml"/></Relationships>
</file>

<file path=ppt/slides/_rels/slide11.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notesSlide" Target="../notesSlides/notesSlide11.xml"/><Relationship Id="rId7" Type="http://schemas.openxmlformats.org/officeDocument/2006/relationships/chart" Target="../charts/chart1.xml"/><Relationship Id="rId2" Type="http://schemas.openxmlformats.org/officeDocument/2006/relationships/slideLayout" Target="../slideLayouts/slideLayout35.xml"/><Relationship Id="rId1" Type="http://schemas.openxmlformats.org/officeDocument/2006/relationships/tags" Target="../tags/tag16.xml"/><Relationship Id="rId6" Type="http://schemas.openxmlformats.org/officeDocument/2006/relationships/image" Target="../media/image1.emf"/><Relationship Id="rId11" Type="http://schemas.openxmlformats.org/officeDocument/2006/relationships/chart" Target="../charts/chart5.xml"/><Relationship Id="rId5" Type="http://schemas.openxmlformats.org/officeDocument/2006/relationships/oleObject" Target="../embeddings/oleObject11.bin"/><Relationship Id="rId10" Type="http://schemas.openxmlformats.org/officeDocument/2006/relationships/chart" Target="../charts/chart4.xml"/><Relationship Id="rId4" Type="http://schemas.microsoft.com/office/2018/10/relationships/comments" Target="../comments/modernComment_2230_D93A6B47.xml"/><Relationship Id="rId9"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5.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notesSlide" Target="../notesSlides/notesSlide13.xml"/><Relationship Id="rId7" Type="http://schemas.microsoft.com/office/2007/relationships/hdphoto" Target="../media/hdphoto1.wdp"/><Relationship Id="rId12" Type="http://schemas.openxmlformats.org/officeDocument/2006/relationships/image" Target="../media/image43.png"/><Relationship Id="rId17" Type="http://schemas.openxmlformats.org/officeDocument/2006/relationships/image" Target="../media/image47.png"/><Relationship Id="rId2" Type="http://schemas.openxmlformats.org/officeDocument/2006/relationships/slideLayout" Target="../slideLayouts/slideLayout35.xml"/><Relationship Id="rId16" Type="http://schemas.microsoft.com/office/2007/relationships/hdphoto" Target="../media/hdphoto3.wdp"/><Relationship Id="rId1" Type="http://schemas.openxmlformats.org/officeDocument/2006/relationships/tags" Target="../tags/tag18.xml"/><Relationship Id="rId6" Type="http://schemas.openxmlformats.org/officeDocument/2006/relationships/image" Target="../media/image39.png"/><Relationship Id="rId11" Type="http://schemas.microsoft.com/office/2007/relationships/hdphoto" Target="../media/hdphoto2.wdp"/><Relationship Id="rId5" Type="http://schemas.openxmlformats.org/officeDocument/2006/relationships/image" Target="../media/image1.emf"/><Relationship Id="rId15" Type="http://schemas.openxmlformats.org/officeDocument/2006/relationships/image" Target="../media/image46.png"/><Relationship Id="rId10" Type="http://schemas.openxmlformats.org/officeDocument/2006/relationships/image" Target="../media/image42.png"/><Relationship Id="rId4" Type="http://schemas.openxmlformats.org/officeDocument/2006/relationships/oleObject" Target="../embeddings/oleObject13.bin"/><Relationship Id="rId9" Type="http://schemas.openxmlformats.org/officeDocument/2006/relationships/image" Target="../media/image41.pn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5.xml"/><Relationship Id="rId1" Type="http://schemas.openxmlformats.org/officeDocument/2006/relationships/tags" Target="../tags/tag19.xml"/><Relationship Id="rId6" Type="http://schemas.openxmlformats.org/officeDocument/2006/relationships/chart" Target="../charts/chart7.x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234_FE25F045.xml"/><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5.xml"/><Relationship Id="rId1" Type="http://schemas.openxmlformats.org/officeDocument/2006/relationships/tags" Target="../tags/tag20.xml"/><Relationship Id="rId6" Type="http://schemas.openxmlformats.org/officeDocument/2006/relationships/image" Target="../media/image48.emf"/><Relationship Id="rId5" Type="http://schemas.openxmlformats.org/officeDocument/2006/relationships/oleObject" Target="../embeddings/oleObject14.bin"/><Relationship Id="rId4" Type="http://schemas.microsoft.com/office/2018/10/relationships/comments" Target="../comments/modernComment_1E2F_C013FE0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5.xml"/><Relationship Id="rId1" Type="http://schemas.openxmlformats.org/officeDocument/2006/relationships/tags" Target="../tags/tag21.xml"/><Relationship Id="rId6" Type="http://schemas.openxmlformats.org/officeDocument/2006/relationships/image" Target="../media/image48.emf"/><Relationship Id="rId5" Type="http://schemas.openxmlformats.org/officeDocument/2006/relationships/oleObject" Target="../embeddings/oleObject15.bin"/><Relationship Id="rId4" Type="http://schemas.microsoft.com/office/2018/10/relationships/comments" Target="../comments/modernComment_1E1B_6675FB95.xml"/></Relationships>
</file>

<file path=ppt/slides/_rels/slide24.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notesSlide" Target="../notesSlides/notesSlide20.xml"/><Relationship Id="rId7" Type="http://schemas.openxmlformats.org/officeDocument/2006/relationships/chart" Target="../charts/chart9.xml"/><Relationship Id="rId2" Type="http://schemas.openxmlformats.org/officeDocument/2006/relationships/slideLayout" Target="../slideLayouts/slideLayout35.xml"/><Relationship Id="rId1" Type="http://schemas.openxmlformats.org/officeDocument/2006/relationships/tags" Target="../tags/tag22.xml"/><Relationship Id="rId6" Type="http://schemas.openxmlformats.org/officeDocument/2006/relationships/image" Target="../media/image48.emf"/><Relationship Id="rId5" Type="http://schemas.openxmlformats.org/officeDocument/2006/relationships/oleObject" Target="../embeddings/oleObject16.bin"/><Relationship Id="rId10" Type="http://schemas.openxmlformats.org/officeDocument/2006/relationships/image" Target="../media/image49.png"/><Relationship Id="rId4" Type="http://schemas.microsoft.com/office/2018/10/relationships/comments" Target="../comments/modernComment_2237_EB1DA4D3.xml"/><Relationship Id="rId9" Type="http://schemas.openxmlformats.org/officeDocument/2006/relationships/chart" Target="../charts/chart1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chart" Target="../charts/chart13.xml"/><Relationship Id="rId2" Type="http://schemas.openxmlformats.org/officeDocument/2006/relationships/slideLayout" Target="../slideLayouts/slideLayout35.xml"/><Relationship Id="rId1" Type="http://schemas.openxmlformats.org/officeDocument/2006/relationships/tags" Target="../tags/tag23.xml"/><Relationship Id="rId6" Type="http://schemas.openxmlformats.org/officeDocument/2006/relationships/chart" Target="../charts/chart12.xml"/><Relationship Id="rId5" Type="http://schemas.openxmlformats.org/officeDocument/2006/relationships/image" Target="../media/image48.emf"/><Relationship Id="rId4" Type="http://schemas.openxmlformats.org/officeDocument/2006/relationships/oleObject" Target="../embeddings/oleObject17.bin"/></Relationships>
</file>

<file path=ppt/slides/_rels/slide26.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notesSlide" Target="../notesSlides/notesSlide22.xml"/><Relationship Id="rId7" Type="http://schemas.openxmlformats.org/officeDocument/2006/relationships/chart" Target="../charts/chart14.xml"/><Relationship Id="rId2" Type="http://schemas.openxmlformats.org/officeDocument/2006/relationships/slideLayout" Target="../slideLayouts/slideLayout35.xml"/><Relationship Id="rId1" Type="http://schemas.openxmlformats.org/officeDocument/2006/relationships/tags" Target="../tags/tag24.xml"/><Relationship Id="rId6" Type="http://schemas.openxmlformats.org/officeDocument/2006/relationships/image" Target="../media/image48.emf"/><Relationship Id="rId5" Type="http://schemas.openxmlformats.org/officeDocument/2006/relationships/oleObject" Target="../embeddings/oleObject18.bin"/><Relationship Id="rId10" Type="http://schemas.openxmlformats.org/officeDocument/2006/relationships/chart" Target="../charts/chart16.xml"/><Relationship Id="rId4" Type="http://schemas.microsoft.com/office/2018/10/relationships/comments" Target="../comments/modernComment_2239_B8F4D23A.xml"/><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notesSlide" Target="../notesSlides/notesSlide23.xml"/><Relationship Id="rId7" Type="http://schemas.openxmlformats.org/officeDocument/2006/relationships/chart" Target="../charts/chart17.xml"/><Relationship Id="rId2" Type="http://schemas.openxmlformats.org/officeDocument/2006/relationships/slideLayout" Target="../slideLayouts/slideLayout35.xml"/><Relationship Id="rId1" Type="http://schemas.openxmlformats.org/officeDocument/2006/relationships/tags" Target="../tags/tag25.xml"/><Relationship Id="rId6" Type="http://schemas.openxmlformats.org/officeDocument/2006/relationships/image" Target="../media/image48.emf"/><Relationship Id="rId5" Type="http://schemas.openxmlformats.org/officeDocument/2006/relationships/oleObject" Target="../embeddings/oleObject19.bin"/><Relationship Id="rId4" Type="http://schemas.microsoft.com/office/2018/10/relationships/comments" Target="../comments/modernComment_223A_72AABB5A.xml"/></Relationships>
</file>

<file path=ppt/slides/_rels/slide28.xml.rels><?xml version="1.0" encoding="UTF-8" standalone="yes"?>
<Relationships xmlns="http://schemas.openxmlformats.org/package/2006/relationships"><Relationship Id="rId8" Type="http://schemas.openxmlformats.org/officeDocument/2006/relationships/chart" Target="../charts/chart20.xml"/><Relationship Id="rId3" Type="http://schemas.openxmlformats.org/officeDocument/2006/relationships/notesSlide" Target="../notesSlides/notesSlide24.xml"/><Relationship Id="rId7" Type="http://schemas.openxmlformats.org/officeDocument/2006/relationships/chart" Target="../charts/chart19.xml"/><Relationship Id="rId2" Type="http://schemas.openxmlformats.org/officeDocument/2006/relationships/slideLayout" Target="../slideLayouts/slideLayout35.xml"/><Relationship Id="rId1" Type="http://schemas.openxmlformats.org/officeDocument/2006/relationships/tags" Target="../tags/tag26.xml"/><Relationship Id="rId6" Type="http://schemas.openxmlformats.org/officeDocument/2006/relationships/image" Target="../media/image48.emf"/><Relationship Id="rId11" Type="http://schemas.openxmlformats.org/officeDocument/2006/relationships/chart" Target="../charts/chart23.xml"/><Relationship Id="rId5" Type="http://schemas.openxmlformats.org/officeDocument/2006/relationships/oleObject" Target="../embeddings/oleObject20.bin"/><Relationship Id="rId10" Type="http://schemas.openxmlformats.org/officeDocument/2006/relationships/chart" Target="../charts/chart22.xml"/><Relationship Id="rId4" Type="http://schemas.microsoft.com/office/2018/10/relationships/comments" Target="../comments/modernComment_2222_49824376.xml"/><Relationship Id="rId9" Type="http://schemas.openxmlformats.org/officeDocument/2006/relationships/chart" Target="../charts/char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5.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oleObject" Target="../embeddings/oleObject6.bin"/><Relationship Id="rId4" Type="http://schemas.microsoft.com/office/2018/10/relationships/comments" Target="../comments/modernComment_2246_54A17EA.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6.xml"/><Relationship Id="rId7" Type="http://schemas.openxmlformats.org/officeDocument/2006/relationships/chart" Target="../charts/chart25.xml"/><Relationship Id="rId2" Type="http://schemas.openxmlformats.org/officeDocument/2006/relationships/slideLayout" Target="../slideLayouts/slideLayout35.xml"/><Relationship Id="rId1" Type="http://schemas.openxmlformats.org/officeDocument/2006/relationships/tags" Target="../tags/tag27.xml"/><Relationship Id="rId6" Type="http://schemas.openxmlformats.org/officeDocument/2006/relationships/chart" Target="../charts/chart24.xml"/><Relationship Id="rId5" Type="http://schemas.openxmlformats.org/officeDocument/2006/relationships/image" Target="../media/image48.emf"/><Relationship Id="rId4"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chart" Target="../charts/chart26.xml"/><Relationship Id="rId2" Type="http://schemas.openxmlformats.org/officeDocument/2006/relationships/slideLayout" Target="../slideLayouts/slideLayout35.xml"/><Relationship Id="rId1" Type="http://schemas.openxmlformats.org/officeDocument/2006/relationships/tags" Target="../tags/tag28.xml"/><Relationship Id="rId6" Type="http://schemas.openxmlformats.org/officeDocument/2006/relationships/image" Target="../media/image48.emf"/><Relationship Id="rId5" Type="http://schemas.openxmlformats.org/officeDocument/2006/relationships/oleObject" Target="../embeddings/oleObject17.bin"/><Relationship Id="rId4" Type="http://schemas.microsoft.com/office/2018/10/relationships/comments" Target="../comments/modernComment_DB3_6C517B0F.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xml"/><Relationship Id="rId1" Type="http://schemas.openxmlformats.org/officeDocument/2006/relationships/tags" Target="../tags/tag29.xml"/><Relationship Id="rId6" Type="http://schemas.openxmlformats.org/officeDocument/2006/relationships/chart" Target="../charts/chart27.xml"/><Relationship Id="rId5" Type="http://schemas.openxmlformats.org/officeDocument/2006/relationships/image" Target="../media/image48.emf"/><Relationship Id="rId4"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notesSlide" Target="../notesSlides/notesSlide29.xml"/><Relationship Id="rId7" Type="http://schemas.openxmlformats.org/officeDocument/2006/relationships/chart" Target="../charts/chart28.xml"/><Relationship Id="rId2" Type="http://schemas.openxmlformats.org/officeDocument/2006/relationships/slideLayout" Target="../slideLayouts/slideLayout35.xml"/><Relationship Id="rId1" Type="http://schemas.openxmlformats.org/officeDocument/2006/relationships/tags" Target="../tags/tag30.xml"/><Relationship Id="rId6" Type="http://schemas.openxmlformats.org/officeDocument/2006/relationships/image" Target="../media/image48.emf"/><Relationship Id="rId5" Type="http://schemas.openxmlformats.org/officeDocument/2006/relationships/oleObject" Target="../embeddings/oleObject17.bin"/><Relationship Id="rId4" Type="http://schemas.microsoft.com/office/2018/10/relationships/comments" Target="../comments/modernComment_140D_1726AA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chart" Target="../charts/chart30.xml"/><Relationship Id="rId2" Type="http://schemas.openxmlformats.org/officeDocument/2006/relationships/slideLayout" Target="../slideLayouts/slideLayout35.xml"/><Relationship Id="rId1" Type="http://schemas.openxmlformats.org/officeDocument/2006/relationships/tags" Target="../tags/tag31.xml"/><Relationship Id="rId6" Type="http://schemas.openxmlformats.org/officeDocument/2006/relationships/image" Target="../media/image48.emf"/><Relationship Id="rId5" Type="http://schemas.openxmlformats.org/officeDocument/2006/relationships/oleObject" Target="../embeddings/oleObject21.bin"/><Relationship Id="rId4" Type="http://schemas.microsoft.com/office/2018/10/relationships/comments" Target="../comments/modernComment_2240_4358234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5.xml"/><Relationship Id="rId1" Type="http://schemas.openxmlformats.org/officeDocument/2006/relationships/tags" Target="../tags/tag32.xml"/><Relationship Id="rId5" Type="http://schemas.openxmlformats.org/officeDocument/2006/relationships/image" Target="../media/image48.emf"/><Relationship Id="rId4" Type="http://schemas.openxmlformats.org/officeDocument/2006/relationships/oleObject" Target="../embeddings/oleObject2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5.xml"/><Relationship Id="rId1" Type="http://schemas.openxmlformats.org/officeDocument/2006/relationships/tags" Target="../tags/tag33.xml"/><Relationship Id="rId5" Type="http://schemas.openxmlformats.org/officeDocument/2006/relationships/image" Target="../media/image48.emf"/><Relationship Id="rId4" Type="http://schemas.openxmlformats.org/officeDocument/2006/relationships/oleObject" Target="../embeddings/oleObject21.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5.xml"/><Relationship Id="rId1" Type="http://schemas.openxmlformats.org/officeDocument/2006/relationships/tags" Target="../tags/tag9.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36.xml"/><Relationship Id="rId1" Type="http://schemas.openxmlformats.org/officeDocument/2006/relationships/slideLayout" Target="../slideLayouts/slideLayout35.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37.xml"/><Relationship Id="rId1" Type="http://schemas.openxmlformats.org/officeDocument/2006/relationships/slideLayout" Target="../slideLayouts/slideLayout35.xml"/><Relationship Id="rId6" Type="http://schemas.openxmlformats.org/officeDocument/2006/relationships/image" Target="../media/image56.png"/><Relationship Id="rId5" Type="http://schemas.microsoft.com/office/2014/relationships/chartEx" Target="../charts/chartEx3.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microsoft.com/office/2014/relationships/chartEx" Target="../charts/chartEx4.xml"/><Relationship Id="rId2" Type="http://schemas.openxmlformats.org/officeDocument/2006/relationships/notesSlide" Target="../notesSlides/notesSlide38.xml"/><Relationship Id="rId1" Type="http://schemas.openxmlformats.org/officeDocument/2006/relationships/slideLayout" Target="../slideLayouts/slideLayout35.xm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9.emf"/><Relationship Id="rId2" Type="http://schemas.openxmlformats.org/officeDocument/2006/relationships/slideLayout" Target="../slideLayouts/slideLayout35.xml"/><Relationship Id="rId1" Type="http://schemas.openxmlformats.org/officeDocument/2006/relationships/tags" Target="../tags/tag34.xml"/><Relationship Id="rId6" Type="http://schemas.openxmlformats.org/officeDocument/2006/relationships/image" Target="../media/image1.emf"/><Relationship Id="rId5" Type="http://schemas.openxmlformats.org/officeDocument/2006/relationships/oleObject" Target="../embeddings/oleObject13.bin"/><Relationship Id="rId4" Type="http://schemas.microsoft.com/office/2018/10/relationships/comments" Target="../comments/modernComment_2229_9AE13588.xml"/></Relationships>
</file>

<file path=ppt/slides/_rels/slide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40.xml"/><Relationship Id="rId7" Type="http://schemas.openxmlformats.org/officeDocument/2006/relationships/image" Target="../media/image61.svg"/><Relationship Id="rId2" Type="http://schemas.openxmlformats.org/officeDocument/2006/relationships/slideLayout" Target="../slideLayouts/slideLayout35.xml"/><Relationship Id="rId1" Type="http://schemas.openxmlformats.org/officeDocument/2006/relationships/tags" Target="../tags/tag35.xml"/><Relationship Id="rId6" Type="http://schemas.openxmlformats.org/officeDocument/2006/relationships/image" Target="../media/image60.png"/><Relationship Id="rId11" Type="http://schemas.openxmlformats.org/officeDocument/2006/relationships/image" Target="../media/image64.emf"/><Relationship Id="rId5" Type="http://schemas.openxmlformats.org/officeDocument/2006/relationships/image" Target="../media/image1.emf"/><Relationship Id="rId10" Type="http://schemas.openxmlformats.org/officeDocument/2006/relationships/package" Target="../embeddings/Microsoft_Excel_Worksheet_84B5925D.xlsx"/><Relationship Id="rId4" Type="http://schemas.openxmlformats.org/officeDocument/2006/relationships/oleObject" Target="../embeddings/oleObject13.bin"/><Relationship Id="rId9" Type="http://schemas.openxmlformats.org/officeDocument/2006/relationships/image" Target="../media/image63.svg"/></Relationships>
</file>

<file path=ppt/slides/_rels/slide4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41.xml"/><Relationship Id="rId7" Type="http://schemas.openxmlformats.org/officeDocument/2006/relationships/image" Target="../media/image61.svg"/><Relationship Id="rId2" Type="http://schemas.openxmlformats.org/officeDocument/2006/relationships/slideLayout" Target="../slideLayouts/slideLayout35.xml"/><Relationship Id="rId1" Type="http://schemas.openxmlformats.org/officeDocument/2006/relationships/tags" Target="../tags/tag36.xml"/><Relationship Id="rId6" Type="http://schemas.openxmlformats.org/officeDocument/2006/relationships/image" Target="../media/image60.png"/><Relationship Id="rId5" Type="http://schemas.openxmlformats.org/officeDocument/2006/relationships/image" Target="../media/image1.emf"/><Relationship Id="rId10" Type="http://schemas.openxmlformats.org/officeDocument/2006/relationships/image" Target="../media/image65.emf"/><Relationship Id="rId4" Type="http://schemas.openxmlformats.org/officeDocument/2006/relationships/oleObject" Target="../embeddings/oleObject13.bin"/><Relationship Id="rId9" Type="http://schemas.openxmlformats.org/officeDocument/2006/relationships/image" Target="../media/image63.sv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5.xml"/><Relationship Id="rId1" Type="http://schemas.openxmlformats.org/officeDocument/2006/relationships/tags" Target="../tags/tag37.xml"/><Relationship Id="rId6" Type="http://schemas.openxmlformats.org/officeDocument/2006/relationships/image" Target="../media/image66.emf"/><Relationship Id="rId5" Type="http://schemas.openxmlformats.org/officeDocument/2006/relationships/image" Target="../media/image1.emf"/><Relationship Id="rId4" Type="http://schemas.openxmlformats.org/officeDocument/2006/relationships/oleObject" Target="../embeddings/oleObject13.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5.xml"/><Relationship Id="rId1" Type="http://schemas.openxmlformats.org/officeDocument/2006/relationships/tags" Target="../tags/tag38.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chart" Target="../charts/chart3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5.xml"/><Relationship Id="rId1" Type="http://schemas.openxmlformats.org/officeDocument/2006/relationships/tags" Target="../tags/tag10.xml"/><Relationship Id="rId6" Type="http://schemas.openxmlformats.org/officeDocument/2006/relationships/image" Target="../media/image1.emf"/><Relationship Id="rId5" Type="http://schemas.openxmlformats.org/officeDocument/2006/relationships/oleObject" Target="../embeddings/oleObject6.bin"/><Relationship Id="rId4" Type="http://schemas.microsoft.com/office/2018/10/relationships/comments" Target="../comments/modernComment_2248_4FA4BBD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67.emf"/><Relationship Id="rId2" Type="http://schemas.openxmlformats.org/officeDocument/2006/relationships/slideLayout" Target="../slideLayouts/slideLayout35.xml"/><Relationship Id="rId1" Type="http://schemas.openxmlformats.org/officeDocument/2006/relationships/tags" Target="../tags/tag39.xml"/><Relationship Id="rId6" Type="http://schemas.openxmlformats.org/officeDocument/2006/relationships/image" Target="../media/image1.emf"/><Relationship Id="rId5" Type="http://schemas.openxmlformats.org/officeDocument/2006/relationships/oleObject" Target="../embeddings/oleObject24.bin"/><Relationship Id="rId4" Type="http://schemas.microsoft.com/office/2018/10/relationships/comments" Target="../comments/modernComment_145A_565F78DE.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5.xml"/><Relationship Id="rId1" Type="http://schemas.openxmlformats.org/officeDocument/2006/relationships/tags" Target="../tags/tag40.xml"/><Relationship Id="rId6" Type="http://schemas.openxmlformats.org/officeDocument/2006/relationships/image" Target="../media/image68.emf"/><Relationship Id="rId5" Type="http://schemas.openxmlformats.org/officeDocument/2006/relationships/image" Target="../media/image1.emf"/><Relationship Id="rId4" Type="http://schemas.openxmlformats.org/officeDocument/2006/relationships/oleObject" Target="../embeddings/oleObject13.bin"/></Relationships>
</file>

<file path=ppt/slides/_rels/slide52.xml.rels><?xml version="1.0" encoding="UTF-8" standalone="yes"?>
<Relationships xmlns="http://schemas.openxmlformats.org/package/2006/relationships"><Relationship Id="rId3" Type="http://schemas.microsoft.com/office/2014/relationships/chartEx" Target="../charts/chartEx5.xml"/><Relationship Id="rId2" Type="http://schemas.openxmlformats.org/officeDocument/2006/relationships/notesSlide" Target="../notesSlides/notesSlide46.xml"/><Relationship Id="rId1" Type="http://schemas.openxmlformats.org/officeDocument/2006/relationships/slideLayout" Target="../slideLayouts/slideLayout35.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chart" Target="../charts/chart33.xml"/><Relationship Id="rId2" Type="http://schemas.openxmlformats.org/officeDocument/2006/relationships/slideLayout" Target="../slideLayouts/slideLayout35.xml"/><Relationship Id="rId1" Type="http://schemas.openxmlformats.org/officeDocument/2006/relationships/tags" Target="../tags/tag41.x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chart" Target="../charts/chart3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5.xml"/><Relationship Id="rId1" Type="http://schemas.openxmlformats.org/officeDocument/2006/relationships/tags" Target="../tags/tag42.xml"/><Relationship Id="rId6" Type="http://schemas.openxmlformats.org/officeDocument/2006/relationships/image" Target="../media/image70.emf"/><Relationship Id="rId5" Type="http://schemas.openxmlformats.org/officeDocument/2006/relationships/image" Target="../media/image1.emf"/><Relationship Id="rId4" Type="http://schemas.openxmlformats.org/officeDocument/2006/relationships/oleObject" Target="../embeddings/oleObject25.bin"/></Relationships>
</file>

<file path=ppt/slides/_rels/slide55.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notesSlide" Target="../notesSlides/notesSlide49.xml"/><Relationship Id="rId7" Type="http://schemas.openxmlformats.org/officeDocument/2006/relationships/image" Target="../media/image72.svg"/><Relationship Id="rId2" Type="http://schemas.openxmlformats.org/officeDocument/2006/relationships/slideLayout" Target="../slideLayouts/slideLayout35.xml"/><Relationship Id="rId1" Type="http://schemas.openxmlformats.org/officeDocument/2006/relationships/tags" Target="../tags/tag43.xml"/><Relationship Id="rId6" Type="http://schemas.openxmlformats.org/officeDocument/2006/relationships/image" Target="../media/image71.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5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notesSlide" Target="../notesSlides/notesSlide51.xml"/><Relationship Id="rId7" Type="http://schemas.openxmlformats.org/officeDocument/2006/relationships/image" Target="../media/image72.svg"/><Relationship Id="rId2" Type="http://schemas.openxmlformats.org/officeDocument/2006/relationships/slideLayout" Target="../slideLayouts/slideLayout35.xml"/><Relationship Id="rId1" Type="http://schemas.openxmlformats.org/officeDocument/2006/relationships/tags" Target="../tags/tag44.xml"/><Relationship Id="rId6" Type="http://schemas.openxmlformats.org/officeDocument/2006/relationships/image" Target="../media/image71.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58.xml.rels><?xml version="1.0" encoding="UTF-8" standalone="yes"?>
<Relationships xmlns="http://schemas.openxmlformats.org/package/2006/relationships"><Relationship Id="rId3" Type="http://schemas.microsoft.com/office/2018/10/relationships/comments" Target="../comments/modernComment_760_D9493366.xml"/><Relationship Id="rId2" Type="http://schemas.openxmlformats.org/officeDocument/2006/relationships/notesSlide" Target="../notesSlides/notesSlide52.xml"/><Relationship Id="rId1" Type="http://schemas.openxmlformats.org/officeDocument/2006/relationships/slideLayout" Target="../slideLayouts/slideLayout35.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image" Target="../media/image76.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4.xml"/><Relationship Id="rId1" Type="http://schemas.openxmlformats.org/officeDocument/2006/relationships/tags" Target="../tags/tag45.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tags" Target="../tags/tag11.x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5.xml"/><Relationship Id="rId1" Type="http://schemas.openxmlformats.org/officeDocument/2006/relationships/tags" Target="../tags/tag46.xml"/><Relationship Id="rId6" Type="http://schemas.openxmlformats.org/officeDocument/2006/relationships/image" Target="../media/image78.emf"/><Relationship Id="rId5" Type="http://schemas.openxmlformats.org/officeDocument/2006/relationships/image" Target="../media/image1.emf"/><Relationship Id="rId4" Type="http://schemas.openxmlformats.org/officeDocument/2006/relationships/oleObject" Target="../embeddings/oleObject13.bin"/></Relationships>
</file>

<file path=ppt/slides/_rels/slide6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6.xml"/><Relationship Id="rId1" Type="http://schemas.openxmlformats.org/officeDocument/2006/relationships/slideLayout" Target="../slideLayouts/slideLayout35.xml"/><Relationship Id="rId4" Type="http://schemas.openxmlformats.org/officeDocument/2006/relationships/image" Target="../media/image80.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57.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5.xml"/><Relationship Id="rId1" Type="http://schemas.openxmlformats.org/officeDocument/2006/relationships/tags" Target="../tags/tag47.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67.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59.xml"/><Relationship Id="rId1" Type="http://schemas.openxmlformats.org/officeDocument/2006/relationships/slideLayout" Target="../slideLayouts/slideLayout44.xml"/><Relationship Id="rId4" Type="http://schemas.openxmlformats.org/officeDocument/2006/relationships/chart" Target="../charts/chart38.xml"/></Relationships>
</file>

<file path=ppt/slides/_rels/slide68.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60.xml"/><Relationship Id="rId1" Type="http://schemas.openxmlformats.org/officeDocument/2006/relationships/slideLayout" Target="../slideLayouts/slideLayout44.xml"/><Relationship Id="rId6" Type="http://schemas.openxmlformats.org/officeDocument/2006/relationships/chart" Target="../charts/chart42.xml"/><Relationship Id="rId5" Type="http://schemas.openxmlformats.org/officeDocument/2006/relationships/chart" Target="../charts/chart41.xml"/><Relationship Id="rId4" Type="http://schemas.openxmlformats.org/officeDocument/2006/relationships/chart" Target="../charts/chart40.xml"/></Relationships>
</file>

<file path=ppt/slides/_rels/slide6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notesSlide" Target="../notesSlides/notesSlide61.xml"/><Relationship Id="rId7" Type="http://schemas.microsoft.com/office/2007/relationships/hdphoto" Target="../media/hdphoto1.wdp"/><Relationship Id="rId12" Type="http://schemas.openxmlformats.org/officeDocument/2006/relationships/image" Target="../media/image43.png"/><Relationship Id="rId17" Type="http://schemas.openxmlformats.org/officeDocument/2006/relationships/image" Target="../media/image47.png"/><Relationship Id="rId2" Type="http://schemas.openxmlformats.org/officeDocument/2006/relationships/slideLayout" Target="../slideLayouts/slideLayout35.xml"/><Relationship Id="rId16" Type="http://schemas.microsoft.com/office/2007/relationships/hdphoto" Target="../media/hdphoto3.wdp"/><Relationship Id="rId1" Type="http://schemas.openxmlformats.org/officeDocument/2006/relationships/tags" Target="../tags/tag48.xml"/><Relationship Id="rId6" Type="http://schemas.openxmlformats.org/officeDocument/2006/relationships/image" Target="../media/image39.png"/><Relationship Id="rId11" Type="http://schemas.microsoft.com/office/2007/relationships/hdphoto" Target="../media/hdphoto2.wdp"/><Relationship Id="rId5" Type="http://schemas.openxmlformats.org/officeDocument/2006/relationships/image" Target="../media/image1.emf"/><Relationship Id="rId15" Type="http://schemas.openxmlformats.org/officeDocument/2006/relationships/image" Target="../media/image46.png"/><Relationship Id="rId10" Type="http://schemas.openxmlformats.org/officeDocument/2006/relationships/image" Target="../media/image42.png"/><Relationship Id="rId4" Type="http://schemas.openxmlformats.org/officeDocument/2006/relationships/oleObject" Target="../embeddings/oleObject13.bin"/><Relationship Id="rId9" Type="http://schemas.openxmlformats.org/officeDocument/2006/relationships/image" Target="../media/image41.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5.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62.xml"/><Relationship Id="rId1" Type="http://schemas.openxmlformats.org/officeDocument/2006/relationships/slideLayout" Target="../slideLayouts/slideLayout44.xml"/><Relationship Id="rId4" Type="http://schemas.openxmlformats.org/officeDocument/2006/relationships/chart" Target="../charts/chart44.xml"/></Relationships>
</file>

<file path=ppt/slides/_rels/slide72.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63.xml"/><Relationship Id="rId1" Type="http://schemas.openxmlformats.org/officeDocument/2006/relationships/slideLayout" Target="../slideLayouts/slideLayout44.xml"/><Relationship Id="rId4" Type="http://schemas.openxmlformats.org/officeDocument/2006/relationships/chart" Target="../charts/chart46.xml"/></Relationships>
</file>

<file path=ppt/slides/_rels/slide73.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64.xml"/><Relationship Id="rId1" Type="http://schemas.openxmlformats.org/officeDocument/2006/relationships/slideLayout" Target="../slideLayouts/slideLayout44.xml"/><Relationship Id="rId4" Type="http://schemas.openxmlformats.org/officeDocument/2006/relationships/chart" Target="../charts/chart48.xml"/></Relationships>
</file>

<file path=ppt/slides/_rels/slide7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65.xml"/><Relationship Id="rId1" Type="http://schemas.openxmlformats.org/officeDocument/2006/relationships/slideLayout" Target="../slideLayouts/slideLayout44.xml"/><Relationship Id="rId4" Type="http://schemas.openxmlformats.org/officeDocument/2006/relationships/image" Target="../media/image82.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83.png"/><Relationship Id="rId2" Type="http://schemas.openxmlformats.org/officeDocument/2006/relationships/slideLayout" Target="../slideLayouts/slideLayout44.xml"/><Relationship Id="rId1" Type="http://schemas.openxmlformats.org/officeDocument/2006/relationships/tags" Target="../tags/tag49.xml"/><Relationship Id="rId6" Type="http://schemas.microsoft.com/office/2014/relationships/chartEx" Target="../charts/chartEx6.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chart" Target="../charts/chart50.xml"/><Relationship Id="rId2" Type="http://schemas.openxmlformats.org/officeDocument/2006/relationships/slideLayout" Target="../slideLayouts/slideLayout44.xml"/><Relationship Id="rId1" Type="http://schemas.openxmlformats.org/officeDocument/2006/relationships/tags" Target="../tags/tag50.xml"/><Relationship Id="rId6" Type="http://schemas.openxmlformats.org/officeDocument/2006/relationships/chart" Target="../charts/chart49.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chart" Target="../charts/chart52.xml"/><Relationship Id="rId2" Type="http://schemas.openxmlformats.org/officeDocument/2006/relationships/slideLayout" Target="../slideLayouts/slideLayout44.xml"/><Relationship Id="rId1" Type="http://schemas.openxmlformats.org/officeDocument/2006/relationships/tags" Target="../tags/tag51.xml"/><Relationship Id="rId6" Type="http://schemas.openxmlformats.org/officeDocument/2006/relationships/chart" Target="../charts/chart51.x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4.xml"/><Relationship Id="rId1" Type="http://schemas.openxmlformats.org/officeDocument/2006/relationships/tags" Target="../tags/tag52.xml"/><Relationship Id="rId5" Type="http://schemas.openxmlformats.org/officeDocument/2006/relationships/chart" Target="../charts/chart53.xml"/><Relationship Id="rId4" Type="http://schemas.openxmlformats.org/officeDocument/2006/relationships/image" Target="../media/image1.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5.xml"/><Relationship Id="rId1" Type="http://schemas.openxmlformats.org/officeDocument/2006/relationships/tags" Target="../tags/tag13.xml"/><Relationship Id="rId6" Type="http://schemas.openxmlformats.org/officeDocument/2006/relationships/image" Target="../media/image1.emf"/><Relationship Id="rId5" Type="http://schemas.openxmlformats.org/officeDocument/2006/relationships/oleObject" Target="../embeddings/oleObject9.bin"/><Relationship Id="rId4" Type="http://schemas.microsoft.com/office/2018/10/relationships/comments" Target="../comments/modernComment_1441_B63361F9.xml"/></Relationships>
</file>

<file path=ppt/slides/_rels/slide8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notesSlide" Target="../notesSlides/notesSlide70.xml"/><Relationship Id="rId7" Type="http://schemas.openxmlformats.org/officeDocument/2006/relationships/chart" Target="../charts/chart55.xml"/><Relationship Id="rId2" Type="http://schemas.openxmlformats.org/officeDocument/2006/relationships/slideLayout" Target="../slideLayouts/slideLayout35.xml"/><Relationship Id="rId1" Type="http://schemas.openxmlformats.org/officeDocument/2006/relationships/tags" Target="../tags/tag53.xml"/><Relationship Id="rId6" Type="http://schemas.openxmlformats.org/officeDocument/2006/relationships/chart" Target="../charts/chart54.x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4.xml"/><Relationship Id="rId1" Type="http://schemas.openxmlformats.org/officeDocument/2006/relationships/tags" Target="../tags/tag54.xml"/><Relationship Id="rId5" Type="http://schemas.openxmlformats.org/officeDocument/2006/relationships/chart" Target="../charts/chart57.xml"/><Relationship Id="rId4" Type="http://schemas.openxmlformats.org/officeDocument/2006/relationships/image" Target="../media/image2.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86.emf"/><Relationship Id="rId2" Type="http://schemas.openxmlformats.org/officeDocument/2006/relationships/slideLayout" Target="../slideLayouts/slideLayout44.xml"/><Relationship Id="rId1" Type="http://schemas.openxmlformats.org/officeDocument/2006/relationships/tags" Target="../tags/tag55.xml"/><Relationship Id="rId6" Type="http://schemas.openxmlformats.org/officeDocument/2006/relationships/image" Target="../media/image85.emf"/><Relationship Id="rId5" Type="http://schemas.openxmlformats.org/officeDocument/2006/relationships/chart" Target="../charts/chart58.xml"/><Relationship Id="rId4" Type="http://schemas.openxmlformats.org/officeDocument/2006/relationships/image" Target="../media/image1.e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5.xml"/><Relationship Id="rId1" Type="http://schemas.openxmlformats.org/officeDocument/2006/relationships/tags" Target="../tags/tag56.x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8" Type="http://schemas.openxmlformats.org/officeDocument/2006/relationships/chart" Target="../charts/chart61.xml"/><Relationship Id="rId3" Type="http://schemas.openxmlformats.org/officeDocument/2006/relationships/notesSlide" Target="../notesSlides/notesSlide72.xml"/><Relationship Id="rId7" Type="http://schemas.openxmlformats.org/officeDocument/2006/relationships/chart" Target="../charts/chart60.xml"/><Relationship Id="rId2" Type="http://schemas.openxmlformats.org/officeDocument/2006/relationships/slideLayout" Target="../slideLayouts/slideLayout35.xml"/><Relationship Id="rId1" Type="http://schemas.openxmlformats.org/officeDocument/2006/relationships/tags" Target="../tags/tag57.xml"/><Relationship Id="rId6" Type="http://schemas.openxmlformats.org/officeDocument/2006/relationships/chart" Target="../charts/chart59.x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4.xml"/><Relationship Id="rId1" Type="http://schemas.openxmlformats.org/officeDocument/2006/relationships/tags" Target="../tags/tag58.xml"/><Relationship Id="rId5" Type="http://schemas.openxmlformats.org/officeDocument/2006/relationships/chart" Target="../charts/chart62.xml"/><Relationship Id="rId4" Type="http://schemas.openxmlformats.org/officeDocument/2006/relationships/image" Target="../media/image2.em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5.xml"/><Relationship Id="rId1" Type="http://schemas.openxmlformats.org/officeDocument/2006/relationships/tags" Target="../tags/tag59.xml"/><Relationship Id="rId6" Type="http://schemas.openxmlformats.org/officeDocument/2006/relationships/image" Target="../media/image88.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90.emf"/><Relationship Id="rId2" Type="http://schemas.openxmlformats.org/officeDocument/2006/relationships/slideLayout" Target="../slideLayouts/slideLayout44.xml"/><Relationship Id="rId1" Type="http://schemas.openxmlformats.org/officeDocument/2006/relationships/tags" Target="../tags/tag60.xml"/><Relationship Id="rId6" Type="http://schemas.openxmlformats.org/officeDocument/2006/relationships/image" Target="../media/image89.emf"/><Relationship Id="rId5" Type="http://schemas.openxmlformats.org/officeDocument/2006/relationships/chart" Target="../charts/chart63.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5.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35.xml"/><Relationship Id="rId4" Type="http://schemas.openxmlformats.org/officeDocument/2006/relationships/image" Target="../media/image72.svg"/></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35.xml"/><Relationship Id="rId4" Type="http://schemas.openxmlformats.org/officeDocument/2006/relationships/image" Target="../media/image72.svg"/></Relationships>
</file>

<file path=ppt/slides/_rels/slide93.xml.rels><?xml version="1.0" encoding="UTF-8" standalone="yes"?>
<Relationships xmlns="http://schemas.openxmlformats.org/package/2006/relationships"><Relationship Id="rId3" Type="http://schemas.openxmlformats.org/officeDocument/2006/relationships/image" Target="../media/image91.emf"/><Relationship Id="rId2" Type="http://schemas.microsoft.com/office/2018/10/relationships/comments" Target="../comments/modernComment_1E0C_AB18D469.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76.xml"/><Relationship Id="rId7" Type="http://schemas.microsoft.com/office/2007/relationships/hdphoto" Target="../media/hdphoto1.wdp"/><Relationship Id="rId2" Type="http://schemas.openxmlformats.org/officeDocument/2006/relationships/slideLayout" Target="../slideLayouts/slideLayout35.xml"/><Relationship Id="rId1" Type="http://schemas.openxmlformats.org/officeDocument/2006/relationships/tags" Target="../tags/tag61.xml"/><Relationship Id="rId6" Type="http://schemas.openxmlformats.org/officeDocument/2006/relationships/image" Target="../media/image39.png"/><Relationship Id="rId5" Type="http://schemas.openxmlformats.org/officeDocument/2006/relationships/image" Target="../media/image1.emf"/><Relationship Id="rId4" Type="http://schemas.openxmlformats.org/officeDocument/2006/relationships/oleObject" Target="../embeddings/oleObject13.bin"/><Relationship Id="rId9" Type="http://schemas.openxmlformats.org/officeDocument/2006/relationships/image" Target="../media/image93.png"/></Relationships>
</file>

<file path=ppt/slides/_rels/slide95.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FFA759B-25C5-1820-6AEF-765CC919681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6F2F3D9-44B2-3DE5-9280-02D9257DC7B0}"/>
              </a:ext>
            </a:extLst>
          </p:cNvPr>
          <p:cNvSpPr>
            <a:spLocks noGrp="1"/>
          </p:cNvSpPr>
          <p:nvPr>
            <p:ph idx="1"/>
          </p:nvPr>
        </p:nvSpPr>
        <p:spPr/>
        <p:txBody>
          <a:bodyPr/>
          <a:lstStyle/>
          <a:p>
            <a:r>
              <a:rPr lang="en-US"/>
              <a:t>Fund III Performance Review </a:t>
            </a:r>
            <a:r>
              <a:rPr lang="en-US" b="0"/>
              <a:t>| Q2 2025</a:t>
            </a:r>
          </a:p>
        </p:txBody>
      </p:sp>
      <p:sp>
        <p:nvSpPr>
          <p:cNvPr id="6" name="Content Placeholder 5">
            <a:extLst>
              <a:ext uri="{FF2B5EF4-FFF2-40B4-BE49-F238E27FC236}">
                <a16:creationId xmlns:a16="http://schemas.microsoft.com/office/drawing/2014/main" id="{58F62E31-FB6A-FC9D-3D83-A0E6EDED64EE}"/>
              </a:ext>
            </a:extLst>
          </p:cNvPr>
          <p:cNvSpPr>
            <a:spLocks noGrp="1"/>
          </p:cNvSpPr>
          <p:nvPr>
            <p:ph idx="10"/>
          </p:nvPr>
        </p:nvSpPr>
        <p:spPr/>
        <p:txBody>
          <a:bodyPr/>
          <a:lstStyle/>
          <a:p>
            <a:r>
              <a:rPr lang="en-US"/>
              <a:t>July 2025</a:t>
            </a:r>
          </a:p>
        </p:txBody>
      </p:sp>
    </p:spTree>
    <p:extLst>
      <p:ext uri="{BB962C8B-B14F-4D97-AF65-F5344CB8AC3E}">
        <p14:creationId xmlns:p14="http://schemas.microsoft.com/office/powerpoint/2010/main" val="2232980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FCC37CA-B6E5-D6E4-378B-C1F3970909D2}"/>
              </a:ext>
            </a:extLst>
          </p:cNvPr>
          <p:cNvGraphicFramePr>
            <a:graphicFrameLocks noChangeAspect="1"/>
          </p:cNvGraphicFramePr>
          <p:nvPr>
            <p:custDataLst>
              <p:tags r:id="rId1"/>
            </p:custDataLst>
            <p:extLst>
              <p:ext uri="{D42A27DB-BD31-4B8C-83A1-F6EECF244321}">
                <p14:modId xmlns:p14="http://schemas.microsoft.com/office/powerpoint/2010/main" val="529100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1" name="think-cell data - do not delete" hidden="1">
                        <a:extLst>
                          <a:ext uri="{FF2B5EF4-FFF2-40B4-BE49-F238E27FC236}">
                            <a16:creationId xmlns:a16="http://schemas.microsoft.com/office/drawing/2014/main" id="{FFCC37CA-B6E5-D6E4-378B-C1F3970909D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5E543ED9-ACCE-9D53-1A06-A0120931759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237441-3A55-43A0-37D2-871F3FC9AA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A5873A-F35B-EDC7-6BA5-15F2E49DEFD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AD1FB9-9AFD-D961-F0B6-81BC1924919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95B7FC1-8A66-5FED-3630-577D1885CF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936DEA-AA77-117C-1C9B-CB3A277F2393}"/>
              </a:ext>
            </a:extLst>
          </p:cNvPr>
          <p:cNvSpPr>
            <a:spLocks noGrp="1"/>
          </p:cNvSpPr>
          <p:nvPr>
            <p:ph type="title"/>
          </p:nvPr>
        </p:nvSpPr>
        <p:spPr/>
        <p:txBody>
          <a:bodyPr vert="horz">
            <a:normAutofit/>
          </a:bodyPr>
          <a:lstStyle/>
          <a:p>
            <a:pPr algn="l" rtl="0"/>
            <a:r>
              <a:rPr lang="en-US"/>
              <a:t>Executive Summary </a:t>
            </a:r>
            <a:r>
              <a:rPr lang="en-US" b="0"/>
              <a:t>| Valuations, Development &amp; Forecast</a:t>
            </a:r>
          </a:p>
        </p:txBody>
      </p:sp>
      <p:sp>
        <p:nvSpPr>
          <p:cNvPr id="4" name="Content Placeholder 3">
            <a:extLst>
              <a:ext uri="{FF2B5EF4-FFF2-40B4-BE49-F238E27FC236}">
                <a16:creationId xmlns:a16="http://schemas.microsoft.com/office/drawing/2014/main" id="{C777A1F3-D167-7452-BE3B-137A17CBD437}"/>
              </a:ext>
            </a:extLst>
          </p:cNvPr>
          <p:cNvSpPr>
            <a:spLocks noGrp="1"/>
          </p:cNvSpPr>
          <p:nvPr>
            <p:ph idx="1"/>
          </p:nvPr>
        </p:nvSpPr>
        <p:spPr>
          <a:xfrm>
            <a:off x="760476" y="1204892"/>
            <a:ext cx="10671048" cy="5303520"/>
          </a:xfrm>
        </p:spPr>
        <p:txBody>
          <a:bodyPr anchor="ctr">
            <a:noAutofit/>
          </a:bodyPr>
          <a:lstStyle/>
          <a:p>
            <a:pPr algn="l" rtl="0">
              <a:spcBef>
                <a:spcPts val="300"/>
              </a:spcBef>
            </a:pPr>
            <a:r>
              <a:rPr lang="en-US" sz="1600" b="1">
                <a:solidFill>
                  <a:schemeClr val="tx1"/>
                </a:solidFill>
                <a:latin typeface="Gilroy" panose="00000500000000000000"/>
              </a:rPr>
              <a:t>Valuations</a:t>
            </a:r>
          </a:p>
          <a:p>
            <a:pPr marL="571500" lvl="1" indent="-285750">
              <a:buFont typeface="Arial" panose="020B0604020202020204" pitchFamily="34" charset="0"/>
              <a:buChar char="•"/>
            </a:pPr>
            <a:r>
              <a:rPr lang="en-US" sz="1400" b="1">
                <a:solidFill>
                  <a:schemeClr val="tx1"/>
                </a:solidFill>
                <a:latin typeface="Gilroy" panose="00000500000000000000"/>
              </a:rPr>
              <a:t>FMV of Investments is $1,787M, increased from $1,318M, in Q2 </a:t>
            </a:r>
            <a:r>
              <a:rPr lang="en-US" sz="1400">
                <a:solidFill>
                  <a:schemeClr val="tx1"/>
                </a:solidFill>
                <a:latin typeface="Gilroy" panose="00000500000000000000"/>
              </a:rPr>
              <a:t>driven by $452M Total Cost of Acquisitions, $8M of </a:t>
            </a:r>
            <a:r>
              <a:rPr lang="en-US" sz="1400" err="1">
                <a:solidFill>
                  <a:schemeClr val="tx1"/>
                </a:solidFill>
                <a:latin typeface="Gilroy" panose="00000500000000000000"/>
              </a:rPr>
              <a:t>CapEx</a:t>
            </a:r>
            <a:r>
              <a:rPr lang="en-US" sz="1400">
                <a:solidFill>
                  <a:schemeClr val="tx1"/>
                </a:solidFill>
                <a:latin typeface="Gilroy" panose="00000500000000000000"/>
              </a:rPr>
              <a:t>, $8M of Development costs and $.3M of net mark to market from appraisals.</a:t>
            </a:r>
          </a:p>
          <a:p>
            <a:pPr marL="571500" lvl="1" indent="-285750">
              <a:buFont typeface="Arial" panose="020B0604020202020204" pitchFamily="34" charset="0"/>
              <a:buChar char="•"/>
            </a:pPr>
            <a:r>
              <a:rPr lang="en-US" sz="1400">
                <a:solidFill>
                  <a:schemeClr val="tx1"/>
                </a:solidFill>
                <a:latin typeface="Gilroy" panose="00000500000000000000"/>
              </a:rPr>
              <a:t>Inception to date, the Fund acquired $1,650M of total cost. After completing $51M of cape, selling $15M of net proceeds, and </a:t>
            </a:r>
            <a:r>
              <a:rPr lang="en-US" sz="1400" b="1">
                <a:solidFill>
                  <a:schemeClr val="tx1"/>
                </a:solidFill>
                <a:latin typeface="Gilroy" panose="00000500000000000000"/>
              </a:rPr>
              <a:t>creating $101M of value creation </a:t>
            </a:r>
            <a:r>
              <a:rPr lang="en-US" sz="1400">
                <a:solidFill>
                  <a:schemeClr val="tx1"/>
                </a:solidFill>
                <a:latin typeface="Gilroy" panose="00000500000000000000"/>
              </a:rPr>
              <a:t>through appraisals, the Fund reached the current </a:t>
            </a:r>
            <a:r>
              <a:rPr lang="en-US" sz="1400" b="1">
                <a:solidFill>
                  <a:schemeClr val="tx1"/>
                </a:solidFill>
                <a:latin typeface="Gilroy" panose="00000500000000000000"/>
              </a:rPr>
              <a:t>FMV of $1,787M</a:t>
            </a:r>
            <a:r>
              <a:rPr lang="en-US" sz="1400">
                <a:solidFill>
                  <a:schemeClr val="tx1"/>
                </a:solidFill>
                <a:latin typeface="Gilroy" panose="00000500000000000000"/>
              </a:rPr>
              <a:t>.</a:t>
            </a:r>
          </a:p>
          <a:p>
            <a:pPr marL="571500" lvl="1" indent="-285750">
              <a:buFont typeface="Arial" panose="020B0604020202020204" pitchFamily="34" charset="0"/>
              <a:buChar char="•"/>
            </a:pPr>
            <a:r>
              <a:rPr lang="en-US" sz="1400">
                <a:solidFill>
                  <a:schemeClr val="tx1"/>
                </a:solidFill>
                <a:latin typeface="Gilroy" panose="00000500000000000000"/>
              </a:rPr>
              <a:t>Approximately </a:t>
            </a:r>
            <a:r>
              <a:rPr lang="en-US" sz="1400" b="1">
                <a:solidFill>
                  <a:schemeClr val="tx1"/>
                </a:solidFill>
                <a:latin typeface="Gilroy" panose="00000500000000000000"/>
              </a:rPr>
              <a:t>48% of the portfolio has been appraised </a:t>
            </a:r>
            <a:r>
              <a:rPr lang="en-US" sz="1400">
                <a:solidFill>
                  <a:schemeClr val="tx1"/>
                </a:solidFill>
                <a:latin typeface="Gilroy" panose="00000500000000000000"/>
              </a:rPr>
              <a:t>(based on purchase price), accumulating </a:t>
            </a:r>
            <a:r>
              <a:rPr lang="en-US" sz="1400" b="1">
                <a:solidFill>
                  <a:schemeClr val="tx1"/>
                </a:solidFill>
                <a:latin typeface="Gilroy" panose="00000500000000000000"/>
              </a:rPr>
              <a:t>$101.1M of unrealized fair value gains </a:t>
            </a:r>
            <a:r>
              <a:rPr lang="en-US" sz="1400">
                <a:solidFill>
                  <a:schemeClr val="tx1"/>
                </a:solidFill>
                <a:latin typeface="Gilroy" panose="00000500000000000000"/>
              </a:rPr>
              <a:t>since inception. </a:t>
            </a:r>
          </a:p>
          <a:p>
            <a:pPr algn="l" rtl="0">
              <a:spcBef>
                <a:spcPts val="300"/>
              </a:spcBef>
            </a:pPr>
            <a:endParaRPr lang="en-US" sz="1600" b="1">
              <a:solidFill>
                <a:schemeClr val="tx1"/>
              </a:solidFill>
              <a:latin typeface="Gilroy" panose="00000500000000000000"/>
            </a:endParaRPr>
          </a:p>
          <a:p>
            <a:pPr algn="l" rtl="0">
              <a:spcBef>
                <a:spcPts val="300"/>
              </a:spcBef>
            </a:pPr>
            <a:r>
              <a:rPr lang="en-US" sz="1600" b="1">
                <a:solidFill>
                  <a:schemeClr val="tx1"/>
                </a:solidFill>
                <a:latin typeface="Gilroy" panose="00000500000000000000"/>
              </a:rPr>
              <a:t>Development</a:t>
            </a:r>
          </a:p>
          <a:p>
            <a:pPr marL="571500" lvl="1" indent="-285750">
              <a:buFont typeface="Arial" panose="020B0604020202020204" pitchFamily="34" charset="0"/>
              <a:buChar char="•"/>
            </a:pPr>
            <a:r>
              <a:rPr lang="en-US" sz="1400">
                <a:solidFill>
                  <a:schemeClr val="tx1"/>
                </a:solidFill>
                <a:latin typeface="Gilroy" panose="00000500000000000000"/>
              </a:rPr>
              <a:t>As of Q2 2025, the Fund has commenced construction on </a:t>
            </a:r>
            <a:r>
              <a:rPr lang="en-US" sz="1400" b="1">
                <a:solidFill>
                  <a:schemeClr val="tx1"/>
                </a:solidFill>
                <a:latin typeface="Gilroy" panose="00000500000000000000"/>
              </a:rPr>
              <a:t>2 JV development projects, </a:t>
            </a:r>
            <a:r>
              <a:rPr lang="en-US" sz="1400">
                <a:solidFill>
                  <a:schemeClr val="tx1"/>
                </a:solidFill>
                <a:latin typeface="Gilroy" panose="00000500000000000000"/>
              </a:rPr>
              <a:t>while 2 other development projects remain in the pre-construction phase with work due to start in Q3 2025.</a:t>
            </a:r>
          </a:p>
          <a:p>
            <a:pPr marL="571500" lvl="1" indent="-285750">
              <a:buFont typeface="Arial" panose="020B0604020202020204" pitchFamily="34" charset="0"/>
              <a:buChar char="•"/>
            </a:pPr>
            <a:r>
              <a:rPr lang="en-US" sz="1400">
                <a:solidFill>
                  <a:schemeClr val="tx1"/>
                </a:solidFill>
                <a:latin typeface="Gilroy" panose="00000500000000000000"/>
              </a:rPr>
              <a:t>Construction is 70% complete based on total development costs excluding land purchase at Hazel Park. The construction loan for Joyce Kilmer closed at the end of June and the project broke ground early July. </a:t>
            </a:r>
          </a:p>
          <a:p>
            <a:pPr marL="571500" lvl="1" indent="-285750">
              <a:buFont typeface="Arial" panose="020B0604020202020204" pitchFamily="34" charset="0"/>
              <a:buChar char="•"/>
            </a:pPr>
            <a:r>
              <a:rPr lang="en-US" sz="1400">
                <a:solidFill>
                  <a:schemeClr val="tx1"/>
                </a:solidFill>
                <a:latin typeface="Gilroy" panose="00000500000000000000"/>
              </a:rPr>
              <a:t>To date, we have </a:t>
            </a:r>
            <a:r>
              <a:rPr lang="en-US" sz="1400" b="1">
                <a:solidFill>
                  <a:schemeClr val="tx1"/>
                </a:solidFill>
                <a:latin typeface="Gilroy" panose="00000500000000000000"/>
              </a:rPr>
              <a:t>called $31.9M of capital for the 3 JV projects</a:t>
            </a:r>
          </a:p>
          <a:p>
            <a:pPr algn="l" rtl="0">
              <a:spcBef>
                <a:spcPts val="300"/>
              </a:spcBef>
            </a:pPr>
            <a:endParaRPr lang="en-US" sz="1600" b="1">
              <a:solidFill>
                <a:schemeClr val="tx1"/>
              </a:solidFill>
              <a:latin typeface="Gilroy" panose="00000500000000000000"/>
            </a:endParaRPr>
          </a:p>
          <a:p>
            <a:pPr algn="l" rtl="0">
              <a:spcBef>
                <a:spcPts val="300"/>
              </a:spcBef>
            </a:pPr>
            <a:r>
              <a:rPr lang="en-US" sz="1600" b="1">
                <a:solidFill>
                  <a:schemeClr val="tx1"/>
                </a:solidFill>
                <a:highlight>
                  <a:srgbClr val="FFFF00"/>
                </a:highlight>
                <a:latin typeface="Gilroy" panose="00000500000000000000"/>
              </a:rPr>
              <a:t>Fund Forecast</a:t>
            </a:r>
          </a:p>
          <a:p>
            <a:pPr marL="571500" lvl="1" indent="-285750">
              <a:buFont typeface="Arial" panose="020B0604020202020204" pitchFamily="34" charset="0"/>
              <a:buChar char="•"/>
            </a:pPr>
            <a:r>
              <a:rPr lang="en-US" sz="1400">
                <a:solidFill>
                  <a:schemeClr val="tx1"/>
                </a:solidFill>
                <a:highlight>
                  <a:srgbClr val="FFFF00"/>
                </a:highlight>
                <a:latin typeface="Gilroy" panose="00000500000000000000"/>
              </a:rPr>
              <a:t>Yield on Cost for the portfolio is expected to be </a:t>
            </a:r>
            <a:r>
              <a:rPr lang="en-US" sz="1400" b="1">
                <a:solidFill>
                  <a:schemeClr val="tx1"/>
                </a:solidFill>
                <a:highlight>
                  <a:srgbClr val="FFFF00"/>
                </a:highlight>
                <a:latin typeface="Gilroy" panose="00000500000000000000"/>
              </a:rPr>
              <a:t>5.36% in 2025, growing to 6.73% by 2028</a:t>
            </a:r>
          </a:p>
          <a:p>
            <a:pPr marL="571500" lvl="1" indent="-285750">
              <a:buFont typeface="Arial" panose="020B0604020202020204" pitchFamily="34" charset="0"/>
              <a:buChar char="•"/>
            </a:pPr>
            <a:r>
              <a:rPr lang="en-US" sz="1400">
                <a:solidFill>
                  <a:schemeClr val="tx1"/>
                </a:solidFill>
                <a:highlight>
                  <a:srgbClr val="FFFF00"/>
                </a:highlight>
                <a:latin typeface="Gilroy" panose="00000500000000000000"/>
              </a:rPr>
              <a:t>The total accumulated </a:t>
            </a:r>
            <a:r>
              <a:rPr lang="en-US" sz="1400" err="1">
                <a:solidFill>
                  <a:schemeClr val="tx1"/>
                </a:solidFill>
                <a:highlight>
                  <a:srgbClr val="FFFF00"/>
                </a:highlight>
                <a:latin typeface="Gilroy" panose="00000500000000000000"/>
              </a:rPr>
              <a:t>CapEx</a:t>
            </a:r>
            <a:r>
              <a:rPr lang="en-US" sz="1400">
                <a:solidFill>
                  <a:schemeClr val="tx1"/>
                </a:solidFill>
                <a:highlight>
                  <a:srgbClr val="FFFF00"/>
                </a:highlight>
                <a:latin typeface="Gilroy" panose="00000500000000000000"/>
              </a:rPr>
              <a:t>, TI &amp; LCs for the seed portfolio is </a:t>
            </a:r>
            <a:r>
              <a:rPr lang="en-US" sz="1400" b="1">
                <a:solidFill>
                  <a:schemeClr val="tx1"/>
                </a:solidFill>
                <a:highlight>
                  <a:srgbClr val="FFFF00"/>
                </a:highlight>
                <a:latin typeface="Gilroy" panose="00000500000000000000"/>
              </a:rPr>
              <a:t>$144M through 2028</a:t>
            </a:r>
          </a:p>
          <a:p>
            <a:pPr marL="571500" lvl="1" indent="-285750">
              <a:buFont typeface="Arial" panose="020B0604020202020204" pitchFamily="34" charset="0"/>
              <a:buChar char="•"/>
            </a:pPr>
            <a:r>
              <a:rPr lang="en-US" sz="1400">
                <a:solidFill>
                  <a:schemeClr val="tx1"/>
                </a:solidFill>
                <a:highlight>
                  <a:srgbClr val="FFFF00"/>
                </a:highlight>
                <a:latin typeface="Gilroy" panose="00000500000000000000"/>
              </a:rPr>
              <a:t>The seed portfolio achieves </a:t>
            </a:r>
            <a:r>
              <a:rPr lang="en-US" sz="1400" b="1">
                <a:solidFill>
                  <a:schemeClr val="tx1"/>
                </a:solidFill>
                <a:highlight>
                  <a:srgbClr val="FFFF00"/>
                </a:highlight>
                <a:latin typeface="Gilroy" panose="00000500000000000000"/>
              </a:rPr>
              <a:t>17.7% Gross and 13.8% Net IRR </a:t>
            </a:r>
            <a:r>
              <a:rPr lang="en-US" sz="1400">
                <a:solidFill>
                  <a:schemeClr val="tx1"/>
                </a:solidFill>
                <a:highlight>
                  <a:srgbClr val="FFFF00"/>
                </a:highlight>
                <a:latin typeface="Gilroy" panose="00000500000000000000"/>
              </a:rPr>
              <a:t>assuming a 7-year hold period and a 5.83% exit cap</a:t>
            </a:r>
          </a:p>
        </p:txBody>
      </p:sp>
      <p:sp>
        <p:nvSpPr>
          <p:cNvPr id="3" name="TextBox 2">
            <a:extLst>
              <a:ext uri="{FF2B5EF4-FFF2-40B4-BE49-F238E27FC236}">
                <a16:creationId xmlns:a16="http://schemas.microsoft.com/office/drawing/2014/main" id="{54028841-9237-3068-980E-3F3B4C6DBA7C}"/>
              </a:ext>
            </a:extLst>
          </p:cNvPr>
          <p:cNvSpPr txBox="1"/>
          <p:nvPr/>
        </p:nvSpPr>
        <p:spPr>
          <a:xfrm>
            <a:off x="9704438" y="217424"/>
            <a:ext cx="1986116" cy="646331"/>
          </a:xfrm>
          <a:prstGeom prst="rect">
            <a:avLst/>
          </a:prstGeom>
          <a:solidFill>
            <a:schemeClr val="accent6"/>
          </a:solidFill>
        </p:spPr>
        <p:txBody>
          <a:bodyPr wrap="square" rtlCol="0">
            <a:spAutoFit/>
          </a:bodyPr>
          <a:lstStyle/>
          <a:p>
            <a:r>
              <a:rPr lang="en-US"/>
              <a:t>Updated from Finance</a:t>
            </a:r>
          </a:p>
        </p:txBody>
      </p:sp>
    </p:spTree>
    <p:extLst>
      <p:ext uri="{BB962C8B-B14F-4D97-AF65-F5344CB8AC3E}">
        <p14:creationId xmlns:p14="http://schemas.microsoft.com/office/powerpoint/2010/main" val="651206496"/>
      </p:ext>
    </p:extLst>
  </p:cSld>
  <p:clrMapOvr>
    <a:masterClrMapping/>
  </p:clrMapOvr>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CFBAB-5740-5DCD-824A-908F72674DE2}"/>
            </a:ext>
          </a:extLst>
        </p:cNvPr>
        <p:cNvGrpSpPr/>
        <p:nvPr/>
      </p:nvGrpSpPr>
      <p:grpSpPr>
        <a:xfrm>
          <a:off x="0" y="0"/>
          <a:ext cx="0" cy="0"/>
          <a:chOff x="0" y="0"/>
          <a:chExt cx="0" cy="0"/>
        </a:xfrm>
      </p:grpSpPr>
      <p:graphicFrame>
        <p:nvGraphicFramePr>
          <p:cNvPr id="8" name="Table 19">
            <a:extLst>
              <a:ext uri="{FF2B5EF4-FFF2-40B4-BE49-F238E27FC236}">
                <a16:creationId xmlns:a16="http://schemas.microsoft.com/office/drawing/2014/main" id="{F01BF5E2-D71C-EBA8-4D18-B80BD1E6ACD2}"/>
              </a:ext>
            </a:extLst>
          </p:cNvPr>
          <p:cNvGraphicFramePr>
            <a:graphicFrameLocks noGrp="1"/>
          </p:cNvGraphicFramePr>
          <p:nvPr/>
        </p:nvGraphicFramePr>
        <p:xfrm>
          <a:off x="9655751" y="1345435"/>
          <a:ext cx="2435035" cy="4719734"/>
        </p:xfrm>
        <a:graphic>
          <a:graphicData uri="http://schemas.openxmlformats.org/drawingml/2006/table">
            <a:tbl>
              <a:tblPr firstRow="1" bandRow="1">
                <a:tableStyleId>{5C22544A-7EE6-4342-B048-85BDC9FD1C3A}</a:tableStyleId>
              </a:tblPr>
              <a:tblGrid>
                <a:gridCol w="1282600">
                  <a:extLst>
                    <a:ext uri="{9D8B030D-6E8A-4147-A177-3AD203B41FA5}">
                      <a16:colId xmlns:a16="http://schemas.microsoft.com/office/drawing/2014/main" val="4175511216"/>
                    </a:ext>
                  </a:extLst>
                </a:gridCol>
                <a:gridCol w="1152435">
                  <a:extLst>
                    <a:ext uri="{9D8B030D-6E8A-4147-A177-3AD203B41FA5}">
                      <a16:colId xmlns:a16="http://schemas.microsoft.com/office/drawing/2014/main" val="4206224377"/>
                    </a:ext>
                  </a:extLst>
                </a:gridCol>
              </a:tblGrid>
              <a:tr h="301752">
                <a:tc>
                  <a:txBody>
                    <a:bodyPr/>
                    <a:lstStyle/>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1">
                        <a:solidFill>
                          <a:schemeClr val="accent3">
                            <a:lumMod val="75000"/>
                          </a:schemeClr>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7549775"/>
                  </a:ext>
                </a:extLst>
              </a:tr>
              <a:tr h="301752">
                <a:tc>
                  <a:txBody>
                    <a:bodyPr/>
                    <a:lstStyle/>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1">
                        <a:solidFill>
                          <a:schemeClr val="accent3">
                            <a:lumMod val="75000"/>
                          </a:schemeClr>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8218"/>
                  </a:ext>
                </a:extLst>
              </a:tr>
              <a:tr h="301752">
                <a:tc>
                  <a:txBody>
                    <a:bodyPr/>
                    <a:lstStyle/>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1">
                        <a:solidFill>
                          <a:schemeClr val="accent3">
                            <a:lumMod val="75000"/>
                          </a:schemeClr>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9454391"/>
                  </a:ext>
                </a:extLst>
              </a:tr>
              <a:tr h="614751">
                <a:tc>
                  <a:txBody>
                    <a:bodyPr/>
                    <a:lstStyle/>
                    <a:p>
                      <a:pPr algn="r" fontAlgn="b"/>
                      <a:r>
                        <a:rPr lang="en-US" sz="1100" b="0" i="0" u="none" strike="noStrike">
                          <a:solidFill>
                            <a:schemeClr val="accent3">
                              <a:lumMod val="50000"/>
                            </a:schemeClr>
                          </a:solidFill>
                          <a:effectLst/>
                          <a:latin typeface="Lato" panose="020F0502020204030203" pitchFamily="34" charset="0"/>
                        </a:rPr>
                        <a:t>Northern NJ</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23.7%</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9007244"/>
                  </a:ext>
                </a:extLst>
              </a:tr>
              <a:tr h="822960">
                <a:tc>
                  <a:txBody>
                    <a:bodyPr/>
                    <a:lstStyle/>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1">
                        <a:solidFill>
                          <a:schemeClr val="accent3">
                            <a:lumMod val="75000"/>
                          </a:schemeClr>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7181164"/>
                  </a:ext>
                </a:extLst>
              </a:tr>
              <a:tr h="0">
                <a:tc>
                  <a:txBody>
                    <a:bodyPr/>
                    <a:lstStyle/>
                    <a:p>
                      <a:pPr algn="r" fontAlgn="b"/>
                      <a:endParaRPr lang="en-US" sz="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b="1">
                        <a:solidFill>
                          <a:schemeClr val="accent3">
                            <a:lumMod val="75000"/>
                          </a:schemeClr>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1000840">
                <a:tc>
                  <a:txBody>
                    <a:bodyPr/>
                    <a:lstStyle/>
                    <a:p>
                      <a:pPr algn="r" fontAlgn="b"/>
                      <a:r>
                        <a:rPr lang="en-US" sz="1100" b="0" i="0" u="none" strike="noStrike">
                          <a:solidFill>
                            <a:schemeClr val="accent3">
                              <a:lumMod val="50000"/>
                            </a:schemeClr>
                          </a:solidFill>
                          <a:effectLst/>
                          <a:latin typeface="Lato" panose="020F0502020204030203" pitchFamily="34" charset="0"/>
                        </a:rPr>
                        <a:t>Long Island</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4.1%</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022234"/>
                  </a:ext>
                </a:extLst>
              </a:tr>
              <a:tr h="0">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100" b="0" i="0" u="none" strike="noStrike">
                          <a:solidFill>
                            <a:schemeClr val="accent3">
                              <a:lumMod val="50000"/>
                            </a:schemeClr>
                          </a:solidFill>
                          <a:effectLst/>
                          <a:latin typeface="Lato" panose="020F0502020204030203" pitchFamily="34" charset="0"/>
                        </a:rPr>
                        <a:t>Miami</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accent3">
                              <a:lumMod val="75000"/>
                            </a:schemeClr>
                          </a:solidFill>
                          <a:latin typeface="Gilroy" panose="00000500000000000000" pitchFamily="50" charset="0"/>
                        </a:rPr>
                        <a:t>6.1%</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9245806"/>
                  </a:ext>
                </a:extLst>
              </a:tr>
              <a:tr h="731783">
                <a:tc>
                  <a:txBody>
                    <a:bodyPr/>
                    <a:lstStyle/>
                    <a:p>
                      <a:pPr algn="r" fontAlgn="b"/>
                      <a:r>
                        <a:rPr lang="en-US" sz="1100" b="0" i="0" u="none" strike="noStrike">
                          <a:solidFill>
                            <a:schemeClr val="accent3">
                              <a:lumMod val="50000"/>
                            </a:schemeClr>
                          </a:solidFill>
                          <a:effectLst/>
                          <a:latin typeface="Lato" panose="020F0502020204030203" pitchFamily="34" charset="0"/>
                        </a:rPr>
                        <a:t>Los Angeles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4.9%</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r h="148856">
                <a:tc>
                  <a:txBody>
                    <a:bodyPr/>
                    <a:lstStyle/>
                    <a:p>
                      <a:pPr algn="r" fontAlgn="b"/>
                      <a:r>
                        <a:rPr lang="en-US" sz="1100" b="0" i="0" u="none" strike="noStrike">
                          <a:solidFill>
                            <a:schemeClr val="accent3">
                              <a:lumMod val="50000"/>
                            </a:schemeClr>
                          </a:solidFill>
                          <a:effectLst/>
                          <a:latin typeface="Lato" panose="020F0502020204030203" pitchFamily="34" charset="0"/>
                        </a:rPr>
                        <a:t>Atlanta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13.8%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7649606"/>
                  </a:ext>
                </a:extLst>
              </a:tr>
            </a:tbl>
          </a:graphicData>
        </a:graphic>
      </p:graphicFrame>
      <p:graphicFrame>
        <p:nvGraphicFramePr>
          <p:cNvPr id="17" name="think-cell data - do not delete" hidden="1">
            <a:extLst>
              <a:ext uri="{FF2B5EF4-FFF2-40B4-BE49-F238E27FC236}">
                <a16:creationId xmlns:a16="http://schemas.microsoft.com/office/drawing/2014/main" id="{375F37DC-F428-0863-680F-EDFA8FD762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7" name="think-cell data - do not delete" hidden="1">
                        <a:extLst>
                          <a:ext uri="{FF2B5EF4-FFF2-40B4-BE49-F238E27FC236}">
                            <a16:creationId xmlns:a16="http://schemas.microsoft.com/office/drawing/2014/main" id="{375F37DC-F428-0863-680F-EDFA8FD762F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le 3">
            <a:extLst>
              <a:ext uri="{FF2B5EF4-FFF2-40B4-BE49-F238E27FC236}">
                <a16:creationId xmlns:a16="http://schemas.microsoft.com/office/drawing/2014/main" id="{E5BE117F-ACBE-6831-8798-3883F854770C}"/>
              </a:ext>
            </a:extLst>
          </p:cNvPr>
          <p:cNvSpPr>
            <a:spLocks noGrp="1"/>
          </p:cNvSpPr>
          <p:nvPr>
            <p:ph type="title"/>
          </p:nvPr>
        </p:nvSpPr>
        <p:spPr>
          <a:xfrm>
            <a:off x="762555" y="650022"/>
            <a:ext cx="10072437" cy="523884"/>
          </a:xfrm>
        </p:spPr>
        <p:txBody>
          <a:bodyPr vert="horz"/>
          <a:lstStyle/>
          <a:p>
            <a:r>
              <a:rPr lang="en-US"/>
              <a:t>Fund ID </a:t>
            </a:r>
            <a:r>
              <a:rPr lang="en-US" b="0"/>
              <a:t>| Fund III Overview</a:t>
            </a:r>
          </a:p>
        </p:txBody>
      </p:sp>
      <p:graphicFrame>
        <p:nvGraphicFramePr>
          <p:cNvPr id="9" name="Chart 8" hidden="1">
            <a:extLst>
              <a:ext uri="{FF2B5EF4-FFF2-40B4-BE49-F238E27FC236}">
                <a16:creationId xmlns:a16="http://schemas.microsoft.com/office/drawing/2014/main" id="{9B7A9C04-BCC3-CAA8-14BA-329E7E2550C3}"/>
              </a:ext>
            </a:extLst>
          </p:cNvPr>
          <p:cNvGraphicFramePr>
            <a:graphicFrameLocks/>
          </p:cNvGraphicFramePr>
          <p:nvPr/>
        </p:nvGraphicFramePr>
        <p:xfrm>
          <a:off x="4840223" y="2150821"/>
          <a:ext cx="6520882" cy="35468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hidden="1">
            <a:extLst>
              <a:ext uri="{FF2B5EF4-FFF2-40B4-BE49-F238E27FC236}">
                <a16:creationId xmlns:a16="http://schemas.microsoft.com/office/drawing/2014/main" id="{A2E6BF75-6CD7-33FC-0C80-390F9288CBB6}"/>
              </a:ext>
            </a:extLst>
          </p:cNvPr>
          <p:cNvGraphicFramePr>
            <a:graphicFrameLocks/>
          </p:cNvGraphicFramePr>
          <p:nvPr/>
        </p:nvGraphicFramePr>
        <p:xfrm>
          <a:off x="5088830" y="2319414"/>
          <a:ext cx="6030670" cy="320147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 name="Table 10">
            <a:extLst>
              <a:ext uri="{FF2B5EF4-FFF2-40B4-BE49-F238E27FC236}">
                <a16:creationId xmlns:a16="http://schemas.microsoft.com/office/drawing/2014/main" id="{78CB3453-0ED6-CDE8-091A-CF335A5B9394}"/>
              </a:ext>
            </a:extLst>
          </p:cNvPr>
          <p:cNvGraphicFramePr>
            <a:graphicFrameLocks noGrp="1"/>
          </p:cNvGraphicFramePr>
          <p:nvPr>
            <p:extLst>
              <p:ext uri="{D42A27DB-BD31-4B8C-83A1-F6EECF244321}">
                <p14:modId xmlns:p14="http://schemas.microsoft.com/office/powerpoint/2010/main" val="802821640"/>
              </p:ext>
            </p:extLst>
          </p:nvPr>
        </p:nvGraphicFramePr>
        <p:xfrm>
          <a:off x="512170" y="1453178"/>
          <a:ext cx="3525121" cy="4466734"/>
        </p:xfrm>
        <a:graphic>
          <a:graphicData uri="http://schemas.openxmlformats.org/drawingml/2006/table">
            <a:tbl>
              <a:tblPr>
                <a:tableStyleId>{5C22544A-7EE6-4342-B048-85BDC9FD1C3A}</a:tableStyleId>
              </a:tblPr>
              <a:tblGrid>
                <a:gridCol w="2089599">
                  <a:extLst>
                    <a:ext uri="{9D8B030D-6E8A-4147-A177-3AD203B41FA5}">
                      <a16:colId xmlns:a16="http://schemas.microsoft.com/office/drawing/2014/main" val="1395595694"/>
                    </a:ext>
                  </a:extLst>
                </a:gridCol>
                <a:gridCol w="1435522">
                  <a:extLst>
                    <a:ext uri="{9D8B030D-6E8A-4147-A177-3AD203B41FA5}">
                      <a16:colId xmlns:a16="http://schemas.microsoft.com/office/drawing/2014/main" val="2101798353"/>
                    </a:ext>
                  </a:extLst>
                </a:gridCol>
              </a:tblGrid>
              <a:tr h="385844">
                <a:tc gridSpan="2">
                  <a:txBody>
                    <a:bodyPr/>
                    <a:lstStyle/>
                    <a:p>
                      <a:pPr algn="ctr" fontAlgn="b"/>
                      <a:r>
                        <a:rPr lang="en-US" sz="1700" b="1" i="0" u="none" strike="noStrike">
                          <a:solidFill>
                            <a:schemeClr val="bg1"/>
                          </a:solidFill>
                          <a:effectLst/>
                          <a:latin typeface="Gilroy" panose="00000500000000000000" pitchFamily="50" charset="0"/>
                        </a:rPr>
                        <a:t>Performance Metrics</a:t>
                      </a:r>
                    </a:p>
                  </a:txBody>
                  <a:tcPr marL="9524" marR="9524" marT="9524" marB="0" anchor="ctr">
                    <a:solidFill>
                      <a:schemeClr val="accent2"/>
                    </a:solidFill>
                  </a:tcPr>
                </a:tc>
                <a:tc hMerge="1">
                  <a:txBody>
                    <a:bodyPr/>
                    <a:lstStyle/>
                    <a:p>
                      <a:pPr algn="ctr" fontAlgn="b"/>
                      <a:endParaRPr lang="en-US" sz="1400" b="0" i="0" u="none" strike="noStrike">
                        <a:solidFill>
                          <a:schemeClr val="accent2"/>
                        </a:solidFill>
                        <a:effectLst/>
                        <a:latin typeface="Gilroy" panose="00000500000000000000" pitchFamily="50" charset="0"/>
                      </a:endParaRPr>
                    </a:p>
                  </a:txBody>
                  <a:tcPr marL="9525" marR="9525" marT="9525" marB="0" anchor="ctr">
                    <a:noFill/>
                  </a:tcPr>
                </a:tc>
                <a:extLst>
                  <a:ext uri="{0D108BD9-81ED-4DB2-BD59-A6C34878D82A}">
                    <a16:rowId xmlns:a16="http://schemas.microsoft.com/office/drawing/2014/main" val="914690555"/>
                  </a:ext>
                </a:extLst>
              </a:tr>
              <a:tr h="408089">
                <a:tc>
                  <a:txBody>
                    <a:bodyPr/>
                    <a:lstStyle/>
                    <a:p>
                      <a:pPr algn="l" fontAlgn="b"/>
                      <a:r>
                        <a:rPr lang="en-US" sz="1200" b="0" u="none" strike="noStrike">
                          <a:solidFill>
                            <a:schemeClr val="accent2"/>
                          </a:solidFill>
                          <a:effectLst/>
                          <a:latin typeface="Gilroy" panose="00000500000000000000" pitchFamily="50" charset="0"/>
                        </a:rPr>
                        <a:t>Number of Buildings/Tenants</a:t>
                      </a:r>
                      <a:endParaRPr lang="en-US" sz="1200" b="0" i="0" u="none" strike="noStrike">
                        <a:solidFill>
                          <a:schemeClr val="accent2"/>
                        </a:solidFill>
                        <a:effectLst/>
                        <a:latin typeface="Gilroy" panose="00000500000000000000" pitchFamily="50" charset="0"/>
                      </a:endParaRPr>
                    </a:p>
                  </a:txBody>
                  <a:tcPr marL="9524" marR="9524" marT="9524" marB="0" anchor="ctr">
                    <a:lnB w="6350" cap="flat" cmpd="sng" algn="ctr">
                      <a:solidFill>
                        <a:schemeClr val="accent3"/>
                      </a:solidFill>
                      <a:prstDash val="solid"/>
                      <a:round/>
                      <a:headEnd type="none" w="med" len="med"/>
                      <a:tailEnd type="none" w="med" len="med"/>
                    </a:lnB>
                    <a:noFill/>
                  </a:tcPr>
                </a:tc>
                <a:tc>
                  <a:txBody>
                    <a:bodyPr/>
                    <a:lstStyle/>
                    <a:p>
                      <a:pPr algn="r" fontAlgn="b"/>
                      <a:r>
                        <a:rPr lang="en-US" sz="1800" b="1" u="none" strike="noStrike">
                          <a:solidFill>
                            <a:schemeClr val="accent1"/>
                          </a:solidFill>
                          <a:effectLst/>
                          <a:latin typeface="Gilroy" panose="00000500000000000000" pitchFamily="50" charset="0"/>
                        </a:rPr>
                        <a:t>183/384</a:t>
                      </a:r>
                      <a:endParaRPr lang="en-US" sz="1800" b="1" i="0" u="none" strike="noStrike">
                        <a:solidFill>
                          <a:schemeClr val="accent1"/>
                        </a:solidFill>
                        <a:effectLst/>
                        <a:latin typeface="Gilroy" panose="00000500000000000000" pitchFamily="50" charset="0"/>
                      </a:endParaRPr>
                    </a:p>
                  </a:txBody>
                  <a:tcPr marL="9524" marR="9524" marT="9524" marB="0" anchor="ctr">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4029848860"/>
                  </a:ext>
                </a:extLst>
              </a:tr>
              <a:tr h="408089">
                <a:tc>
                  <a:txBody>
                    <a:bodyPr/>
                    <a:lstStyle/>
                    <a:p>
                      <a:pPr algn="l" fontAlgn="b"/>
                      <a:r>
                        <a:rPr lang="en-US" sz="1200" b="0" u="none" strike="noStrike">
                          <a:solidFill>
                            <a:schemeClr val="accent2"/>
                          </a:solidFill>
                          <a:effectLst/>
                          <a:latin typeface="Gilroy" panose="00000500000000000000" pitchFamily="50" charset="0"/>
                        </a:rPr>
                        <a:t>Total Size (SF)</a:t>
                      </a:r>
                      <a:endParaRPr lang="en-US" sz="1200" b="0" i="0" u="none" strike="noStrike">
                        <a:solidFill>
                          <a:schemeClr val="accent2"/>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tc>
                  <a:txBody>
                    <a:bodyPr/>
                    <a:lstStyle/>
                    <a:p>
                      <a:pPr algn="r" fontAlgn="b"/>
                      <a:r>
                        <a:rPr lang="en-US" sz="1800" b="1" u="none" strike="noStrike">
                          <a:solidFill>
                            <a:schemeClr val="accent1"/>
                          </a:solidFill>
                          <a:effectLst/>
                          <a:latin typeface="Gilroy" panose="00000500000000000000" pitchFamily="50" charset="0"/>
                        </a:rPr>
                        <a:t>12.8M</a:t>
                      </a:r>
                      <a:endParaRPr lang="en-US" sz="1800" b="1" i="0" u="none" strike="noStrike">
                        <a:solidFill>
                          <a:schemeClr val="accent1"/>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674971309"/>
                  </a:ext>
                </a:extLst>
              </a:tr>
              <a:tr h="408089">
                <a:tc>
                  <a:txBody>
                    <a:bodyPr/>
                    <a:lstStyle/>
                    <a:p>
                      <a:pPr algn="l" fontAlgn="b"/>
                      <a:r>
                        <a:rPr lang="en-US" sz="1200" b="0" i="0" u="none" strike="noStrike">
                          <a:solidFill>
                            <a:schemeClr val="accent2"/>
                          </a:solidFill>
                          <a:effectLst/>
                          <a:latin typeface="Gilroy" panose="00000500000000000000" pitchFamily="50" charset="0"/>
                        </a:rPr>
                        <a:t>Total Cost</a:t>
                      </a:r>
                      <a:r>
                        <a:rPr lang="en-US" sz="1200" b="0" u="none" strike="noStrike" baseline="30000">
                          <a:solidFill>
                            <a:schemeClr val="accent2"/>
                          </a:solidFill>
                          <a:effectLst/>
                          <a:latin typeface="Gilroy" panose="00000500000000000000" pitchFamily="50" charset="0"/>
                        </a:rPr>
                        <a:t>(1)</a:t>
                      </a:r>
                      <a:endParaRPr lang="en-US" sz="1200" b="0" i="0" u="none" strike="noStrike">
                        <a:solidFill>
                          <a:schemeClr val="accent2"/>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tc>
                  <a:txBody>
                    <a:bodyPr/>
                    <a:lstStyle/>
                    <a:p>
                      <a:pPr algn="r" fontAlgn="b"/>
                      <a:r>
                        <a:rPr lang="en-US" sz="1800" b="1" i="0" u="none" strike="noStrike">
                          <a:solidFill>
                            <a:schemeClr val="accent1"/>
                          </a:solidFill>
                          <a:effectLst/>
                          <a:latin typeface="Gilroy" panose="00000500000000000000" pitchFamily="50" charset="0"/>
                        </a:rPr>
                        <a:t>$1,688M</a:t>
                      </a: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78392423"/>
                  </a:ext>
                </a:extLst>
              </a:tr>
              <a:tr h="408089">
                <a:tc>
                  <a:txBody>
                    <a:bodyPr/>
                    <a:lstStyle/>
                    <a:p>
                      <a:pPr algn="l" fontAlgn="b"/>
                      <a:r>
                        <a:rPr lang="en-US" sz="1200" b="0" u="none" strike="noStrike">
                          <a:solidFill>
                            <a:schemeClr val="accent2"/>
                          </a:solidFill>
                          <a:effectLst/>
                          <a:latin typeface="Gilroy" panose="00000500000000000000" pitchFamily="50" charset="0"/>
                        </a:rPr>
                        <a:t>Average Cost PSF</a:t>
                      </a:r>
                      <a:endParaRPr lang="en-US" sz="1200" b="0" i="0" u="none" strike="noStrike">
                        <a:solidFill>
                          <a:schemeClr val="accent2"/>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tc>
                  <a:txBody>
                    <a:bodyPr/>
                    <a:lstStyle/>
                    <a:p>
                      <a:pPr algn="r" fontAlgn="b"/>
                      <a:r>
                        <a:rPr lang="en-US" sz="1800" b="1" u="none" strike="noStrike">
                          <a:solidFill>
                            <a:schemeClr val="accent1"/>
                          </a:solidFill>
                          <a:effectLst/>
                          <a:latin typeface="Gilroy" panose="00000500000000000000" pitchFamily="50" charset="0"/>
                        </a:rPr>
                        <a:t>$132</a:t>
                      </a:r>
                      <a:endParaRPr lang="en-US" sz="1800" b="1" i="0" u="none" strike="noStrike">
                        <a:solidFill>
                          <a:schemeClr val="accent1"/>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581333419"/>
                  </a:ext>
                </a:extLst>
              </a:tr>
              <a:tr h="408089">
                <a:tc>
                  <a:txBody>
                    <a:bodyPr/>
                    <a:lstStyle/>
                    <a:p>
                      <a:pPr algn="l" fontAlgn="b"/>
                      <a:r>
                        <a:rPr lang="en-US" sz="1200" b="0" u="none" strike="noStrike">
                          <a:solidFill>
                            <a:schemeClr val="accent2"/>
                          </a:solidFill>
                          <a:effectLst/>
                          <a:latin typeface="Gilroy" panose="00000500000000000000" pitchFamily="50" charset="0"/>
                        </a:rPr>
                        <a:t>Fair Market Value</a:t>
                      </a:r>
                      <a:r>
                        <a:rPr lang="en-US" sz="1200" b="0" u="none" strike="noStrike" baseline="30000">
                          <a:solidFill>
                            <a:schemeClr val="accent2"/>
                          </a:solidFill>
                          <a:effectLst/>
                          <a:latin typeface="Gilroy" panose="00000500000000000000" pitchFamily="50" charset="0"/>
                        </a:rPr>
                        <a:t>(2)</a:t>
                      </a:r>
                      <a:endParaRPr lang="en-US" sz="1200" b="0" i="0" u="none" strike="noStrike" baseline="30000">
                        <a:solidFill>
                          <a:schemeClr val="accent2"/>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tc>
                  <a:txBody>
                    <a:bodyPr/>
                    <a:lstStyle/>
                    <a:p>
                      <a:pPr algn="r" fontAlgn="b"/>
                      <a:r>
                        <a:rPr lang="en-US" sz="1800" b="1" u="none" strike="noStrike">
                          <a:solidFill>
                            <a:schemeClr val="accent1"/>
                          </a:solidFill>
                          <a:effectLst/>
                          <a:latin typeface="Gilroy" panose="00000500000000000000" pitchFamily="50" charset="0"/>
                        </a:rPr>
                        <a:t>$1,787M</a:t>
                      </a:r>
                      <a:endParaRPr lang="en-US" sz="1800" b="1" i="0" u="none" strike="noStrike">
                        <a:solidFill>
                          <a:schemeClr val="accent1"/>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406301354"/>
                  </a:ext>
                </a:extLst>
              </a:tr>
              <a:tr h="408089">
                <a:tc>
                  <a:txBody>
                    <a:bodyPr/>
                    <a:lstStyle/>
                    <a:p>
                      <a:pPr algn="l" fontAlgn="b"/>
                      <a:r>
                        <a:rPr lang="en-US" sz="1200" b="0" u="none" strike="noStrike">
                          <a:solidFill>
                            <a:schemeClr val="accent2"/>
                          </a:solidFill>
                          <a:effectLst/>
                          <a:latin typeface="Gilroy" panose="00000500000000000000" pitchFamily="50" charset="0"/>
                        </a:rPr>
                        <a:t>Total Occupancy</a:t>
                      </a:r>
                      <a:r>
                        <a:rPr lang="en-US" sz="1200" b="0" u="none" strike="noStrike" baseline="30000">
                          <a:solidFill>
                            <a:schemeClr val="accent2"/>
                          </a:solidFill>
                          <a:effectLst/>
                          <a:latin typeface="Gilroy" panose="00000500000000000000" pitchFamily="50" charset="0"/>
                        </a:rPr>
                        <a:t>(3)</a:t>
                      </a:r>
                      <a:endParaRPr lang="en-US" sz="1200" b="0" i="0" u="none" strike="noStrike">
                        <a:solidFill>
                          <a:schemeClr val="accent2"/>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tc>
                  <a:txBody>
                    <a:bodyPr/>
                    <a:lstStyle/>
                    <a:p>
                      <a:pPr algn="r" fontAlgn="b"/>
                      <a:r>
                        <a:rPr lang="en-US" sz="1800" b="1" u="none" strike="noStrike">
                          <a:solidFill>
                            <a:schemeClr val="accent1"/>
                          </a:solidFill>
                          <a:effectLst/>
                          <a:latin typeface="Gilroy" panose="00000500000000000000" pitchFamily="50" charset="0"/>
                        </a:rPr>
                        <a:t>89.3%</a:t>
                      </a:r>
                      <a:endParaRPr lang="en-US" sz="1800" b="1" i="0" u="none" strike="noStrike">
                        <a:solidFill>
                          <a:schemeClr val="accent1"/>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692873768"/>
                  </a:ext>
                </a:extLst>
              </a:tr>
              <a:tr h="408089">
                <a:tc>
                  <a:txBody>
                    <a:bodyPr/>
                    <a:lstStyle/>
                    <a:p>
                      <a:pPr algn="l" fontAlgn="b"/>
                      <a:r>
                        <a:rPr lang="en-US" sz="1200" b="0" u="none" strike="noStrike">
                          <a:solidFill>
                            <a:schemeClr val="accent2"/>
                          </a:solidFill>
                          <a:effectLst/>
                          <a:latin typeface="Gilroy" panose="00000500000000000000" pitchFamily="50" charset="0"/>
                        </a:rPr>
                        <a:t>Average WALT (Years)</a:t>
                      </a:r>
                      <a:endParaRPr lang="en-US" sz="1200" b="0" i="0" u="none" strike="noStrike">
                        <a:solidFill>
                          <a:schemeClr val="accent2"/>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tc>
                  <a:txBody>
                    <a:bodyPr/>
                    <a:lstStyle/>
                    <a:p>
                      <a:pPr algn="r" fontAlgn="b"/>
                      <a:r>
                        <a:rPr lang="en-US" sz="1800" b="1" i="0" u="none" strike="noStrike">
                          <a:solidFill>
                            <a:schemeClr val="accent1"/>
                          </a:solidFill>
                          <a:effectLst/>
                          <a:latin typeface="Gilroy" panose="00000500000000000000" pitchFamily="50" charset="0"/>
                        </a:rPr>
                        <a:t>3.4</a:t>
                      </a: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4083043107"/>
                  </a:ext>
                </a:extLst>
              </a:tr>
              <a:tr h="408089">
                <a:tc>
                  <a:txBody>
                    <a:bodyPr/>
                    <a:lstStyle/>
                    <a:p>
                      <a:pPr algn="l" fontAlgn="b"/>
                      <a:r>
                        <a:rPr lang="en-US" sz="1200" b="0" i="0" u="none" strike="noStrike">
                          <a:solidFill>
                            <a:schemeClr val="accent2"/>
                          </a:solidFill>
                          <a:effectLst/>
                          <a:latin typeface="Gilroy"/>
                        </a:rPr>
                        <a:t>Run-Rate YOC</a:t>
                      </a:r>
                      <a:r>
                        <a:rPr lang="en-US" sz="1200" b="0" i="0" u="none" strike="noStrike" kern="1200" spc="0" baseline="30000">
                          <a:solidFill>
                            <a:srgbClr val="33404F"/>
                          </a:solidFill>
                          <a:latin typeface="Gilroy"/>
                        </a:rPr>
                        <a:t>(4)</a:t>
                      </a:r>
                      <a:r>
                        <a:rPr lang="en-US" sz="1200" b="0" i="0" u="none" strike="noStrike">
                          <a:solidFill>
                            <a:schemeClr val="accent2"/>
                          </a:solidFill>
                          <a:effectLst/>
                          <a:latin typeface="Gilroy"/>
                        </a:rPr>
                        <a:t> (excl. Vac)/ Untrended YOC</a:t>
                      </a:r>
                      <a:r>
                        <a:rPr lang="en-US" sz="1200" b="0" i="0" u="none" strike="noStrike" baseline="30000">
                          <a:solidFill>
                            <a:schemeClr val="accent2"/>
                          </a:solidFill>
                          <a:effectLst/>
                          <a:latin typeface="Gilroy"/>
                        </a:rPr>
                        <a:t>(5)</a:t>
                      </a: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tc>
                  <a:txBody>
                    <a:bodyPr/>
                    <a:lstStyle/>
                    <a:p>
                      <a:pPr algn="r" fontAlgn="b"/>
                      <a:r>
                        <a:rPr lang="en-US" sz="1800" b="1" i="0" u="none" strike="noStrike">
                          <a:solidFill>
                            <a:schemeClr val="accent1"/>
                          </a:solidFill>
                          <a:effectLst/>
                          <a:latin typeface="Gilroy"/>
                        </a:rPr>
                        <a:t>6.04%/7.61%</a:t>
                      </a: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822528999"/>
                  </a:ext>
                </a:extLst>
              </a:tr>
              <a:tr h="408089">
                <a:tc>
                  <a:txBody>
                    <a:bodyPr/>
                    <a:lstStyle/>
                    <a:p>
                      <a:pPr algn="l" fontAlgn="b"/>
                      <a:r>
                        <a:rPr lang="en-US" sz="1200" b="0" u="none" strike="noStrike">
                          <a:solidFill>
                            <a:schemeClr val="accent2"/>
                          </a:solidFill>
                          <a:effectLst/>
                          <a:latin typeface="Gilroy" panose="00000500000000000000" pitchFamily="50" charset="0"/>
                        </a:rPr>
                        <a:t>Loan-to-Total Cost</a:t>
                      </a:r>
                      <a:r>
                        <a:rPr lang="en-US" sz="1200" b="0" u="none" strike="noStrike" baseline="30000">
                          <a:solidFill>
                            <a:schemeClr val="accent2"/>
                          </a:solidFill>
                          <a:effectLst/>
                          <a:latin typeface="Gilroy" panose="00000500000000000000" pitchFamily="50" charset="0"/>
                        </a:rPr>
                        <a:t>(6)</a:t>
                      </a:r>
                      <a:endParaRPr lang="en-US" sz="1200" b="0" i="0" u="none" strike="noStrike">
                        <a:solidFill>
                          <a:schemeClr val="accent2"/>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tc>
                  <a:txBody>
                    <a:bodyPr/>
                    <a:lstStyle/>
                    <a:p>
                      <a:pPr algn="r" fontAlgn="b"/>
                      <a:r>
                        <a:rPr lang="en-US" sz="1800" b="1" i="0" u="none" strike="noStrike">
                          <a:solidFill>
                            <a:schemeClr val="accent1"/>
                          </a:solidFill>
                          <a:effectLst/>
                          <a:latin typeface="Gilroy" panose="00000500000000000000" pitchFamily="50" charset="0"/>
                        </a:rPr>
                        <a:t>49.1%</a:t>
                      </a:r>
                    </a:p>
                  </a:txBody>
                  <a:tcPr marL="9524" marR="9524" marT="9524" marB="0" anchor="ct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622291186"/>
                  </a:ext>
                </a:extLst>
              </a:tr>
              <a:tr h="408089">
                <a:tc>
                  <a:txBody>
                    <a:bodyPr/>
                    <a:lstStyle/>
                    <a:p>
                      <a:pPr algn="l" fontAlgn="b"/>
                      <a:r>
                        <a:rPr lang="en-US" sz="1200" b="0" i="0" u="none" strike="noStrike">
                          <a:solidFill>
                            <a:schemeClr val="accent2"/>
                          </a:solidFill>
                          <a:effectLst/>
                          <a:latin typeface="Gilroy" panose="00000500000000000000" pitchFamily="50" charset="0"/>
                        </a:rPr>
                        <a:t>Loan-to-Value</a:t>
                      </a:r>
                      <a:r>
                        <a:rPr lang="en-US" sz="1200" b="0" i="0" u="none" strike="noStrike" baseline="30000">
                          <a:solidFill>
                            <a:schemeClr val="accent2"/>
                          </a:solidFill>
                          <a:effectLst/>
                          <a:latin typeface="Gilroy" panose="00000500000000000000" pitchFamily="50" charset="0"/>
                        </a:rPr>
                        <a:t>(6)</a:t>
                      </a:r>
                      <a:endParaRPr lang="en-US" sz="1200" b="0" i="0" u="none" strike="noStrike">
                        <a:solidFill>
                          <a:schemeClr val="accent2"/>
                        </a:solidFill>
                        <a:effectLst/>
                        <a:latin typeface="Gilroy" panose="00000500000000000000" pitchFamily="50" charset="0"/>
                      </a:endParaRPr>
                    </a:p>
                  </a:txBody>
                  <a:tcPr marL="9524" marR="9524" marT="9524" marB="0" anchor="ctr">
                    <a:lnT w="6350" cap="flat" cmpd="sng" algn="ctr">
                      <a:solidFill>
                        <a:schemeClr val="accent3"/>
                      </a:solidFill>
                      <a:prstDash val="solid"/>
                      <a:round/>
                      <a:headEnd type="none" w="med" len="med"/>
                      <a:tailEnd type="none" w="med" len="med"/>
                    </a:lnT>
                    <a:noFill/>
                  </a:tcPr>
                </a:tc>
                <a:tc>
                  <a:txBody>
                    <a:bodyPr/>
                    <a:lstStyle/>
                    <a:p>
                      <a:pPr algn="r" fontAlgn="b"/>
                      <a:r>
                        <a:rPr lang="en-US" sz="1800" b="1" i="0" u="none" strike="noStrike">
                          <a:solidFill>
                            <a:schemeClr val="accent1"/>
                          </a:solidFill>
                          <a:effectLst/>
                          <a:latin typeface="Gilroy" panose="00000500000000000000" pitchFamily="50" charset="0"/>
                        </a:rPr>
                        <a:t>46.4%</a:t>
                      </a:r>
                    </a:p>
                  </a:txBody>
                  <a:tcPr marL="9524" marR="9524" marT="9524" marB="0" anchor="ctr">
                    <a:lnT w="6350" cap="flat" cmpd="sng" algn="ctr">
                      <a:solidFill>
                        <a:schemeClr val="accent3"/>
                      </a:solidFill>
                      <a:prstDash val="solid"/>
                      <a:round/>
                      <a:headEnd type="none" w="med" len="med"/>
                      <a:tailEnd type="none" w="med" len="med"/>
                    </a:lnT>
                    <a:noFill/>
                  </a:tcPr>
                </a:tc>
                <a:extLst>
                  <a:ext uri="{0D108BD9-81ED-4DB2-BD59-A6C34878D82A}">
                    <a16:rowId xmlns:a16="http://schemas.microsoft.com/office/drawing/2014/main" val="2347899836"/>
                  </a:ext>
                </a:extLst>
              </a:tr>
            </a:tbl>
          </a:graphicData>
        </a:graphic>
      </p:graphicFrame>
      <p:graphicFrame>
        <p:nvGraphicFramePr>
          <p:cNvPr id="12" name="Table 11">
            <a:extLst>
              <a:ext uri="{FF2B5EF4-FFF2-40B4-BE49-F238E27FC236}">
                <a16:creationId xmlns:a16="http://schemas.microsoft.com/office/drawing/2014/main" id="{915BD293-434E-D082-71F7-64C8D91406FD}"/>
              </a:ext>
            </a:extLst>
          </p:cNvPr>
          <p:cNvGraphicFramePr>
            <a:graphicFrameLocks noGrp="1"/>
          </p:cNvGraphicFramePr>
          <p:nvPr/>
        </p:nvGraphicFramePr>
        <p:xfrm>
          <a:off x="4556014" y="1166803"/>
          <a:ext cx="2146786" cy="5464800"/>
        </p:xfrm>
        <a:graphic>
          <a:graphicData uri="http://schemas.openxmlformats.org/drawingml/2006/table">
            <a:tbl>
              <a:tblPr firstRow="1" bandRow="1">
                <a:tableStyleId>{5C22544A-7EE6-4342-B048-85BDC9FD1C3A}</a:tableStyleId>
              </a:tblPr>
              <a:tblGrid>
                <a:gridCol w="775186">
                  <a:extLst>
                    <a:ext uri="{9D8B030D-6E8A-4147-A177-3AD203B41FA5}">
                      <a16:colId xmlns:a16="http://schemas.microsoft.com/office/drawing/2014/main" val="4175511216"/>
                    </a:ext>
                  </a:extLst>
                </a:gridCol>
                <a:gridCol w="1371600">
                  <a:extLst>
                    <a:ext uri="{9D8B030D-6E8A-4147-A177-3AD203B41FA5}">
                      <a16:colId xmlns:a16="http://schemas.microsoft.com/office/drawing/2014/main" val="4206224377"/>
                    </a:ext>
                  </a:extLst>
                </a:gridCol>
              </a:tblGrid>
              <a:tr h="301752">
                <a:tc>
                  <a:txBody>
                    <a:bodyPr/>
                    <a:lstStyle/>
                    <a:p>
                      <a:pPr marL="0" algn="r" defTabSz="914400" rtl="0" eaLnBrk="1" fontAlgn="b" latinLnBrk="0" hangingPunct="1"/>
                      <a:r>
                        <a:rPr lang="en-US" sz="2000" b="1" kern="1200">
                          <a:solidFill>
                            <a:schemeClr val="accent3">
                              <a:lumMod val="75000"/>
                            </a:schemeClr>
                          </a:solidFill>
                          <a:latin typeface="Gilroy" panose="00000500000000000000" pitchFamily="50" charset="0"/>
                          <a:ea typeface="+mn-ea"/>
                          <a:cs typeface="+mn-cs"/>
                        </a:rPr>
                        <a:t>1.9%</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panose="020F0502020204030203" pitchFamily="34" charset="0"/>
                          <a:ea typeface="+mn-ea"/>
                          <a:cs typeface="+mn-cs"/>
                        </a:rPr>
                        <a:t>Columbus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9029932"/>
                  </a:ext>
                </a:extLst>
              </a:tr>
              <a:tr h="301752">
                <a:tc>
                  <a:txBody>
                    <a:bodyPr/>
                    <a:lstStyle/>
                    <a:p>
                      <a:pPr marL="0" algn="r" defTabSz="914400" rtl="0" eaLnBrk="1" fontAlgn="b" latinLnBrk="0" hangingPunct="1"/>
                      <a:r>
                        <a:rPr lang="en-US" sz="2000" b="1" kern="1200">
                          <a:solidFill>
                            <a:schemeClr val="accent3">
                              <a:lumMod val="75000"/>
                            </a:schemeClr>
                          </a:solidFill>
                          <a:latin typeface="Gilroy" panose="00000500000000000000" pitchFamily="50" charset="0"/>
                          <a:ea typeface="+mn-ea"/>
                          <a:cs typeface="+mn-cs"/>
                        </a:rPr>
                        <a:t>1.0%</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panose="020F0502020204030203" pitchFamily="34" charset="0"/>
                          <a:ea typeface="+mn-ea"/>
                          <a:cs typeface="+mn-cs"/>
                        </a:rPr>
                        <a:t>Cincinnati</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301752">
                <a:tc>
                  <a:txBody>
                    <a:bodyPr/>
                    <a:lstStyle/>
                    <a:p>
                      <a:pPr marL="0" algn="r" defTabSz="914400" rtl="0" eaLnBrk="1" fontAlgn="b" latinLnBrk="0" hangingPunct="1"/>
                      <a:r>
                        <a:rPr lang="en-US" sz="2000" b="1" kern="1200">
                          <a:solidFill>
                            <a:schemeClr val="accent3">
                              <a:lumMod val="75000"/>
                            </a:schemeClr>
                          </a:solidFill>
                          <a:latin typeface="Gilroy" panose="00000500000000000000" pitchFamily="50" charset="0"/>
                          <a:ea typeface="+mn-ea"/>
                          <a:cs typeface="+mn-cs"/>
                        </a:rPr>
                        <a:t>5.0%</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panose="020F0502020204030203" pitchFamily="34" charset="0"/>
                          <a:ea typeface="+mn-ea"/>
                          <a:cs typeface="+mn-cs"/>
                        </a:rPr>
                        <a:t>Memphis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r h="301752">
                <a:tc>
                  <a:txBody>
                    <a:bodyPr/>
                    <a:lstStyle/>
                    <a:p>
                      <a:pPr marL="0" algn="r" defTabSz="914400" rtl="0" eaLnBrk="1" fontAlgn="b" latinLnBrk="0" hangingPunct="1"/>
                      <a:r>
                        <a:rPr lang="en-US" sz="2000" b="1" kern="1200">
                          <a:solidFill>
                            <a:schemeClr val="accent3">
                              <a:lumMod val="75000"/>
                            </a:schemeClr>
                          </a:solidFill>
                          <a:latin typeface="Gilroy" panose="00000500000000000000" pitchFamily="50" charset="0"/>
                          <a:ea typeface="+mn-ea"/>
                          <a:cs typeface="+mn-cs"/>
                        </a:rPr>
                        <a:t>5.3%</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panose="020F0502020204030203" pitchFamily="34" charset="0"/>
                          <a:ea typeface="+mn-ea"/>
                          <a:cs typeface="+mn-cs"/>
                        </a:rPr>
                        <a:t>Jacksonville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625893"/>
                  </a:ext>
                </a:extLst>
              </a:tr>
              <a:tr h="301752">
                <a:tc>
                  <a:txBody>
                    <a:bodyPr/>
                    <a:lstStyle/>
                    <a:p>
                      <a:pPr marL="0" algn="r" defTabSz="914400" rtl="0" eaLnBrk="1" fontAlgn="b" latinLnBrk="0" hangingPunct="1"/>
                      <a:r>
                        <a:rPr lang="en-US" sz="2000" b="1" kern="1200">
                          <a:solidFill>
                            <a:schemeClr val="accent3">
                              <a:lumMod val="75000"/>
                            </a:schemeClr>
                          </a:solidFill>
                          <a:latin typeface="Gilroy" panose="00000500000000000000" pitchFamily="50" charset="0"/>
                          <a:ea typeface="+mn-ea"/>
                          <a:cs typeface="+mn-cs"/>
                        </a:rPr>
                        <a:t>0.9%</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panose="020F0502020204030203" pitchFamily="34" charset="0"/>
                          <a:ea typeface="+mn-ea"/>
                          <a:cs typeface="+mn-cs"/>
                        </a:rPr>
                        <a:t>Tampa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590522"/>
                  </a:ext>
                </a:extLst>
              </a:tr>
              <a:tr h="864000">
                <a:tc>
                  <a:txBody>
                    <a:bodyPr/>
                    <a:lstStyle/>
                    <a:p>
                      <a:pPr marL="0" algn="r" defTabSz="914400" rtl="0" eaLnBrk="1" fontAlgn="b" latinLnBrk="0" hangingPunct="1"/>
                      <a:r>
                        <a:rPr lang="en-US" sz="2000" b="1" kern="1200">
                          <a:solidFill>
                            <a:schemeClr val="accent3">
                              <a:lumMod val="75000"/>
                            </a:schemeClr>
                          </a:solidFill>
                          <a:latin typeface="Gilroy" panose="00000500000000000000" pitchFamily="50" charset="0"/>
                          <a:ea typeface="+mn-ea"/>
                          <a:cs typeface="+mn-cs"/>
                        </a:rPr>
                        <a:t>4.8%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panose="020F0502020204030203" pitchFamily="34" charset="0"/>
                          <a:ea typeface="+mn-ea"/>
                          <a:cs typeface="+mn-cs"/>
                        </a:rPr>
                        <a:t>Charlotte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6149996"/>
                  </a:ext>
                </a:extLst>
              </a:tr>
              <a:tr h="504000">
                <a:tc>
                  <a:txBody>
                    <a:bodyPr/>
                    <a:lstStyle/>
                    <a:p>
                      <a:pPr marL="0" algn="r" defTabSz="914400" rtl="0" eaLnBrk="1" fontAlgn="b" latinLnBrk="0" hangingPunct="1"/>
                      <a:r>
                        <a:rPr lang="en-US" sz="2000" b="1" kern="1200">
                          <a:solidFill>
                            <a:schemeClr val="accent3">
                              <a:lumMod val="75000"/>
                            </a:schemeClr>
                          </a:solidFill>
                          <a:latin typeface="Gilroy" panose="00000500000000000000" pitchFamily="50" charset="0"/>
                          <a:ea typeface="+mn-ea"/>
                          <a:cs typeface="+mn-cs"/>
                        </a:rPr>
                        <a:t>7.0%</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panose="020F0502020204030203" pitchFamily="34" charset="0"/>
                          <a:ea typeface="+mn-ea"/>
                          <a:cs typeface="+mn-cs"/>
                        </a:rPr>
                        <a:t>Chicago</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394828"/>
                  </a:ext>
                </a:extLst>
              </a:tr>
              <a:tr h="252000">
                <a:tc>
                  <a:txBody>
                    <a:bodyPr/>
                    <a:lstStyle/>
                    <a:p>
                      <a:pPr marL="0" algn="r" defTabSz="914400" rtl="0" eaLnBrk="1" fontAlgn="b" latinLnBrk="0" hangingPunct="1"/>
                      <a:endParaRPr lang="en-US" sz="700" b="1" kern="1200">
                        <a:solidFill>
                          <a:schemeClr val="accent3">
                            <a:lumMod val="75000"/>
                          </a:schemeClr>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200" b="0" i="0" u="none" strike="noStrike" kern="1200">
                        <a:solidFill>
                          <a:schemeClr val="accent3">
                            <a:lumMod val="50000"/>
                          </a:schemeClr>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965544"/>
                  </a:ext>
                </a:extLst>
              </a:tr>
              <a:tr h="468000">
                <a:tc>
                  <a:txBody>
                    <a:bodyPr/>
                    <a:lstStyle/>
                    <a:p>
                      <a:pPr marL="0" algn="r" defTabSz="914400" rtl="0" eaLnBrk="1" fontAlgn="b" latinLnBrk="0" hangingPunct="1"/>
                      <a:r>
                        <a:rPr lang="en-US" sz="2000" b="1" kern="1200">
                          <a:solidFill>
                            <a:schemeClr val="accent3">
                              <a:lumMod val="75000"/>
                            </a:schemeClr>
                          </a:solidFill>
                          <a:latin typeface="Gilroy" panose="00000500000000000000" pitchFamily="50" charset="0"/>
                          <a:ea typeface="+mn-ea"/>
                          <a:cs typeface="+mn-cs"/>
                        </a:rPr>
                        <a:t>3.0%</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panose="020F0502020204030203" pitchFamily="34" charset="0"/>
                          <a:ea typeface="+mn-ea"/>
                          <a:cs typeface="+mn-cs"/>
                        </a:rPr>
                        <a:t>Baltimore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2059915"/>
                  </a:ext>
                </a:extLst>
              </a:tr>
              <a:tr h="274320">
                <a:tc>
                  <a:txBody>
                    <a:bodyPr/>
                    <a:lstStyle/>
                    <a:p>
                      <a:pPr marL="0" algn="r" defTabSz="914400" rtl="0" eaLnBrk="1" fontAlgn="b" latinLnBrk="0" hangingPunct="1"/>
                      <a:r>
                        <a:rPr lang="en-US" sz="2000" b="1" kern="1200">
                          <a:solidFill>
                            <a:schemeClr val="accent3">
                              <a:lumMod val="75000"/>
                            </a:schemeClr>
                          </a:solidFill>
                          <a:latin typeface="Gilroy" panose="00000500000000000000" pitchFamily="50" charset="0"/>
                          <a:ea typeface="+mn-ea"/>
                          <a:cs typeface="+mn-cs"/>
                        </a:rPr>
                        <a:t>5.2%</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chemeClr val="accent3">
                              <a:lumMod val="50000"/>
                            </a:schemeClr>
                          </a:solidFill>
                          <a:effectLst/>
                          <a:latin typeface="Lato" panose="020F0502020204030203" pitchFamily="34" charset="0"/>
                          <a:ea typeface="+mn-ea"/>
                          <a:cs typeface="+mn-cs"/>
                        </a:rPr>
                        <a:t>Philadelphia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4417930"/>
                  </a:ext>
                </a:extLst>
              </a:tr>
              <a:tr h="1548000">
                <a:tc>
                  <a:txBody>
                    <a:bodyPr/>
                    <a:lstStyle/>
                    <a:p>
                      <a:pPr marL="0" algn="r" defTabSz="914400" rtl="0" eaLnBrk="1" fontAlgn="b" latinLnBrk="0" hangingPunct="1"/>
                      <a:r>
                        <a:rPr lang="en-US" sz="2000" b="1" kern="1200">
                          <a:solidFill>
                            <a:schemeClr val="accent3">
                              <a:lumMod val="75000"/>
                            </a:schemeClr>
                          </a:solidFill>
                          <a:latin typeface="Gilroy" panose="00000500000000000000" pitchFamily="50" charset="0"/>
                          <a:ea typeface="+mn-ea"/>
                          <a:cs typeface="+mn-cs"/>
                        </a:rPr>
                        <a:t>13.4%</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chemeClr val="accent3">
                              <a:lumMod val="50000"/>
                            </a:schemeClr>
                          </a:solidFill>
                          <a:effectLst/>
                          <a:latin typeface="Lato" panose="020F0502020204030203" pitchFamily="34" charset="0"/>
                          <a:ea typeface="+mn-ea"/>
                          <a:cs typeface="+mn-cs"/>
                        </a:rPr>
                        <a:t>Dallas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3410688"/>
                  </a:ext>
                </a:extLst>
              </a:tr>
            </a:tbl>
          </a:graphicData>
        </a:graphic>
      </p:graphicFrame>
      <p:sp>
        <p:nvSpPr>
          <p:cNvPr id="13" name="TextBox 12">
            <a:extLst>
              <a:ext uri="{FF2B5EF4-FFF2-40B4-BE49-F238E27FC236}">
                <a16:creationId xmlns:a16="http://schemas.microsoft.com/office/drawing/2014/main" id="{DDD01840-844F-F31D-C6E3-B5697081EA1C}"/>
              </a:ext>
            </a:extLst>
          </p:cNvPr>
          <p:cNvSpPr txBox="1"/>
          <p:nvPr/>
        </p:nvSpPr>
        <p:spPr>
          <a:xfrm>
            <a:off x="6543479" y="885611"/>
            <a:ext cx="3251468" cy="338554"/>
          </a:xfrm>
          <a:prstGeom prst="rect">
            <a:avLst/>
          </a:prstGeom>
          <a:noFill/>
        </p:spPr>
        <p:txBody>
          <a:bodyPr wrap="none" rtlCol="0">
            <a:spAutoFit/>
          </a:bodyPr>
          <a:lstStyle/>
          <a:p>
            <a:pPr algn="ctr"/>
            <a:r>
              <a:rPr lang="en-US" sz="1600" b="1">
                <a:solidFill>
                  <a:srgbClr val="33404F"/>
                </a:solidFill>
                <a:latin typeface="Gilroy" panose="00000500000000000000" pitchFamily="50" charset="0"/>
              </a:rPr>
              <a:t>Market Allocation by Purchase Price</a:t>
            </a:r>
          </a:p>
        </p:txBody>
      </p:sp>
      <p:sp>
        <p:nvSpPr>
          <p:cNvPr id="14" name="Oval 13">
            <a:extLst>
              <a:ext uri="{FF2B5EF4-FFF2-40B4-BE49-F238E27FC236}">
                <a16:creationId xmlns:a16="http://schemas.microsoft.com/office/drawing/2014/main" id="{10306D50-3D96-474E-87AD-12FD27D81B1E}"/>
              </a:ext>
            </a:extLst>
          </p:cNvPr>
          <p:cNvSpPr/>
          <p:nvPr/>
        </p:nvSpPr>
        <p:spPr>
          <a:xfrm>
            <a:off x="6134050" y="1953910"/>
            <a:ext cx="3856964" cy="385696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solidFill>
                <a:prstClr val="white"/>
              </a:solidFill>
              <a:latin typeface="Calibri" panose="020F0502020204030204"/>
            </a:endParaRPr>
          </a:p>
        </p:txBody>
      </p:sp>
      <p:sp>
        <p:nvSpPr>
          <p:cNvPr id="15" name="TextBox 14">
            <a:extLst>
              <a:ext uri="{FF2B5EF4-FFF2-40B4-BE49-F238E27FC236}">
                <a16:creationId xmlns:a16="http://schemas.microsoft.com/office/drawing/2014/main" id="{73E8DF3E-2A20-1A17-3398-91C9CDAD6F41}"/>
              </a:ext>
            </a:extLst>
          </p:cNvPr>
          <p:cNvSpPr txBox="1"/>
          <p:nvPr/>
        </p:nvSpPr>
        <p:spPr>
          <a:xfrm rot="3512926">
            <a:off x="8740681" y="2930463"/>
            <a:ext cx="1301470" cy="369303"/>
          </a:xfrm>
          <a:prstGeom prst="rect">
            <a:avLst/>
          </a:prstGeom>
          <a:noFill/>
        </p:spPr>
        <p:txBody>
          <a:bodyPr wrap="square" rtlCol="0">
            <a:prstTxWarp prst="textArchUp">
              <a:avLst>
                <a:gd name="adj" fmla="val 10530013"/>
              </a:avLst>
            </a:prstTxWarp>
            <a:spAutoFit/>
          </a:bodyPr>
          <a:lstStyle/>
          <a:p>
            <a:pPr algn="ctr"/>
            <a:r>
              <a:rPr lang="en-US" sz="1200">
                <a:solidFill>
                  <a:srgbClr val="33404F"/>
                </a:solidFill>
                <a:latin typeface="Lato" panose="020F0502020204030203" pitchFamily="34" charset="0"/>
              </a:rPr>
              <a:t>Gateway Markets</a:t>
            </a:r>
          </a:p>
        </p:txBody>
      </p:sp>
      <p:sp>
        <p:nvSpPr>
          <p:cNvPr id="16" name="TextBox 15">
            <a:extLst>
              <a:ext uri="{FF2B5EF4-FFF2-40B4-BE49-F238E27FC236}">
                <a16:creationId xmlns:a16="http://schemas.microsoft.com/office/drawing/2014/main" id="{942E2C48-5A5C-15A4-E179-E29ED4AE6557}"/>
              </a:ext>
            </a:extLst>
          </p:cNvPr>
          <p:cNvSpPr txBox="1"/>
          <p:nvPr/>
        </p:nvSpPr>
        <p:spPr>
          <a:xfrm rot="221846">
            <a:off x="7207995" y="5218391"/>
            <a:ext cx="1548111" cy="457200"/>
          </a:xfrm>
          <a:prstGeom prst="rect">
            <a:avLst/>
          </a:prstGeom>
          <a:noFill/>
        </p:spPr>
        <p:txBody>
          <a:bodyPr wrap="square" rtlCol="0">
            <a:prstTxWarp prst="textArchDown">
              <a:avLst/>
            </a:prstTxWarp>
            <a:spAutoFit/>
          </a:bodyPr>
          <a:lstStyle/>
          <a:p>
            <a:pPr algn="ctr"/>
            <a:r>
              <a:rPr lang="en-US" sz="1200">
                <a:solidFill>
                  <a:srgbClr val="33404F"/>
                </a:solidFill>
                <a:latin typeface="Lato" panose="020F0502020204030203" pitchFamily="34" charset="0"/>
              </a:rPr>
              <a:t>Primary Growth Markets</a:t>
            </a:r>
          </a:p>
        </p:txBody>
      </p:sp>
      <p:sp>
        <p:nvSpPr>
          <p:cNvPr id="18" name="TextBox 17">
            <a:extLst>
              <a:ext uri="{FF2B5EF4-FFF2-40B4-BE49-F238E27FC236}">
                <a16:creationId xmlns:a16="http://schemas.microsoft.com/office/drawing/2014/main" id="{99166CFC-6FA2-A78E-E0ED-9D37C3AF30C2}"/>
              </a:ext>
            </a:extLst>
          </p:cNvPr>
          <p:cNvSpPr txBox="1"/>
          <p:nvPr/>
        </p:nvSpPr>
        <p:spPr>
          <a:xfrm rot="20705120">
            <a:off x="7149088" y="2264280"/>
            <a:ext cx="1060107" cy="365760"/>
          </a:xfrm>
          <a:prstGeom prst="rect">
            <a:avLst/>
          </a:prstGeom>
          <a:noFill/>
        </p:spPr>
        <p:txBody>
          <a:bodyPr wrap="square" rtlCol="0">
            <a:prstTxWarp prst="textArchUp">
              <a:avLst>
                <a:gd name="adj" fmla="val 10530013"/>
              </a:avLst>
            </a:prstTxWarp>
            <a:spAutoFit/>
          </a:bodyPr>
          <a:lstStyle/>
          <a:p>
            <a:pPr algn="ctr"/>
            <a:r>
              <a:rPr lang="en-US" sz="720">
                <a:solidFill>
                  <a:srgbClr val="33404F"/>
                </a:solidFill>
                <a:latin typeface="Lato" panose="020F0502020204030203" pitchFamily="34" charset="0"/>
              </a:rPr>
              <a:t>Secondary Value</a:t>
            </a:r>
          </a:p>
          <a:p>
            <a:pPr algn="ctr"/>
            <a:r>
              <a:rPr lang="en-US" sz="720">
                <a:solidFill>
                  <a:srgbClr val="33404F"/>
                </a:solidFill>
                <a:latin typeface="Lato" panose="020F0502020204030203" pitchFamily="34" charset="0"/>
              </a:rPr>
              <a:t>Markets</a:t>
            </a:r>
          </a:p>
        </p:txBody>
      </p:sp>
      <p:cxnSp>
        <p:nvCxnSpPr>
          <p:cNvPr id="19" name="Straight Connector 18">
            <a:extLst>
              <a:ext uri="{FF2B5EF4-FFF2-40B4-BE49-F238E27FC236}">
                <a16:creationId xmlns:a16="http://schemas.microsoft.com/office/drawing/2014/main" id="{1E3A66FB-5ED6-8E92-A732-52F2F86D3EAC}"/>
              </a:ext>
            </a:extLst>
          </p:cNvPr>
          <p:cNvCxnSpPr>
            <a:cxnSpLocks/>
          </p:cNvCxnSpPr>
          <p:nvPr/>
        </p:nvCxnSpPr>
        <p:spPr>
          <a:xfrm flipV="1">
            <a:off x="6329363" y="4728033"/>
            <a:ext cx="0" cy="31262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0F1C2A-8A92-F9B4-FECA-0274304808E2}"/>
              </a:ext>
            </a:extLst>
          </p:cNvPr>
          <p:cNvSpPr txBox="1"/>
          <p:nvPr/>
        </p:nvSpPr>
        <p:spPr>
          <a:xfrm rot="18199137">
            <a:off x="6284155" y="2911053"/>
            <a:ext cx="1060107" cy="369303"/>
          </a:xfrm>
          <a:prstGeom prst="rect">
            <a:avLst/>
          </a:prstGeom>
          <a:noFill/>
        </p:spPr>
        <p:txBody>
          <a:bodyPr wrap="square" rtlCol="0">
            <a:prstTxWarp prst="textArchUp">
              <a:avLst>
                <a:gd name="adj" fmla="val 10530013"/>
              </a:avLst>
            </a:prstTxWarp>
            <a:spAutoFit/>
          </a:bodyPr>
          <a:lstStyle/>
          <a:p>
            <a:pPr algn="ctr"/>
            <a:r>
              <a:rPr lang="en-US" sz="720">
                <a:solidFill>
                  <a:srgbClr val="33404F"/>
                </a:solidFill>
                <a:latin typeface="Lato" panose="020F0502020204030203" pitchFamily="34" charset="0"/>
              </a:rPr>
              <a:t>Secondary Growth</a:t>
            </a:r>
          </a:p>
          <a:p>
            <a:pPr algn="ctr"/>
            <a:r>
              <a:rPr lang="en-US" sz="720">
                <a:solidFill>
                  <a:srgbClr val="33404F"/>
                </a:solidFill>
                <a:latin typeface="Lato" panose="020F0502020204030203" pitchFamily="34" charset="0"/>
              </a:rPr>
              <a:t>Markets</a:t>
            </a:r>
          </a:p>
        </p:txBody>
      </p:sp>
      <p:cxnSp>
        <p:nvCxnSpPr>
          <p:cNvPr id="23" name="Straight Connector 22">
            <a:extLst>
              <a:ext uri="{FF2B5EF4-FFF2-40B4-BE49-F238E27FC236}">
                <a16:creationId xmlns:a16="http://schemas.microsoft.com/office/drawing/2014/main" id="{8128F1ED-DC8D-4574-590E-4E0CD0A61755}"/>
              </a:ext>
            </a:extLst>
          </p:cNvPr>
          <p:cNvCxnSpPr>
            <a:cxnSpLocks/>
          </p:cNvCxnSpPr>
          <p:nvPr/>
        </p:nvCxnSpPr>
        <p:spPr>
          <a:xfrm>
            <a:off x="5365677" y="2635693"/>
            <a:ext cx="104871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4C2BDC-C451-6ACD-497D-C51ED4A2AEFC}"/>
              </a:ext>
            </a:extLst>
          </p:cNvPr>
          <p:cNvCxnSpPr>
            <a:cxnSpLocks/>
          </p:cNvCxnSpPr>
          <p:nvPr/>
        </p:nvCxnSpPr>
        <p:spPr>
          <a:xfrm>
            <a:off x="5353498" y="4647922"/>
            <a:ext cx="82024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71A5E89-5225-37F8-D2A7-48670F7A11D6}"/>
              </a:ext>
            </a:extLst>
          </p:cNvPr>
          <p:cNvCxnSpPr>
            <a:cxnSpLocks/>
          </p:cNvCxnSpPr>
          <p:nvPr/>
        </p:nvCxnSpPr>
        <p:spPr>
          <a:xfrm>
            <a:off x="5380679" y="1418713"/>
            <a:ext cx="2532605" cy="525554"/>
          </a:xfrm>
          <a:prstGeom prst="bentConnector3">
            <a:avLst>
              <a:gd name="adj1" fmla="val 100140"/>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EE63FE7-6034-A91A-5F9A-BDA83BA7826E}"/>
              </a:ext>
            </a:extLst>
          </p:cNvPr>
          <p:cNvCxnSpPr/>
          <p:nvPr/>
        </p:nvCxnSpPr>
        <p:spPr>
          <a:xfrm>
            <a:off x="5380679" y="1720371"/>
            <a:ext cx="2410056" cy="233539"/>
          </a:xfrm>
          <a:prstGeom prst="bentConnector3">
            <a:avLst>
              <a:gd name="adj1" fmla="val 100458"/>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0C2C3E2-6FFF-3837-B77F-3C24C490D369}"/>
              </a:ext>
            </a:extLst>
          </p:cNvPr>
          <p:cNvCxnSpPr>
            <a:cxnSpLocks/>
          </p:cNvCxnSpPr>
          <p:nvPr/>
        </p:nvCxnSpPr>
        <p:spPr>
          <a:xfrm>
            <a:off x="5380679" y="2029326"/>
            <a:ext cx="2075492" cy="23477"/>
          </a:xfrm>
          <a:prstGeom prst="bentConnector3">
            <a:avLst>
              <a:gd name="adj1" fmla="val 100023"/>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21E0143-DD64-5AE2-1D4F-8B90292FD571}"/>
              </a:ext>
            </a:extLst>
          </p:cNvPr>
          <p:cNvCxnSpPr>
            <a:cxnSpLocks/>
          </p:cNvCxnSpPr>
          <p:nvPr/>
        </p:nvCxnSpPr>
        <p:spPr>
          <a:xfrm rot="10800000" flipV="1">
            <a:off x="9655751" y="2660892"/>
            <a:ext cx="1254846" cy="143220"/>
          </a:xfrm>
          <a:prstGeom prst="bentConnector3">
            <a:avLst>
              <a:gd name="adj1" fmla="val 98823"/>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96349F9-137F-50DF-86B5-1105CE6FA065}"/>
              </a:ext>
            </a:extLst>
          </p:cNvPr>
          <p:cNvCxnSpPr>
            <a:cxnSpLocks/>
          </p:cNvCxnSpPr>
          <p:nvPr/>
        </p:nvCxnSpPr>
        <p:spPr>
          <a:xfrm>
            <a:off x="9555956" y="5105400"/>
            <a:ext cx="1338994" cy="376398"/>
          </a:xfrm>
          <a:prstGeom prst="bentConnector3">
            <a:avLst>
              <a:gd name="adj1" fmla="val -3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3494077-C804-9E50-CEB1-7DC9F5C7284D}"/>
              </a:ext>
            </a:extLst>
          </p:cNvPr>
          <p:cNvCxnSpPr>
            <a:cxnSpLocks/>
          </p:cNvCxnSpPr>
          <p:nvPr/>
        </p:nvCxnSpPr>
        <p:spPr>
          <a:xfrm>
            <a:off x="8894356" y="5624901"/>
            <a:ext cx="2016239" cy="354070"/>
          </a:xfrm>
          <a:prstGeom prst="bentConnector3">
            <a:avLst>
              <a:gd name="adj1" fmla="val 8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D6683B1-C01D-04A3-8C24-E061BC3BF393}"/>
              </a:ext>
            </a:extLst>
          </p:cNvPr>
          <p:cNvSpPr txBox="1"/>
          <p:nvPr/>
        </p:nvSpPr>
        <p:spPr>
          <a:xfrm rot="4536159">
            <a:off x="6124448" y="4052771"/>
            <a:ext cx="1060107" cy="471382"/>
          </a:xfrm>
          <a:prstGeom prst="rect">
            <a:avLst/>
          </a:prstGeom>
          <a:noFill/>
        </p:spPr>
        <p:txBody>
          <a:bodyPr wrap="none" rtlCol="0">
            <a:prstTxWarp prst="textArchDown">
              <a:avLst/>
            </a:prstTxWarp>
            <a:spAutoFit/>
          </a:bodyPr>
          <a:lstStyle/>
          <a:p>
            <a:pPr algn="ctr"/>
            <a:r>
              <a:rPr lang="en-US" sz="720">
                <a:solidFill>
                  <a:srgbClr val="33404F"/>
                </a:solidFill>
                <a:latin typeface="Lato" panose="020F0502020204030203" pitchFamily="34" charset="0"/>
              </a:rPr>
              <a:t>Primary Value</a:t>
            </a:r>
          </a:p>
          <a:p>
            <a:pPr algn="ctr"/>
            <a:r>
              <a:rPr lang="en-US" sz="720">
                <a:solidFill>
                  <a:srgbClr val="33404F"/>
                </a:solidFill>
                <a:latin typeface="Lato" panose="020F0502020204030203" pitchFamily="34" charset="0"/>
              </a:rPr>
              <a:t>Markets</a:t>
            </a:r>
          </a:p>
        </p:txBody>
      </p:sp>
      <p:cxnSp>
        <p:nvCxnSpPr>
          <p:cNvPr id="35" name="Straight Connector 34">
            <a:extLst>
              <a:ext uri="{FF2B5EF4-FFF2-40B4-BE49-F238E27FC236}">
                <a16:creationId xmlns:a16="http://schemas.microsoft.com/office/drawing/2014/main" id="{903D73D2-72E1-7F2F-AF21-D942A93B3AB3}"/>
              </a:ext>
            </a:extLst>
          </p:cNvPr>
          <p:cNvCxnSpPr>
            <a:cxnSpLocks/>
          </p:cNvCxnSpPr>
          <p:nvPr/>
        </p:nvCxnSpPr>
        <p:spPr>
          <a:xfrm>
            <a:off x="5380679" y="5039223"/>
            <a:ext cx="94868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28F461F-B07E-7F9E-2BFB-CB49D6387793}"/>
              </a:ext>
            </a:extLst>
          </p:cNvPr>
          <p:cNvCxnSpPr>
            <a:cxnSpLocks/>
          </p:cNvCxnSpPr>
          <p:nvPr/>
        </p:nvCxnSpPr>
        <p:spPr>
          <a:xfrm>
            <a:off x="6164889" y="4221110"/>
            <a:ext cx="8850" cy="4354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503D90-F60E-A2A5-D111-F298A16F13B7}"/>
              </a:ext>
            </a:extLst>
          </p:cNvPr>
          <p:cNvCxnSpPr>
            <a:cxnSpLocks/>
          </p:cNvCxnSpPr>
          <p:nvPr/>
        </p:nvCxnSpPr>
        <p:spPr>
          <a:xfrm>
            <a:off x="6414388" y="2628730"/>
            <a:ext cx="139681" cy="2767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Connector: Elbow 79">
            <a:extLst>
              <a:ext uri="{FF2B5EF4-FFF2-40B4-BE49-F238E27FC236}">
                <a16:creationId xmlns:a16="http://schemas.microsoft.com/office/drawing/2014/main" id="{B649BA5D-C48E-8C21-0A3B-375AA233AAF7}"/>
              </a:ext>
            </a:extLst>
          </p:cNvPr>
          <p:cNvCxnSpPr>
            <a:cxnSpLocks/>
          </p:cNvCxnSpPr>
          <p:nvPr/>
        </p:nvCxnSpPr>
        <p:spPr>
          <a:xfrm rot="10800000" flipV="1">
            <a:off x="5372226" y="5702111"/>
            <a:ext cx="2039345" cy="276859"/>
          </a:xfrm>
          <a:prstGeom prst="bentConnector3">
            <a:avLst>
              <a:gd name="adj1" fmla="val 180"/>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147E353-DCEB-799D-2169-AD1FA1D2A269}"/>
              </a:ext>
            </a:extLst>
          </p:cNvPr>
          <p:cNvCxnSpPr>
            <a:cxnSpLocks/>
          </p:cNvCxnSpPr>
          <p:nvPr/>
        </p:nvCxnSpPr>
        <p:spPr>
          <a:xfrm>
            <a:off x="5365677" y="3234214"/>
            <a:ext cx="87470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3FED793-20F8-78FE-475B-768E75BCA6BE}"/>
              </a:ext>
            </a:extLst>
          </p:cNvPr>
          <p:cNvSpPr txBox="1"/>
          <p:nvPr/>
        </p:nvSpPr>
        <p:spPr>
          <a:xfrm>
            <a:off x="1122415" y="986623"/>
            <a:ext cx="4487827" cy="338554"/>
          </a:xfrm>
          <a:prstGeom prst="rect">
            <a:avLst/>
          </a:prstGeom>
          <a:noFill/>
        </p:spPr>
        <p:txBody>
          <a:bodyPr wrap="square" rtlCol="0">
            <a:spAutoFit/>
          </a:bodyPr>
          <a:lstStyle/>
          <a:p>
            <a:pPr marL="7701" marR="0" lvl="0" indent="0" algn="l" defTabSz="554492" rtl="0" eaLnBrk="1" fontAlgn="auto" latinLnBrk="0" hangingPunct="1">
              <a:lnSpc>
                <a:spcPct val="100000"/>
              </a:lnSpc>
              <a:spcBef>
                <a:spcPts val="646"/>
              </a:spcBef>
              <a:spcAft>
                <a:spcPts val="0"/>
              </a:spcAft>
              <a:buClrTx/>
              <a:buSzTx/>
              <a:buFontTx/>
              <a:buNone/>
              <a:tabLst/>
              <a:defRPr/>
            </a:pPr>
            <a:r>
              <a:rPr lang="en-US" sz="1600">
                <a:solidFill>
                  <a:srgbClr val="33404F"/>
                </a:solidFill>
                <a:latin typeface="Lato" panose="020F0502020204030203" pitchFamily="34" charset="0"/>
              </a:rPr>
              <a:t>As of June 30th, 2025</a:t>
            </a:r>
          </a:p>
        </p:txBody>
      </p:sp>
      <p:sp>
        <p:nvSpPr>
          <p:cNvPr id="42" name="TextBox 41">
            <a:extLst>
              <a:ext uri="{FF2B5EF4-FFF2-40B4-BE49-F238E27FC236}">
                <a16:creationId xmlns:a16="http://schemas.microsoft.com/office/drawing/2014/main" id="{0145C08F-6841-C899-278F-713926E6FEA7}"/>
              </a:ext>
            </a:extLst>
          </p:cNvPr>
          <p:cNvSpPr txBox="1"/>
          <p:nvPr/>
        </p:nvSpPr>
        <p:spPr>
          <a:xfrm>
            <a:off x="1" y="5969226"/>
            <a:ext cx="10982632" cy="900246"/>
          </a:xfrm>
          <a:prstGeom prst="rect">
            <a:avLst/>
          </a:prstGeom>
          <a:noFill/>
        </p:spPr>
        <p:txBody>
          <a:bodyPr wrap="square">
            <a:spAutoFit/>
          </a:bodyPr>
          <a:lstStyle/>
          <a:p>
            <a:pPr marL="228600" indent="-228600" algn="just">
              <a:buAutoNum type="arabicParenBoth"/>
            </a:pPr>
            <a:r>
              <a:rPr lang="en-US" sz="750" i="1">
                <a:solidFill>
                  <a:schemeClr val="tx1">
                    <a:lumMod val="65000"/>
                    <a:lumOff val="35000"/>
                  </a:schemeClr>
                </a:solidFill>
                <a:latin typeface="Aptos" panose="020B0004020202020204" pitchFamily="34" charset="0"/>
              </a:rPr>
              <a:t>Includes co-invest on 10-building NNJ portfolio. </a:t>
            </a:r>
          </a:p>
          <a:p>
            <a:pPr marL="228600" indent="-228600" algn="just">
              <a:buAutoNum type="arabicParenBoth"/>
            </a:pPr>
            <a:r>
              <a:rPr lang="en-US" sz="750" i="1">
                <a:solidFill>
                  <a:schemeClr val="tx1">
                    <a:lumMod val="65000"/>
                    <a:lumOff val="35000"/>
                  </a:schemeClr>
                </a:solidFill>
                <a:latin typeface="Aptos" panose="020B0004020202020204" pitchFamily="34" charset="0"/>
              </a:rPr>
              <a:t>According to quarterly valuations (still open for Q2 appraisal adjustment).</a:t>
            </a:r>
          </a:p>
          <a:p>
            <a:pPr marL="228600" indent="-228600" algn="just">
              <a:buAutoNum type="arabicParenBoth"/>
            </a:pPr>
            <a:r>
              <a:rPr lang="en-US" sz="750" i="1">
                <a:solidFill>
                  <a:schemeClr val="tx1">
                    <a:lumMod val="65000"/>
                    <a:lumOff val="35000"/>
                  </a:schemeClr>
                </a:solidFill>
                <a:latin typeface="Aptos" panose="020B0004020202020204" pitchFamily="34" charset="0"/>
              </a:rPr>
              <a:t>Represents physical occupancy based on SF occupied at end of quarter (and does not consider tenants with free rent/concessions as vacant).</a:t>
            </a:r>
          </a:p>
          <a:p>
            <a:pPr marL="228600" indent="-228600" algn="just">
              <a:buAutoNum type="arabicParenBoth"/>
            </a:pPr>
            <a:r>
              <a:rPr lang="en-US" sz="750" i="1">
                <a:solidFill>
                  <a:schemeClr val="tx1">
                    <a:lumMod val="65000"/>
                    <a:lumOff val="35000"/>
                  </a:schemeClr>
                </a:solidFill>
                <a:latin typeface="Aptos" panose="020B0004020202020204" pitchFamily="34" charset="0"/>
              </a:rPr>
              <a:t>Run-Rate YOC is calculated as Run-Rate NOI divided by Total Cost. Total Cost includes Purchase Price, Closing Costs, </a:t>
            </a:r>
            <a:r>
              <a:rPr lang="en-US" sz="750" i="1" err="1">
                <a:solidFill>
                  <a:schemeClr val="tx1">
                    <a:lumMod val="65000"/>
                    <a:lumOff val="35000"/>
                  </a:schemeClr>
                </a:solidFill>
                <a:latin typeface="Aptos" panose="020B0004020202020204" pitchFamily="34" charset="0"/>
              </a:rPr>
              <a:t>CapEx</a:t>
            </a:r>
            <a:r>
              <a:rPr lang="en-US" sz="750" i="1">
                <a:solidFill>
                  <a:schemeClr val="tx1">
                    <a:lumMod val="65000"/>
                    <a:lumOff val="35000"/>
                  </a:schemeClr>
                </a:solidFill>
                <a:latin typeface="Aptos" panose="020B0004020202020204" pitchFamily="34" charset="0"/>
              </a:rPr>
              <a:t>, TI &amp; LCs. Run-Rate NOI is quarterly  income annualized; less quarterly recoverable &amp; non-recoverable expenses annualized.  Quarterly income adjusts out one-time accounts such as Concessions, Prior Year Income, and Bad Debt. RR excl. Vac removes all properties with Physical Occupancy &lt;80% as of 6/30/25.</a:t>
            </a:r>
          </a:p>
          <a:p>
            <a:pPr marL="228600" indent="-228600" algn="just">
              <a:buAutoNum type="arabicParenBoth"/>
            </a:pPr>
            <a:r>
              <a:rPr lang="en-US" sz="750" i="1" err="1">
                <a:solidFill>
                  <a:schemeClr val="tx1">
                    <a:lumMod val="65000"/>
                    <a:lumOff val="35000"/>
                  </a:schemeClr>
                </a:solidFill>
                <a:latin typeface="Aptos" panose="020B0004020202020204" pitchFamily="34" charset="0"/>
              </a:rPr>
              <a:t>Untrended</a:t>
            </a:r>
            <a:r>
              <a:rPr lang="en-US" sz="750" i="1">
                <a:solidFill>
                  <a:schemeClr val="tx1">
                    <a:lumMod val="65000"/>
                    <a:lumOff val="35000"/>
                  </a:schemeClr>
                </a:solidFill>
                <a:latin typeface="Aptos" panose="020B0004020202020204" pitchFamily="34" charset="0"/>
              </a:rPr>
              <a:t> Yield on Cost represents the NOI divided by the Total Cost if each suite were leased at the current assumed market rent today. Excludes leasing costs.</a:t>
            </a:r>
          </a:p>
          <a:p>
            <a:pPr marL="228600" indent="-228600" algn="just">
              <a:buAutoNum type="arabicParenBoth"/>
            </a:pPr>
            <a:r>
              <a:rPr lang="en-US" sz="750" i="1">
                <a:solidFill>
                  <a:schemeClr val="tx1">
                    <a:lumMod val="65000"/>
                    <a:lumOff val="35000"/>
                  </a:schemeClr>
                </a:solidFill>
                <a:latin typeface="Aptos" panose="020B0004020202020204" pitchFamily="34" charset="0"/>
              </a:rPr>
              <a:t>Loan-to-total cost and value do not include the impact of the subline balance. As of June 30, 2025.</a:t>
            </a:r>
          </a:p>
        </p:txBody>
      </p:sp>
      <p:graphicFrame>
        <p:nvGraphicFramePr>
          <p:cNvPr id="7" name="Chart 6">
            <a:extLst>
              <a:ext uri="{FF2B5EF4-FFF2-40B4-BE49-F238E27FC236}">
                <a16:creationId xmlns:a16="http://schemas.microsoft.com/office/drawing/2014/main" id="{396A9EE9-E75B-44A4-8A19-4C9B6E4F7E30}"/>
              </a:ext>
            </a:extLst>
          </p:cNvPr>
          <p:cNvGraphicFramePr>
            <a:graphicFrameLocks/>
          </p:cNvGraphicFramePr>
          <p:nvPr/>
        </p:nvGraphicFramePr>
        <p:xfrm>
          <a:off x="5034837" y="2211866"/>
          <a:ext cx="6055389" cy="337467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9" name="Chart 38">
            <a:extLst>
              <a:ext uri="{FF2B5EF4-FFF2-40B4-BE49-F238E27FC236}">
                <a16:creationId xmlns:a16="http://schemas.microsoft.com/office/drawing/2014/main" id="{0158B823-E2BD-46FD-8A98-A761A633ACED}"/>
              </a:ext>
            </a:extLst>
          </p:cNvPr>
          <p:cNvGraphicFramePr>
            <a:graphicFrameLocks/>
          </p:cNvGraphicFramePr>
          <p:nvPr>
            <p:extLst>
              <p:ext uri="{D42A27DB-BD31-4B8C-83A1-F6EECF244321}">
                <p14:modId xmlns:p14="http://schemas.microsoft.com/office/powerpoint/2010/main" val="301115598"/>
              </p:ext>
            </p:extLst>
          </p:nvPr>
        </p:nvGraphicFramePr>
        <p:xfrm>
          <a:off x="4837176" y="2148840"/>
          <a:ext cx="6519672" cy="3547872"/>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1" name="Chart 30">
            <a:extLst>
              <a:ext uri="{FF2B5EF4-FFF2-40B4-BE49-F238E27FC236}">
                <a16:creationId xmlns:a16="http://schemas.microsoft.com/office/drawing/2014/main" id="{396A9EE9-E75B-44A4-8A19-4C9B6E4F7E30}"/>
              </a:ext>
            </a:extLst>
          </p:cNvPr>
          <p:cNvGraphicFramePr>
            <a:graphicFrameLocks/>
          </p:cNvGraphicFramePr>
          <p:nvPr>
            <p:extLst>
              <p:ext uri="{D42A27DB-BD31-4B8C-83A1-F6EECF244321}">
                <p14:modId xmlns:p14="http://schemas.microsoft.com/office/powerpoint/2010/main" val="3278065774"/>
              </p:ext>
            </p:extLst>
          </p:nvPr>
        </p:nvGraphicFramePr>
        <p:xfrm>
          <a:off x="5077968" y="2324803"/>
          <a:ext cx="6035040" cy="3200400"/>
        </p:xfrm>
        <a:graphic>
          <a:graphicData uri="http://schemas.openxmlformats.org/drawingml/2006/chart">
            <c:chart xmlns:c="http://schemas.openxmlformats.org/drawingml/2006/chart" xmlns:r="http://schemas.openxmlformats.org/officeDocument/2006/relationships" r:id="rId11"/>
          </a:graphicData>
        </a:graphic>
      </p:graphicFrame>
      <p:cxnSp>
        <p:nvCxnSpPr>
          <p:cNvPr id="49" name="Connector: Elbow 48">
            <a:extLst>
              <a:ext uri="{FF2B5EF4-FFF2-40B4-BE49-F238E27FC236}">
                <a16:creationId xmlns:a16="http://schemas.microsoft.com/office/drawing/2014/main" id="{9599236C-96F9-E370-D246-969403C9954D}"/>
              </a:ext>
            </a:extLst>
          </p:cNvPr>
          <p:cNvCxnSpPr>
            <a:cxnSpLocks/>
          </p:cNvCxnSpPr>
          <p:nvPr/>
        </p:nvCxnSpPr>
        <p:spPr>
          <a:xfrm>
            <a:off x="9870281" y="4575175"/>
            <a:ext cx="1024669" cy="378696"/>
          </a:xfrm>
          <a:prstGeom prst="bentConnector3">
            <a:avLst>
              <a:gd name="adj1" fmla="val -197"/>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9AF9FFC-898D-600F-C560-8924AC166416}"/>
              </a:ext>
            </a:extLst>
          </p:cNvPr>
          <p:cNvCxnSpPr>
            <a:cxnSpLocks/>
          </p:cNvCxnSpPr>
          <p:nvPr/>
        </p:nvCxnSpPr>
        <p:spPr>
          <a:xfrm>
            <a:off x="9991014" y="4025551"/>
            <a:ext cx="903936" cy="292377"/>
          </a:xfrm>
          <a:prstGeom prst="bentConnector3">
            <a:avLst>
              <a:gd name="adj1" fmla="val 475"/>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228637-9575-EDD9-6C82-36F5C6AD7703}"/>
              </a:ext>
            </a:extLst>
          </p:cNvPr>
          <p:cNvCxnSpPr>
            <a:cxnSpLocks/>
          </p:cNvCxnSpPr>
          <p:nvPr/>
        </p:nvCxnSpPr>
        <p:spPr>
          <a:xfrm>
            <a:off x="5372225" y="2310759"/>
            <a:ext cx="104871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567E16E-E64A-52D3-5D48-C541E3421B6A}"/>
              </a:ext>
            </a:extLst>
          </p:cNvPr>
          <p:cNvCxnSpPr>
            <a:cxnSpLocks/>
          </p:cNvCxnSpPr>
          <p:nvPr/>
        </p:nvCxnSpPr>
        <p:spPr>
          <a:xfrm>
            <a:off x="6414388" y="2313480"/>
            <a:ext cx="427109" cy="5987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4675306-54CE-62D5-4B64-78048C5C7A00}"/>
              </a:ext>
            </a:extLst>
          </p:cNvPr>
          <p:cNvCxnSpPr>
            <a:cxnSpLocks/>
          </p:cNvCxnSpPr>
          <p:nvPr/>
        </p:nvCxnSpPr>
        <p:spPr>
          <a:xfrm flipV="1">
            <a:off x="5364534" y="3911229"/>
            <a:ext cx="587141" cy="408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FFCD254-A219-7992-2551-8A8E18276BB0}"/>
              </a:ext>
            </a:extLst>
          </p:cNvPr>
          <p:cNvCxnSpPr>
            <a:cxnSpLocks/>
          </p:cNvCxnSpPr>
          <p:nvPr/>
        </p:nvCxnSpPr>
        <p:spPr>
          <a:xfrm flipH="1">
            <a:off x="5951675" y="3591427"/>
            <a:ext cx="213214" cy="31980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484423"/>
      </p:ext>
    </p:extLst>
  </p:cSld>
  <p:clrMapOvr>
    <a:masterClrMapping/>
  </p:clrMapOvr>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88A42A-FA21-E368-9A97-75F110975A72}"/>
            </a:ext>
          </a:extLst>
        </p:cNvPr>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EDDB957-6AD6-405A-92C9-9146D1AC3E9F}"/>
              </a:ext>
            </a:extLst>
          </p:cNvPr>
          <p:cNvGraphicFramePr>
            <a:graphicFrameLocks/>
          </p:cNvGraphicFramePr>
          <p:nvPr>
            <p:extLst>
              <p:ext uri="{D42A27DB-BD31-4B8C-83A1-F6EECF244321}">
                <p14:modId xmlns:p14="http://schemas.microsoft.com/office/powerpoint/2010/main" val="3138947032"/>
              </p:ext>
            </p:extLst>
          </p:nvPr>
        </p:nvGraphicFramePr>
        <p:xfrm>
          <a:off x="757916" y="1764374"/>
          <a:ext cx="10607040" cy="41229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think-cell data - do not delete" hidden="1">
            <a:extLst>
              <a:ext uri="{FF2B5EF4-FFF2-40B4-BE49-F238E27FC236}">
                <a16:creationId xmlns:a16="http://schemas.microsoft.com/office/drawing/2014/main" id="{2B1FC16F-FB76-1144-9621-1685C470AE9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7" name="think-cell data - do not delete" hidden="1">
                        <a:extLst>
                          <a:ext uri="{FF2B5EF4-FFF2-40B4-BE49-F238E27FC236}">
                            <a16:creationId xmlns:a16="http://schemas.microsoft.com/office/drawing/2014/main" id="{2B1FC16F-FB76-1144-9621-1685C470AE9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le 3">
            <a:extLst>
              <a:ext uri="{FF2B5EF4-FFF2-40B4-BE49-F238E27FC236}">
                <a16:creationId xmlns:a16="http://schemas.microsoft.com/office/drawing/2014/main" id="{3EE4AA97-E5C3-D264-ABDA-D7DE053CA8B8}"/>
              </a:ext>
            </a:extLst>
          </p:cNvPr>
          <p:cNvSpPr>
            <a:spLocks noGrp="1"/>
          </p:cNvSpPr>
          <p:nvPr>
            <p:ph type="title"/>
          </p:nvPr>
        </p:nvSpPr>
        <p:spPr>
          <a:xfrm>
            <a:off x="762555" y="650022"/>
            <a:ext cx="10072437" cy="523884"/>
          </a:xfrm>
        </p:spPr>
        <p:txBody>
          <a:bodyPr vert="horz"/>
          <a:lstStyle/>
          <a:p>
            <a:r>
              <a:rPr lang="en-US"/>
              <a:t>Executive Summary </a:t>
            </a:r>
            <a:r>
              <a:rPr lang="en-US" b="0"/>
              <a:t>| Dry Powder Overview</a:t>
            </a:r>
          </a:p>
        </p:txBody>
      </p:sp>
      <p:sp>
        <p:nvSpPr>
          <p:cNvPr id="11" name="Rectangle 10">
            <a:extLst>
              <a:ext uri="{FF2B5EF4-FFF2-40B4-BE49-F238E27FC236}">
                <a16:creationId xmlns:a16="http://schemas.microsoft.com/office/drawing/2014/main" id="{1743BCE8-BB8A-83E9-873F-A3206D5FFE51}"/>
              </a:ext>
            </a:extLst>
          </p:cNvPr>
          <p:cNvSpPr/>
          <p:nvPr/>
        </p:nvSpPr>
        <p:spPr>
          <a:xfrm>
            <a:off x="2956589" y="5953275"/>
            <a:ext cx="6644619" cy="68548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400" b="1">
                <a:solidFill>
                  <a:schemeClr val="tx1"/>
                </a:solidFill>
                <a:latin typeface="Gilroy" panose="00000500000000000000"/>
                <a:ea typeface="Lato" panose="020F0502020204030203" pitchFamily="34" charset="0"/>
                <a:cs typeface="Lato" panose="020F0502020204030203" pitchFamily="34" charset="0"/>
              </a:rPr>
              <a:t>$1,558M Asset + Land Purchase Price acquired </a:t>
            </a:r>
            <a:r>
              <a:rPr lang="en-US" sz="1400">
                <a:solidFill>
                  <a:schemeClr val="tx1"/>
                </a:solidFill>
                <a:latin typeface="Gilroy" panose="00000500000000000000"/>
                <a:ea typeface="Lato" panose="020F0502020204030203" pitchFamily="34" charset="0"/>
                <a:cs typeface="Lato" panose="020F0502020204030203" pitchFamily="34" charset="0"/>
              </a:rPr>
              <a:t>through Q3 ($1,629M before co-invest)</a:t>
            </a:r>
          </a:p>
        </p:txBody>
      </p:sp>
      <p:sp>
        <p:nvSpPr>
          <p:cNvPr id="2" name="TextBox 1">
            <a:extLst>
              <a:ext uri="{FF2B5EF4-FFF2-40B4-BE49-F238E27FC236}">
                <a16:creationId xmlns:a16="http://schemas.microsoft.com/office/drawing/2014/main" id="{74D284EB-64B3-4B2C-D86C-DC0CD8C18A85}"/>
              </a:ext>
            </a:extLst>
          </p:cNvPr>
          <p:cNvSpPr txBox="1"/>
          <p:nvPr/>
        </p:nvSpPr>
        <p:spPr>
          <a:xfrm>
            <a:off x="757915" y="1118043"/>
            <a:ext cx="10607040" cy="646331"/>
          </a:xfrm>
          <a:prstGeom prst="rect">
            <a:avLst/>
          </a:prstGeom>
          <a:noFill/>
        </p:spPr>
        <p:txBody>
          <a:bodyPr wrap="square" lIns="0" rIns="0" rtlCol="0" anchor="t">
            <a:spAutoFit/>
          </a:bodyPr>
          <a:lstStyle/>
          <a:p>
            <a:r>
              <a:rPr lang="en-US" b="1">
                <a:solidFill>
                  <a:srgbClr val="FFAB21">
                    <a:lumMod val="75000"/>
                  </a:srgbClr>
                </a:solidFill>
                <a:latin typeface="Gilroy" panose="00000500000000000000"/>
              </a:rPr>
              <a:t>We have ~$192M of forecasted AUM dry powder remaining (dependent on NOI growth) if we were to not continue with the Truist Refi, </a:t>
            </a:r>
            <a:r>
              <a:rPr lang="en-US" b="1" err="1">
                <a:solidFill>
                  <a:srgbClr val="FFAB21">
                    <a:lumMod val="75000"/>
                  </a:srgbClr>
                </a:solidFill>
                <a:latin typeface="Gilroy" panose="00000500000000000000"/>
              </a:rPr>
              <a:t>MapleTree</a:t>
            </a:r>
            <a:r>
              <a:rPr lang="en-US" b="1">
                <a:solidFill>
                  <a:srgbClr val="FFAB21">
                    <a:lumMod val="75000"/>
                  </a:srgbClr>
                </a:solidFill>
                <a:latin typeface="Gilroy" panose="00000500000000000000"/>
              </a:rPr>
              <a:t> Co-Invest nor the Plymouth sale</a:t>
            </a:r>
            <a:endParaRPr lang="en-US">
              <a:solidFill>
                <a:srgbClr val="FFAB21">
                  <a:lumMod val="75000"/>
                </a:srgbClr>
              </a:solidFill>
              <a:latin typeface="Gilroy" panose="00000500000000000000"/>
            </a:endParaRPr>
          </a:p>
        </p:txBody>
      </p:sp>
      <p:sp>
        <p:nvSpPr>
          <p:cNvPr id="12" name="Speech Bubble: Rectangle 11">
            <a:extLst>
              <a:ext uri="{FF2B5EF4-FFF2-40B4-BE49-F238E27FC236}">
                <a16:creationId xmlns:a16="http://schemas.microsoft.com/office/drawing/2014/main" id="{1C456DBF-B6E1-0701-18D3-DE103B7A80C1}"/>
              </a:ext>
            </a:extLst>
          </p:cNvPr>
          <p:cNvSpPr/>
          <p:nvPr/>
        </p:nvSpPr>
        <p:spPr>
          <a:xfrm>
            <a:off x="3742768" y="2481150"/>
            <a:ext cx="2353232" cy="630574"/>
          </a:xfrm>
          <a:prstGeom prst="wedgeRectCallout">
            <a:avLst>
              <a:gd name="adj1" fmla="val 19399"/>
              <a:gd name="adj2" fmla="val 37165"/>
            </a:avLst>
          </a:prstGeom>
          <a:solidFill>
            <a:schemeClr val="tx2">
              <a:lumMod val="20000"/>
              <a:lumOff val="80000"/>
            </a:schemeClr>
          </a:solidFill>
          <a:ln>
            <a:solidFill>
              <a:srgbClr val="748B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Gilroy" panose="00000500000000000000"/>
              </a:rPr>
              <a:t>Total land, future construction costs, and development JV buyouts of $89M</a:t>
            </a:r>
          </a:p>
        </p:txBody>
      </p:sp>
      <p:sp>
        <p:nvSpPr>
          <p:cNvPr id="10" name="Speech Bubble: Rectangle 9">
            <a:extLst>
              <a:ext uri="{FF2B5EF4-FFF2-40B4-BE49-F238E27FC236}">
                <a16:creationId xmlns:a16="http://schemas.microsoft.com/office/drawing/2014/main" id="{253570A3-95CC-278C-F2BC-2B48A15525DB}"/>
              </a:ext>
            </a:extLst>
          </p:cNvPr>
          <p:cNvSpPr/>
          <p:nvPr/>
        </p:nvSpPr>
        <p:spPr>
          <a:xfrm>
            <a:off x="1255564" y="3405038"/>
            <a:ext cx="2353232" cy="630574"/>
          </a:xfrm>
          <a:prstGeom prst="wedgeRectCallout">
            <a:avLst>
              <a:gd name="adj1" fmla="val 19399"/>
              <a:gd name="adj2" fmla="val 37165"/>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Gilroy" panose="00000500000000000000"/>
              </a:rPr>
              <a:t>Total Acquisitions as of Q3 2025(excl. land) of $1,538M factoring in 51% co-invest with MS</a:t>
            </a:r>
          </a:p>
        </p:txBody>
      </p:sp>
      <p:sp>
        <p:nvSpPr>
          <p:cNvPr id="22" name="Speech Bubble: Rectangle 21">
            <a:extLst>
              <a:ext uri="{FF2B5EF4-FFF2-40B4-BE49-F238E27FC236}">
                <a16:creationId xmlns:a16="http://schemas.microsoft.com/office/drawing/2014/main" id="{06495A00-BD4B-C88E-EE8B-3A760EC079F6}"/>
              </a:ext>
            </a:extLst>
          </p:cNvPr>
          <p:cNvSpPr/>
          <p:nvPr/>
        </p:nvSpPr>
        <p:spPr>
          <a:xfrm>
            <a:off x="8991127" y="1901667"/>
            <a:ext cx="2186257" cy="570331"/>
          </a:xfrm>
          <a:prstGeom prst="wedgeRectCallout">
            <a:avLst>
              <a:gd name="adj1" fmla="val 19399"/>
              <a:gd name="adj2" fmla="val 37165"/>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latin typeface="Gilroy" panose="00000500000000000000"/>
              </a:rPr>
              <a:t>Future NOI Growth </a:t>
            </a:r>
            <a:r>
              <a:rPr lang="en-US" sz="1200">
                <a:solidFill>
                  <a:schemeClr val="tx1"/>
                </a:solidFill>
                <a:latin typeface="Gilroy" panose="00000500000000000000"/>
              </a:rPr>
              <a:t>of the Fund allows </a:t>
            </a:r>
            <a:r>
              <a:rPr lang="en-US" sz="1200" b="1">
                <a:solidFill>
                  <a:schemeClr val="tx1"/>
                </a:solidFill>
                <a:latin typeface="Gilroy" panose="00000500000000000000"/>
              </a:rPr>
              <a:t>$192M additional acquisitions</a:t>
            </a:r>
          </a:p>
        </p:txBody>
      </p:sp>
      <p:sp>
        <p:nvSpPr>
          <p:cNvPr id="4" name="Speech Bubble: Rectangle 3">
            <a:extLst>
              <a:ext uri="{FF2B5EF4-FFF2-40B4-BE49-F238E27FC236}">
                <a16:creationId xmlns:a16="http://schemas.microsoft.com/office/drawing/2014/main" id="{25131DF1-844D-8711-624B-17F47B1031FF}"/>
              </a:ext>
            </a:extLst>
          </p:cNvPr>
          <p:cNvSpPr/>
          <p:nvPr/>
        </p:nvSpPr>
        <p:spPr>
          <a:xfrm>
            <a:off x="8991126" y="4071313"/>
            <a:ext cx="2186257" cy="570331"/>
          </a:xfrm>
          <a:prstGeom prst="wedgeRectCallout">
            <a:avLst>
              <a:gd name="adj1" fmla="val 19399"/>
              <a:gd name="adj2" fmla="val 37165"/>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latin typeface="Gilroy" panose="00000500000000000000"/>
              </a:rPr>
              <a:t>Plymouth Sale </a:t>
            </a:r>
            <a:r>
              <a:rPr lang="en-US" sz="1200">
                <a:solidFill>
                  <a:schemeClr val="tx1"/>
                </a:solidFill>
                <a:latin typeface="Gilroy" panose="00000500000000000000"/>
              </a:rPr>
              <a:t>results in </a:t>
            </a:r>
            <a:r>
              <a:rPr lang="en-US" sz="1200" b="1">
                <a:solidFill>
                  <a:schemeClr val="tx1"/>
                </a:solidFill>
                <a:latin typeface="Gilroy" panose="00000500000000000000"/>
              </a:rPr>
              <a:t>$80M additional acquisitions</a:t>
            </a:r>
          </a:p>
        </p:txBody>
      </p:sp>
      <p:sp>
        <p:nvSpPr>
          <p:cNvPr id="5" name="Speech Bubble: Rectangle 4">
            <a:extLst>
              <a:ext uri="{FF2B5EF4-FFF2-40B4-BE49-F238E27FC236}">
                <a16:creationId xmlns:a16="http://schemas.microsoft.com/office/drawing/2014/main" id="{1F6C0621-90A6-916A-C31F-7D55E1BF70C3}"/>
              </a:ext>
            </a:extLst>
          </p:cNvPr>
          <p:cNvSpPr/>
          <p:nvPr/>
        </p:nvSpPr>
        <p:spPr>
          <a:xfrm>
            <a:off x="8991127" y="3335904"/>
            <a:ext cx="2186257" cy="570331"/>
          </a:xfrm>
          <a:prstGeom prst="wedgeRectCallout">
            <a:avLst>
              <a:gd name="adj1" fmla="val 19399"/>
              <a:gd name="adj2" fmla="val 37165"/>
            </a:avLst>
          </a:prstGeom>
          <a:solidFill>
            <a:schemeClr val="accent5">
              <a:lumMod val="20000"/>
              <a:lumOff val="8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err="1">
                <a:solidFill>
                  <a:schemeClr val="tx1"/>
                </a:solidFill>
                <a:latin typeface="Gilroy" panose="00000500000000000000"/>
              </a:rPr>
              <a:t>MapleTree</a:t>
            </a:r>
            <a:r>
              <a:rPr lang="en-US" sz="1200" b="1">
                <a:solidFill>
                  <a:schemeClr val="tx1"/>
                </a:solidFill>
                <a:latin typeface="Gilroy" panose="00000500000000000000"/>
              </a:rPr>
              <a:t> Co-Invest </a:t>
            </a:r>
            <a:r>
              <a:rPr lang="en-US" sz="1200">
                <a:solidFill>
                  <a:schemeClr val="tx1"/>
                </a:solidFill>
                <a:latin typeface="Gilroy" panose="00000500000000000000"/>
              </a:rPr>
              <a:t>results in </a:t>
            </a:r>
            <a:r>
              <a:rPr lang="en-US" sz="1200" b="1">
                <a:solidFill>
                  <a:schemeClr val="tx1"/>
                </a:solidFill>
                <a:latin typeface="Gilroy" panose="00000500000000000000"/>
              </a:rPr>
              <a:t>$210M additional acquisitions</a:t>
            </a:r>
          </a:p>
        </p:txBody>
      </p:sp>
      <p:sp>
        <p:nvSpPr>
          <p:cNvPr id="7" name="Speech Bubble: Rectangle 6">
            <a:extLst>
              <a:ext uri="{FF2B5EF4-FFF2-40B4-BE49-F238E27FC236}">
                <a16:creationId xmlns:a16="http://schemas.microsoft.com/office/drawing/2014/main" id="{F94CFBDA-6470-1DB3-892F-B153CC9AE938}"/>
              </a:ext>
            </a:extLst>
          </p:cNvPr>
          <p:cNvSpPr/>
          <p:nvPr/>
        </p:nvSpPr>
        <p:spPr>
          <a:xfrm>
            <a:off x="8991127" y="2600495"/>
            <a:ext cx="2186257" cy="570331"/>
          </a:xfrm>
          <a:prstGeom prst="wedgeRectCallout">
            <a:avLst>
              <a:gd name="adj1" fmla="val 19399"/>
              <a:gd name="adj2" fmla="val 37165"/>
            </a:avLst>
          </a:prstGeom>
          <a:solidFill>
            <a:srgbClr val="C9A6E4"/>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latin typeface="Gilroy" panose="00000500000000000000"/>
              </a:rPr>
              <a:t>Truist Refi </a:t>
            </a:r>
            <a:r>
              <a:rPr lang="en-US" sz="1200">
                <a:solidFill>
                  <a:schemeClr val="tx1"/>
                </a:solidFill>
                <a:latin typeface="Gilroy" panose="00000500000000000000"/>
              </a:rPr>
              <a:t>results in </a:t>
            </a:r>
            <a:r>
              <a:rPr lang="en-US" sz="1200" b="1">
                <a:solidFill>
                  <a:schemeClr val="tx1"/>
                </a:solidFill>
                <a:latin typeface="Gilroy" panose="00000500000000000000"/>
              </a:rPr>
              <a:t>$101M additional acquisitions</a:t>
            </a:r>
          </a:p>
        </p:txBody>
      </p:sp>
    </p:spTree>
    <p:extLst>
      <p:ext uri="{BB962C8B-B14F-4D97-AF65-F5344CB8AC3E}">
        <p14:creationId xmlns:p14="http://schemas.microsoft.com/office/powerpoint/2010/main" val="374003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D261649-EDF3-7497-6CF8-2CEEE0CF4370}"/>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1B3F769-0314-1C7A-61AD-F66246EBCA9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61B3F769-0314-1C7A-61AD-F66246EBCA9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734F99C0-48CF-2BC1-64A1-E808379E3953}"/>
              </a:ext>
            </a:extLst>
          </p:cNvPr>
          <p:cNvSpPr>
            <a:spLocks noGrp="1"/>
          </p:cNvSpPr>
          <p:nvPr>
            <p:ph type="title"/>
          </p:nvPr>
        </p:nvSpPr>
        <p:spPr/>
        <p:txBody>
          <a:bodyPr vert="horz"/>
          <a:lstStyle/>
          <a:p>
            <a:r>
              <a:rPr lang="en-US"/>
              <a:t>Financing Strategy &amp; Summary</a:t>
            </a:r>
          </a:p>
        </p:txBody>
      </p:sp>
      <p:sp>
        <p:nvSpPr>
          <p:cNvPr id="17" name="Rectangle 16">
            <a:extLst>
              <a:ext uri="{FF2B5EF4-FFF2-40B4-BE49-F238E27FC236}">
                <a16:creationId xmlns:a16="http://schemas.microsoft.com/office/drawing/2014/main" id="{98D9A35C-7516-DA77-A8A1-B52F19D20290}"/>
              </a:ext>
            </a:extLst>
          </p:cNvPr>
          <p:cNvSpPr/>
          <p:nvPr/>
        </p:nvSpPr>
        <p:spPr>
          <a:xfrm>
            <a:off x="762554" y="1171733"/>
            <a:ext cx="1828800" cy="954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8" name="Group 17">
            <a:extLst>
              <a:ext uri="{FF2B5EF4-FFF2-40B4-BE49-F238E27FC236}">
                <a16:creationId xmlns:a16="http://schemas.microsoft.com/office/drawing/2014/main" id="{E73F8686-382A-4C86-3C76-740F4E4F4C4F}"/>
              </a:ext>
            </a:extLst>
          </p:cNvPr>
          <p:cNvGrpSpPr/>
          <p:nvPr/>
        </p:nvGrpSpPr>
        <p:grpSpPr>
          <a:xfrm>
            <a:off x="2674518" y="1441543"/>
            <a:ext cx="457200" cy="457200"/>
            <a:chOff x="9083708" y="2404703"/>
            <a:chExt cx="615673" cy="594359"/>
          </a:xfrm>
        </p:grpSpPr>
        <p:sp>
          <p:nvSpPr>
            <p:cNvPr id="19" name="Oval 18">
              <a:extLst>
                <a:ext uri="{FF2B5EF4-FFF2-40B4-BE49-F238E27FC236}">
                  <a16:creationId xmlns:a16="http://schemas.microsoft.com/office/drawing/2014/main" id="{9F5AC9E2-1F55-487C-78D0-C67650A138FE}"/>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EEAD8EE9-A312-03F0-6EF8-D630062D5D50}"/>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hevron 20">
              <a:extLst>
                <a:ext uri="{FF2B5EF4-FFF2-40B4-BE49-F238E27FC236}">
                  <a16:creationId xmlns:a16="http://schemas.microsoft.com/office/drawing/2014/main" id="{02F8503C-57B9-55E2-2A73-33588332D013}"/>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a:extLst>
              <a:ext uri="{FF2B5EF4-FFF2-40B4-BE49-F238E27FC236}">
                <a16:creationId xmlns:a16="http://schemas.microsoft.com/office/drawing/2014/main" id="{FA1FC6BC-446C-B77C-98F3-4BA067BCC646}"/>
              </a:ext>
            </a:extLst>
          </p:cNvPr>
          <p:cNvSpPr/>
          <p:nvPr/>
        </p:nvSpPr>
        <p:spPr>
          <a:xfrm>
            <a:off x="3214882" y="1170432"/>
            <a:ext cx="8138160" cy="95428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The Fund is expected to close on an </a:t>
            </a:r>
            <a:r>
              <a:rPr lang="en-US" sz="1200" b="1">
                <a:solidFill>
                  <a:schemeClr val="tx1"/>
                </a:solidFill>
                <a:latin typeface="Gilroy" panose="00000500000000000000"/>
                <a:cs typeface="Arial" panose="020B0604020202020204" pitchFamily="34" charset="0"/>
              </a:rPr>
              <a:t>$350M loan with Truist &amp; US Bank</a:t>
            </a:r>
            <a:r>
              <a:rPr lang="en-US" sz="1200">
                <a:solidFill>
                  <a:schemeClr val="tx1"/>
                </a:solidFill>
                <a:latin typeface="Gilroy" panose="00000500000000000000"/>
                <a:cs typeface="Arial" panose="020B0604020202020204" pitchFamily="34" charset="0"/>
              </a:rPr>
              <a:t> for a pool of 46 properties in August 2025</a:t>
            </a:r>
          </a:p>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Capital Call Line</a:t>
            </a:r>
            <a:r>
              <a:rPr lang="en-US" sz="1200" b="1">
                <a:solidFill>
                  <a:schemeClr val="tx1"/>
                </a:solidFill>
                <a:latin typeface="Gilroy" panose="00000500000000000000"/>
                <a:cs typeface="Arial" panose="020B0604020202020204" pitchFamily="34" charset="0"/>
              </a:rPr>
              <a:t> was paid down from $150M to $23M, </a:t>
            </a:r>
            <a:r>
              <a:rPr lang="en-US" sz="1200">
                <a:solidFill>
                  <a:schemeClr val="tx1"/>
                </a:solidFill>
                <a:latin typeface="Gilroy" panose="00000500000000000000"/>
                <a:cs typeface="Arial" panose="020B0604020202020204" pitchFamily="34" charset="0"/>
              </a:rPr>
              <a:t>we expect to terminate it in Q4 2025</a:t>
            </a:r>
            <a:endParaRPr lang="en-US" sz="1200">
              <a:solidFill>
                <a:schemeClr val="tx1"/>
              </a:solidFill>
              <a:highlight>
                <a:srgbClr val="FFFF00"/>
              </a:highlight>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Credit Facility </a:t>
            </a:r>
            <a:r>
              <a:rPr lang="en-US" sz="1200" b="1">
                <a:solidFill>
                  <a:schemeClr val="tx1"/>
                </a:solidFill>
                <a:latin typeface="Gilroy" panose="00000500000000000000"/>
                <a:cs typeface="Arial" panose="020B0604020202020204" pitchFamily="34" charset="0"/>
              </a:rPr>
              <a:t>increased from $247.5M to $553M, </a:t>
            </a:r>
            <a:r>
              <a:rPr lang="en-US" sz="1200">
                <a:solidFill>
                  <a:schemeClr val="tx1"/>
                </a:solidFill>
                <a:latin typeface="Gilroy" panose="00000500000000000000"/>
                <a:cs typeface="Arial" panose="020B0604020202020204" pitchFamily="34" charset="0"/>
              </a:rPr>
              <a:t>$75M of additional commitments secured to fund Mapletree Acquisition</a:t>
            </a:r>
            <a:endParaRPr lang="en-US" sz="1200" b="1">
              <a:solidFill>
                <a:schemeClr val="tx1"/>
              </a:solidFill>
              <a:latin typeface="Gilroy" panose="00000500000000000000"/>
              <a:cs typeface="Arial" panose="020B0604020202020204" pitchFamily="34" charset="0"/>
            </a:endParaRPr>
          </a:p>
        </p:txBody>
      </p:sp>
      <p:sp>
        <p:nvSpPr>
          <p:cNvPr id="27" name="Rectangle 26">
            <a:extLst>
              <a:ext uri="{FF2B5EF4-FFF2-40B4-BE49-F238E27FC236}">
                <a16:creationId xmlns:a16="http://schemas.microsoft.com/office/drawing/2014/main" id="{83EDFE26-3314-4829-CCCD-4D9410D68ED8}"/>
              </a:ext>
            </a:extLst>
          </p:cNvPr>
          <p:cNvSpPr/>
          <p:nvPr/>
        </p:nvSpPr>
        <p:spPr>
          <a:xfrm>
            <a:off x="9431224" y="3330262"/>
            <a:ext cx="1350309" cy="3951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79C99B3-AB29-3936-55E3-9F514136513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9810048" y="3333903"/>
            <a:ext cx="444181" cy="429853"/>
          </a:xfrm>
          <a:prstGeom prst="rect">
            <a:avLst/>
          </a:prstGeom>
        </p:spPr>
      </p:pic>
      <p:graphicFrame>
        <p:nvGraphicFramePr>
          <p:cNvPr id="10" name="Table 9">
            <a:extLst>
              <a:ext uri="{FF2B5EF4-FFF2-40B4-BE49-F238E27FC236}">
                <a16:creationId xmlns:a16="http://schemas.microsoft.com/office/drawing/2014/main" id="{2FD8FBEA-5B51-B045-8C38-C0691864909F}"/>
              </a:ext>
            </a:extLst>
          </p:cNvPr>
          <p:cNvGraphicFramePr>
            <a:graphicFrameLocks noGrp="1"/>
          </p:cNvGraphicFramePr>
          <p:nvPr/>
        </p:nvGraphicFramePr>
        <p:xfrm>
          <a:off x="762554" y="2468109"/>
          <a:ext cx="10590486" cy="3546317"/>
        </p:xfrm>
        <a:graphic>
          <a:graphicData uri="http://schemas.openxmlformats.org/drawingml/2006/table">
            <a:tbl>
              <a:tblPr/>
              <a:tblGrid>
                <a:gridCol w="1765081">
                  <a:extLst>
                    <a:ext uri="{9D8B030D-6E8A-4147-A177-3AD203B41FA5}">
                      <a16:colId xmlns:a16="http://schemas.microsoft.com/office/drawing/2014/main" val="391507326"/>
                    </a:ext>
                  </a:extLst>
                </a:gridCol>
                <a:gridCol w="1765081">
                  <a:extLst>
                    <a:ext uri="{9D8B030D-6E8A-4147-A177-3AD203B41FA5}">
                      <a16:colId xmlns:a16="http://schemas.microsoft.com/office/drawing/2014/main" val="2559034163"/>
                    </a:ext>
                  </a:extLst>
                </a:gridCol>
                <a:gridCol w="1765081">
                  <a:extLst>
                    <a:ext uri="{9D8B030D-6E8A-4147-A177-3AD203B41FA5}">
                      <a16:colId xmlns:a16="http://schemas.microsoft.com/office/drawing/2014/main" val="802431098"/>
                    </a:ext>
                  </a:extLst>
                </a:gridCol>
                <a:gridCol w="1765081">
                  <a:extLst>
                    <a:ext uri="{9D8B030D-6E8A-4147-A177-3AD203B41FA5}">
                      <a16:colId xmlns:a16="http://schemas.microsoft.com/office/drawing/2014/main" val="3828998426"/>
                    </a:ext>
                  </a:extLst>
                </a:gridCol>
                <a:gridCol w="1765081">
                  <a:extLst>
                    <a:ext uri="{9D8B030D-6E8A-4147-A177-3AD203B41FA5}">
                      <a16:colId xmlns:a16="http://schemas.microsoft.com/office/drawing/2014/main" val="2068439424"/>
                    </a:ext>
                  </a:extLst>
                </a:gridCol>
                <a:gridCol w="1765081">
                  <a:extLst>
                    <a:ext uri="{9D8B030D-6E8A-4147-A177-3AD203B41FA5}">
                      <a16:colId xmlns:a16="http://schemas.microsoft.com/office/drawing/2014/main" val="2442487458"/>
                    </a:ext>
                  </a:extLst>
                </a:gridCol>
              </a:tblGrid>
              <a:tr h="457589">
                <a:tc>
                  <a:txBody>
                    <a:bodyPr/>
                    <a:lstStyle/>
                    <a:p>
                      <a:pPr algn="l" fontAlgn="b"/>
                      <a:r>
                        <a:rPr lang="en-US" sz="1200" b="0" i="0" u="none" strike="noStrike">
                          <a:solidFill>
                            <a:srgbClr val="000000"/>
                          </a:solidFill>
                          <a:effectLst/>
                          <a:latin typeface="Gilroy" panose="00000500000000000000"/>
                        </a:rPr>
                        <a:t> </a:t>
                      </a:r>
                    </a:p>
                  </a:txBody>
                  <a:tcPr marL="0" marR="0" marT="0" marB="0" anchor="b">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400" b="1" i="0" u="none" strike="noStrike">
                          <a:solidFill>
                            <a:srgbClr val="FFFFFF"/>
                          </a:solidFill>
                          <a:effectLst/>
                          <a:latin typeface="Gilroy" panose="00000500000000000000"/>
                        </a:rPr>
                        <a:t>Credit Facility</a:t>
                      </a:r>
                    </a:p>
                  </a:txBody>
                  <a:tcPr marL="0" marR="0" marT="0" marB="0" anchor="ctr">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58B0E0"/>
                    </a:solidFill>
                  </a:tcPr>
                </a:tc>
                <a:tc gridSpan="4">
                  <a:txBody>
                    <a:bodyPr/>
                    <a:lstStyle/>
                    <a:p>
                      <a:pPr algn="ctr" fontAlgn="ctr"/>
                      <a:r>
                        <a:rPr lang="en-US" sz="1400" b="1" i="0" u="none" strike="noStrike">
                          <a:solidFill>
                            <a:srgbClr val="FFFFFF"/>
                          </a:solidFill>
                          <a:effectLst/>
                          <a:latin typeface="Gilroy" panose="00000500000000000000"/>
                        </a:rPr>
                        <a:t>Term Loans</a:t>
                      </a:r>
                    </a:p>
                  </a:txBody>
                  <a:tcPr marL="0" marR="0" marT="0" marB="0" anchor="ctr">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546A"/>
                    </a:solidFill>
                  </a:tcPr>
                </a:tc>
                <a:tc hMerge="1">
                  <a:txBody>
                    <a:bodyPr/>
                    <a:lstStyle/>
                    <a:p>
                      <a:endParaRPr lang="en-US"/>
                    </a:p>
                  </a:txBody>
                  <a:tcPr/>
                </a:tc>
                <a:tc hMerge="1">
                  <a:txBody>
                    <a:bodyPr/>
                    <a:lstStyle/>
                    <a:p>
                      <a:endParaRPr lang="en-US"/>
                    </a:p>
                  </a:txBody>
                  <a:tcPr/>
                </a:tc>
                <a:tc hMerge="1">
                  <a:txBody>
                    <a:bodyPr/>
                    <a:lstStyle/>
                    <a:p>
                      <a:pPr algn="ctr" fontAlgn="ctr"/>
                      <a:endParaRPr lang="en-US" sz="1400" b="1" i="0" u="none" strike="noStrike">
                        <a:solidFill>
                          <a:srgbClr val="FFFFFF"/>
                        </a:solidFill>
                        <a:effectLst/>
                        <a:latin typeface="Gilroy" panose="00000500000000000000"/>
                      </a:endParaRPr>
                    </a:p>
                  </a:txBody>
                  <a:tcPr marL="0" marR="0" marT="0" marB="0" anchor="ctr">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546A"/>
                    </a:solidFill>
                  </a:tcPr>
                </a:tc>
                <a:extLst>
                  <a:ext uri="{0D108BD9-81ED-4DB2-BD59-A6C34878D82A}">
                    <a16:rowId xmlns:a16="http://schemas.microsoft.com/office/drawing/2014/main" val="1682787090"/>
                  </a:ext>
                </a:extLst>
              </a:tr>
              <a:tr h="686384">
                <a:tc>
                  <a:txBody>
                    <a:bodyPr/>
                    <a:lstStyle/>
                    <a:p>
                      <a:pPr algn="l" fontAlgn="ctr"/>
                      <a:r>
                        <a:rPr lang="en-US" sz="1100" b="0" i="0" u="none" strike="noStrike">
                          <a:solidFill>
                            <a:srgbClr val="525252"/>
                          </a:solidFill>
                          <a:effectLst/>
                          <a:latin typeface="Gilroy" panose="00000500000000000000"/>
                        </a:rPr>
                        <a:t>Lender</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endParaRPr lang="en-US" sz="1100" b="0" i="0" u="none" strike="noStrike">
                        <a:solidFill>
                          <a:srgbClr val="000000"/>
                        </a:solidFill>
                        <a:effectLst/>
                        <a:latin typeface="Gilroy" panose="00000500000000000000"/>
                      </a:endParaRP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208118951"/>
                  </a:ext>
                </a:extLst>
              </a:tr>
              <a:tr h="343192">
                <a:tc>
                  <a:txBody>
                    <a:bodyPr/>
                    <a:lstStyle/>
                    <a:p>
                      <a:pPr algn="l" fontAlgn="ctr"/>
                      <a:r>
                        <a:rPr lang="en-US" sz="1100" b="0" i="0" u="none" strike="noStrike">
                          <a:solidFill>
                            <a:srgbClr val="525252"/>
                          </a:solidFill>
                          <a:effectLst/>
                          <a:latin typeface="Gilroy" panose="00000500000000000000"/>
                        </a:rPr>
                        <a:t>Interest Rate</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SOFR</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4.10%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4.00%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4.63%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SOFR</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1104418603"/>
                  </a:ext>
                </a:extLst>
              </a:tr>
              <a:tr h="343192">
                <a:tc>
                  <a:txBody>
                    <a:bodyPr/>
                    <a:lstStyle/>
                    <a:p>
                      <a:pPr algn="l" fontAlgn="ctr"/>
                      <a:r>
                        <a:rPr lang="en-US" sz="1100" b="0" i="0" u="none" strike="noStrike">
                          <a:solidFill>
                            <a:srgbClr val="525252"/>
                          </a:solidFill>
                          <a:effectLst/>
                          <a:latin typeface="Gilroy" panose="00000500000000000000"/>
                        </a:rPr>
                        <a:t>Spread</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1.80%-1.85%</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2.05%</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2.30%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1.90%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1.90%</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3284976198"/>
                  </a:ext>
                </a:extLst>
              </a:tr>
              <a:tr h="343192">
                <a:tc>
                  <a:txBody>
                    <a:bodyPr/>
                    <a:lstStyle/>
                    <a:p>
                      <a:pPr algn="l" fontAlgn="ctr"/>
                      <a:r>
                        <a:rPr lang="en-US" sz="1100" b="0" i="0" u="none" strike="noStrike">
                          <a:solidFill>
                            <a:srgbClr val="525252"/>
                          </a:solidFill>
                          <a:effectLst/>
                          <a:latin typeface="Gilroy" panose="00000500000000000000"/>
                        </a:rPr>
                        <a:t>All-In Rate</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N/A</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6.15%</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6.30%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6.53%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SOFR + 1.90%</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3064091068"/>
                  </a:ext>
                </a:extLst>
              </a:tr>
              <a:tr h="343192">
                <a:tc>
                  <a:txBody>
                    <a:bodyPr/>
                    <a:lstStyle/>
                    <a:p>
                      <a:pPr algn="l" fontAlgn="ctr"/>
                      <a:r>
                        <a:rPr lang="en-US" sz="1100" b="0" i="0" u="none" strike="noStrike">
                          <a:solidFill>
                            <a:srgbClr val="525252"/>
                          </a:solidFill>
                          <a:effectLst/>
                          <a:latin typeface="Gilroy" panose="00000500000000000000"/>
                        </a:rPr>
                        <a:t>Effective Amount Hedged</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$182M</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$94.5M (100%)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$90M (100%)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100" b="0" i="0" u="none" strike="noStrike">
                          <a:solidFill>
                            <a:srgbClr val="525252"/>
                          </a:solidFill>
                          <a:effectLst/>
                          <a:latin typeface="Gilroy" panose="00000500000000000000"/>
                        </a:rPr>
                        <a:t>$81.5M (100%)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$350M (100%)</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3098263675"/>
                  </a:ext>
                </a:extLst>
              </a:tr>
              <a:tr h="343192">
                <a:tc>
                  <a:txBody>
                    <a:bodyPr/>
                    <a:lstStyle/>
                    <a:p>
                      <a:pPr algn="l" fontAlgn="ctr"/>
                      <a:r>
                        <a:rPr lang="en-US" sz="1100" b="0" i="0" u="none" strike="noStrike">
                          <a:solidFill>
                            <a:srgbClr val="525252"/>
                          </a:solidFill>
                          <a:effectLst/>
                          <a:latin typeface="Gilroy" panose="00000500000000000000"/>
                        </a:rPr>
                        <a:t>Hedged All in Interest Rate</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5.61%</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6.15%</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6.30%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6.53%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5.50%</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2392600944"/>
                  </a:ext>
                </a:extLst>
              </a:tr>
              <a:tr h="343192">
                <a:tc>
                  <a:txBody>
                    <a:bodyPr/>
                    <a:lstStyle/>
                    <a:p>
                      <a:pPr algn="l" fontAlgn="ctr"/>
                      <a:r>
                        <a:rPr lang="en-US" sz="1100" b="0" i="0" u="none" strike="noStrike">
                          <a:solidFill>
                            <a:srgbClr val="525252"/>
                          </a:solidFill>
                          <a:effectLst/>
                          <a:latin typeface="Gilroy" panose="00000500000000000000"/>
                        </a:rPr>
                        <a:t>Loan Commitments</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$605M</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$94.5M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$90M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$81.5M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$350M</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4202972770"/>
                  </a:ext>
                </a:extLst>
              </a:tr>
              <a:tr h="343192">
                <a:tc>
                  <a:txBody>
                    <a:bodyPr/>
                    <a:lstStyle/>
                    <a:p>
                      <a:pPr algn="l" fontAlgn="ctr"/>
                      <a:r>
                        <a:rPr lang="en-US" sz="1100" b="0" i="0" u="none" strike="noStrike">
                          <a:solidFill>
                            <a:srgbClr val="525252"/>
                          </a:solidFill>
                          <a:effectLst/>
                          <a:latin typeface="Gilroy" panose="00000500000000000000"/>
                        </a:rPr>
                        <a:t>Effective Used Debt</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$553M</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$94.5M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$90M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$81.5M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$350M</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EDEDED"/>
                    </a:solidFill>
                  </a:tcPr>
                </a:tc>
                <a:extLst>
                  <a:ext uri="{0D108BD9-81ED-4DB2-BD59-A6C34878D82A}">
                    <a16:rowId xmlns:a16="http://schemas.microsoft.com/office/drawing/2014/main" val="2030451725"/>
                  </a:ext>
                </a:extLst>
              </a:tr>
            </a:tbl>
          </a:graphicData>
        </a:graphic>
      </p:graphicFrame>
      <p:pic>
        <p:nvPicPr>
          <p:cNvPr id="15" name="Picture 14" descr="JP-Morgan-Chase-Emblem - Valuation Master Class">
            <a:extLst>
              <a:ext uri="{FF2B5EF4-FFF2-40B4-BE49-F238E27FC236}">
                <a16:creationId xmlns:a16="http://schemas.microsoft.com/office/drawing/2014/main" id="{80C9BA92-A23B-4674-EC1C-9B08A4099FE5}"/>
              </a:ext>
            </a:extLst>
          </p:cNvPr>
          <p:cNvPicPr>
            <a:picLocks noChangeAspect="1" noChangeArrowheads="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21299" y="3144343"/>
            <a:ext cx="572733" cy="3095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Download KeyBank Logo in SVG Vector or PNG File Format - Logo.wine">
            <a:extLst>
              <a:ext uri="{FF2B5EF4-FFF2-40B4-BE49-F238E27FC236}">
                <a16:creationId xmlns:a16="http://schemas.microsoft.com/office/drawing/2014/main" id="{E244517D-1041-D391-F41D-736068B9C0F3}"/>
              </a:ext>
            </a:extLst>
          </p:cNvPr>
          <p:cNvPicPr>
            <a:picLocks noChangeAspect="1" noChangeArrowheads="1"/>
          </p:cNvPicPr>
          <p:nvPr/>
        </p:nvPicPr>
        <p:blipFill rotWithShape="1">
          <a:blip r:embed="rId9" cstate="print">
            <a:duotone>
              <a:schemeClr val="bg2">
                <a:shade val="45000"/>
                <a:satMod val="135000"/>
              </a:schemeClr>
              <a:prstClr val="white"/>
            </a:duotone>
            <a:extLst>
              <a:ext uri="{28A0092B-C50C-407E-A947-70E740481C1C}">
                <a14:useLocalDpi xmlns:a14="http://schemas.microsoft.com/office/drawing/2010/main" val="0"/>
              </a:ext>
            </a:extLst>
          </a:blip>
          <a:srcRect t="36326" b="30374"/>
          <a:stretch/>
        </p:blipFill>
        <p:spPr bwMode="auto">
          <a:xfrm>
            <a:off x="2698139" y="3090098"/>
            <a:ext cx="691058" cy="1518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itizens Bank Logo, symbol, meaning, history, PNG, brand">
            <a:extLst>
              <a:ext uri="{FF2B5EF4-FFF2-40B4-BE49-F238E27FC236}">
                <a16:creationId xmlns:a16="http://schemas.microsoft.com/office/drawing/2014/main" id="{576C9B25-5E78-31EF-4AF2-0AAC8360A920}"/>
              </a:ext>
            </a:extLst>
          </p:cNvPr>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colorTemperature colorTemp="3292"/>
                    </a14:imgEffect>
                    <a14:imgEffect>
                      <a14:saturation sat="92000"/>
                    </a14:imgEffect>
                  </a14:imgLayer>
                </a14:imgProps>
              </a:ext>
              <a:ext uri="{28A0092B-C50C-407E-A947-70E740481C1C}">
                <a14:useLocalDpi xmlns:a14="http://schemas.microsoft.com/office/drawing/2010/main" val="0"/>
              </a:ext>
            </a:extLst>
          </a:blip>
          <a:srcRect t="28219" b="23431"/>
          <a:stretch/>
        </p:blipFill>
        <p:spPr bwMode="auto">
          <a:xfrm>
            <a:off x="2674518" y="3312653"/>
            <a:ext cx="778966" cy="211853"/>
          </a:xfrm>
          <a:prstGeom prst="rect">
            <a:avLst/>
          </a:prstGeom>
          <a:noFill/>
        </p:spPr>
      </p:pic>
      <p:pic>
        <p:nvPicPr>
          <p:cNvPr id="32" name="Picture 31">
            <a:extLst>
              <a:ext uri="{FF2B5EF4-FFF2-40B4-BE49-F238E27FC236}">
                <a16:creationId xmlns:a16="http://schemas.microsoft.com/office/drawing/2014/main" id="{049139C1-2F1B-D4C4-2382-1F7B4B4FF6FB}"/>
              </a:ext>
            </a:extLst>
          </p:cNvPr>
          <p:cNvPicPr>
            <a:picLocks noChangeAspect="1"/>
          </p:cNvPicPr>
          <p:nvPr/>
        </p:nvPicPr>
        <p:blipFill>
          <a:blip r:embed="rId12">
            <a:duotone>
              <a:schemeClr val="accent3">
                <a:shade val="45000"/>
                <a:satMod val="135000"/>
              </a:schemeClr>
              <a:prstClr val="white"/>
            </a:duotone>
          </a:blip>
          <a:stretch>
            <a:fillRect/>
          </a:stretch>
        </p:blipFill>
        <p:spPr>
          <a:xfrm>
            <a:off x="6713937" y="3090098"/>
            <a:ext cx="330493" cy="330493"/>
          </a:xfrm>
          <a:prstGeom prst="rect">
            <a:avLst/>
          </a:prstGeom>
        </p:spPr>
      </p:pic>
      <p:pic>
        <p:nvPicPr>
          <p:cNvPr id="34" name="Picture 33">
            <a:extLst>
              <a:ext uri="{FF2B5EF4-FFF2-40B4-BE49-F238E27FC236}">
                <a16:creationId xmlns:a16="http://schemas.microsoft.com/office/drawing/2014/main" id="{27D927F7-B4EC-85BF-1420-6D3F56203FCA}"/>
              </a:ext>
            </a:extLst>
          </p:cNvPr>
          <p:cNvPicPr>
            <a:picLocks noChangeAspect="1"/>
          </p:cNvPicPr>
          <p:nvPr/>
        </p:nvPicPr>
        <p:blipFill>
          <a:blip r:embed="rId13">
            <a:duotone>
              <a:schemeClr val="accent3">
                <a:shade val="45000"/>
                <a:satMod val="135000"/>
              </a:schemeClr>
              <a:prstClr val="white"/>
            </a:duotone>
          </a:blip>
          <a:stretch>
            <a:fillRect/>
          </a:stretch>
        </p:blipFill>
        <p:spPr>
          <a:xfrm>
            <a:off x="4733467" y="3144343"/>
            <a:ext cx="780014" cy="267805"/>
          </a:xfrm>
          <a:prstGeom prst="rect">
            <a:avLst/>
          </a:prstGeom>
        </p:spPr>
      </p:pic>
      <p:pic>
        <p:nvPicPr>
          <p:cNvPr id="35" name="Picture 34">
            <a:extLst>
              <a:ext uri="{FF2B5EF4-FFF2-40B4-BE49-F238E27FC236}">
                <a16:creationId xmlns:a16="http://schemas.microsoft.com/office/drawing/2014/main" id="{539EFFD6-448A-CF66-7A3B-968860A4A5E5}"/>
              </a:ext>
            </a:extLst>
          </p:cNvPr>
          <p:cNvPicPr>
            <a:picLocks noChangeAspect="1"/>
          </p:cNvPicPr>
          <p:nvPr/>
        </p:nvPicPr>
        <p:blipFill>
          <a:blip r:embed="rId14">
            <a:duotone>
              <a:schemeClr val="bg2">
                <a:shade val="45000"/>
                <a:satMod val="135000"/>
              </a:schemeClr>
              <a:prstClr val="white"/>
            </a:duotone>
          </a:blip>
          <a:stretch>
            <a:fillRect/>
          </a:stretch>
        </p:blipFill>
        <p:spPr>
          <a:xfrm>
            <a:off x="8244886" y="3111970"/>
            <a:ext cx="732121" cy="286747"/>
          </a:xfrm>
          <a:prstGeom prst="rect">
            <a:avLst/>
          </a:prstGeom>
        </p:spPr>
      </p:pic>
      <p:sp>
        <p:nvSpPr>
          <p:cNvPr id="2" name="TextBox 1">
            <a:extLst>
              <a:ext uri="{FF2B5EF4-FFF2-40B4-BE49-F238E27FC236}">
                <a16:creationId xmlns:a16="http://schemas.microsoft.com/office/drawing/2014/main" id="{D7B7DA74-54A3-26D5-665A-396B9815B9C7}"/>
              </a:ext>
            </a:extLst>
          </p:cNvPr>
          <p:cNvSpPr txBox="1"/>
          <p:nvPr/>
        </p:nvSpPr>
        <p:spPr>
          <a:xfrm>
            <a:off x="7479591" y="164306"/>
            <a:ext cx="4193297" cy="369332"/>
          </a:xfrm>
          <a:prstGeom prst="rect">
            <a:avLst/>
          </a:prstGeom>
          <a:noFill/>
        </p:spPr>
        <p:txBody>
          <a:bodyPr wrap="square" rtlCol="0">
            <a:spAutoFit/>
          </a:bodyPr>
          <a:lstStyle/>
          <a:p>
            <a:r>
              <a:rPr lang="en-US"/>
              <a:t>Simplified version</a:t>
            </a:r>
          </a:p>
        </p:txBody>
      </p:sp>
      <p:pic>
        <p:nvPicPr>
          <p:cNvPr id="6" name="Picture 5" descr="A black background with purple letters&#10;&#10;AI-generated content may be incorrect.">
            <a:extLst>
              <a:ext uri="{FF2B5EF4-FFF2-40B4-BE49-F238E27FC236}">
                <a16:creationId xmlns:a16="http://schemas.microsoft.com/office/drawing/2014/main" id="{32C68345-6AA3-356D-014E-34E77F2F6D4F}"/>
              </a:ext>
            </a:extLst>
          </p:cNvPr>
          <p:cNvPicPr>
            <a:picLocks noChangeAspect="1"/>
          </p:cNvPicPr>
          <p:nvPr/>
        </p:nvPicPr>
        <p:blipFill>
          <a:blip r:embed="rId15">
            <a:duotone>
              <a:schemeClr val="accent3">
                <a:shade val="45000"/>
                <a:satMod val="135000"/>
              </a:schemeClr>
              <a:prstClr val="white"/>
            </a:duoton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0031938" y="2850115"/>
            <a:ext cx="960748" cy="540420"/>
          </a:xfrm>
          <a:prstGeom prst="rect">
            <a:avLst/>
          </a:prstGeom>
        </p:spPr>
      </p:pic>
      <p:pic>
        <p:nvPicPr>
          <p:cNvPr id="7" name="Picture 6">
            <a:extLst>
              <a:ext uri="{FF2B5EF4-FFF2-40B4-BE49-F238E27FC236}">
                <a16:creationId xmlns:a16="http://schemas.microsoft.com/office/drawing/2014/main" id="{0883E083-A74A-7512-D05E-49C547DDB5DA}"/>
              </a:ext>
            </a:extLst>
          </p:cNvPr>
          <p:cNvPicPr>
            <a:picLocks noChangeAspect="1"/>
          </p:cNvPicPr>
          <p:nvPr/>
        </p:nvPicPr>
        <p:blipFill>
          <a:blip r:embed="rId17">
            <a:duotone>
              <a:schemeClr val="bg2">
                <a:shade val="45000"/>
                <a:satMod val="135000"/>
              </a:schemeClr>
              <a:prstClr val="white"/>
            </a:duotone>
          </a:blip>
          <a:stretch>
            <a:fillRect/>
          </a:stretch>
        </p:blipFill>
        <p:spPr>
          <a:xfrm>
            <a:off x="10074464" y="3310149"/>
            <a:ext cx="892847" cy="223212"/>
          </a:xfrm>
          <a:prstGeom prst="rect">
            <a:avLst/>
          </a:prstGeom>
        </p:spPr>
      </p:pic>
    </p:spTree>
    <p:extLst>
      <p:ext uri="{BB962C8B-B14F-4D97-AF65-F5344CB8AC3E}">
        <p14:creationId xmlns:p14="http://schemas.microsoft.com/office/powerpoint/2010/main" val="3951342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64AE05-8BC5-6623-0FF8-6CEB7876F57C}"/>
            </a:ext>
          </a:extLst>
        </p:cNvPr>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28740B87-091E-C95C-4E8A-4D9DE3C5E03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7" name="think-cell data - do not delete" hidden="1">
                        <a:extLst>
                          <a:ext uri="{FF2B5EF4-FFF2-40B4-BE49-F238E27FC236}">
                            <a16:creationId xmlns:a16="http://schemas.microsoft.com/office/drawing/2014/main" id="{28740B87-091E-C95C-4E8A-4D9DE3C5E03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Oval 3">
            <a:extLst>
              <a:ext uri="{FF2B5EF4-FFF2-40B4-BE49-F238E27FC236}">
                <a16:creationId xmlns:a16="http://schemas.microsoft.com/office/drawing/2014/main" id="{081D4886-4D80-2688-CA06-2DC38CB023C7}"/>
              </a:ext>
            </a:extLst>
          </p:cNvPr>
          <p:cNvSpPr/>
          <p:nvPr/>
        </p:nvSpPr>
        <p:spPr>
          <a:xfrm>
            <a:off x="8506549" y="3247623"/>
            <a:ext cx="1828800" cy="1371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a:endParaRPr lang="en-US" sz="1800" b="1">
              <a:solidFill>
                <a:schemeClr val="tx2"/>
              </a:solidFill>
              <a:latin typeface="Gilroy" panose="00000500000000000000"/>
              <a:ea typeface="Lato" panose="020F0502020204030203" pitchFamily="34" charset="0"/>
              <a:cs typeface="Lato" panose="020F0502020204030203" pitchFamily="34" charset="0"/>
            </a:endParaRPr>
          </a:p>
        </p:txBody>
      </p:sp>
      <p:graphicFrame>
        <p:nvGraphicFramePr>
          <p:cNvPr id="5" name="Chart 4">
            <a:extLst>
              <a:ext uri="{FF2B5EF4-FFF2-40B4-BE49-F238E27FC236}">
                <a16:creationId xmlns:a16="http://schemas.microsoft.com/office/drawing/2014/main" id="{AD3CB1A0-A7E3-CFA6-1078-E6DA2B668A4F}"/>
              </a:ext>
            </a:extLst>
          </p:cNvPr>
          <p:cNvGraphicFramePr>
            <a:graphicFrameLocks/>
          </p:cNvGraphicFramePr>
          <p:nvPr/>
        </p:nvGraphicFramePr>
        <p:xfrm>
          <a:off x="7330996" y="1649599"/>
          <a:ext cx="4389120" cy="4297680"/>
        </p:xfrm>
        <a:graphic>
          <a:graphicData uri="http://schemas.openxmlformats.org/drawingml/2006/chart">
            <c:chart xmlns:c="http://schemas.openxmlformats.org/drawingml/2006/chart" xmlns:r="http://schemas.openxmlformats.org/officeDocument/2006/relationships" r:id="rId6"/>
          </a:graphicData>
        </a:graphic>
      </p:graphicFrame>
      <p:sp>
        <p:nvSpPr>
          <p:cNvPr id="6" name="Title 3">
            <a:extLst>
              <a:ext uri="{FF2B5EF4-FFF2-40B4-BE49-F238E27FC236}">
                <a16:creationId xmlns:a16="http://schemas.microsoft.com/office/drawing/2014/main" id="{89F31856-1C8D-B5D3-5B51-2D4E3438AE7D}"/>
              </a:ext>
            </a:extLst>
          </p:cNvPr>
          <p:cNvSpPr>
            <a:spLocks noGrp="1"/>
          </p:cNvSpPr>
          <p:nvPr>
            <p:ph type="title"/>
          </p:nvPr>
        </p:nvSpPr>
        <p:spPr>
          <a:xfrm>
            <a:off x="762555" y="650022"/>
            <a:ext cx="10072437" cy="523884"/>
          </a:xfrm>
        </p:spPr>
        <p:txBody>
          <a:bodyPr vert="horz"/>
          <a:lstStyle/>
          <a:p>
            <a:r>
              <a:rPr lang="en-US"/>
              <a:t>Executive Summary </a:t>
            </a:r>
            <a:r>
              <a:rPr lang="en-US" b="0"/>
              <a:t>| Financing Overview</a:t>
            </a:r>
          </a:p>
        </p:txBody>
      </p:sp>
      <p:cxnSp>
        <p:nvCxnSpPr>
          <p:cNvPr id="3" name="Straight Connector 2">
            <a:extLst>
              <a:ext uri="{FF2B5EF4-FFF2-40B4-BE49-F238E27FC236}">
                <a16:creationId xmlns:a16="http://schemas.microsoft.com/office/drawing/2014/main" id="{22506BDA-BBDA-8C7E-1D59-432E619E3F08}"/>
              </a:ext>
            </a:extLst>
          </p:cNvPr>
          <p:cNvCxnSpPr/>
          <p:nvPr/>
        </p:nvCxnSpPr>
        <p:spPr>
          <a:xfrm>
            <a:off x="7324165" y="1711663"/>
            <a:ext cx="0" cy="47548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3793777-2BDC-2BF8-8B57-E21D599A4EEC}"/>
              </a:ext>
            </a:extLst>
          </p:cNvPr>
          <p:cNvSpPr txBox="1"/>
          <p:nvPr/>
        </p:nvSpPr>
        <p:spPr>
          <a:xfrm>
            <a:off x="757915" y="1118043"/>
            <a:ext cx="10607040" cy="369332"/>
          </a:xfrm>
          <a:prstGeom prst="rect">
            <a:avLst/>
          </a:prstGeom>
          <a:noFill/>
        </p:spPr>
        <p:txBody>
          <a:bodyPr wrap="square" lIns="0" rIns="0" rtlCol="0" anchor="t">
            <a:spAutoFit/>
          </a:bodyPr>
          <a:lstStyle/>
          <a:p>
            <a:r>
              <a:rPr lang="en-US" b="1">
                <a:solidFill>
                  <a:srgbClr val="FFAB21">
                    <a:lumMod val="75000"/>
                  </a:srgbClr>
                </a:solidFill>
                <a:latin typeface="Gilroy" panose="00000500000000000000"/>
              </a:rPr>
              <a:t>We have ~$275M of forecasted AUM dry powder remaining (after dispositions and dependent on NOI growth)</a:t>
            </a:r>
            <a:endParaRPr lang="en-US">
              <a:solidFill>
                <a:srgbClr val="FFAB21">
                  <a:lumMod val="75000"/>
                </a:srgbClr>
              </a:solidFill>
              <a:latin typeface="Gilroy" panose="00000500000000000000"/>
            </a:endParaRPr>
          </a:p>
        </p:txBody>
      </p:sp>
      <p:sp>
        <p:nvSpPr>
          <p:cNvPr id="8" name="Rectangle 7">
            <a:extLst>
              <a:ext uri="{FF2B5EF4-FFF2-40B4-BE49-F238E27FC236}">
                <a16:creationId xmlns:a16="http://schemas.microsoft.com/office/drawing/2014/main" id="{2E569585-1986-78BE-626A-C763BC99DE5E}"/>
              </a:ext>
            </a:extLst>
          </p:cNvPr>
          <p:cNvSpPr/>
          <p:nvPr/>
        </p:nvSpPr>
        <p:spPr>
          <a:xfrm>
            <a:off x="7501684" y="5821541"/>
            <a:ext cx="4023360" cy="68548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400">
                <a:solidFill>
                  <a:schemeClr val="tx1"/>
                </a:solidFill>
                <a:latin typeface="Gilroy" panose="00000500000000000000"/>
                <a:ea typeface="Lato" panose="020F0502020204030203" pitchFamily="34" charset="0"/>
                <a:cs typeface="Lato" panose="020F0502020204030203" pitchFamily="34" charset="0"/>
              </a:rPr>
              <a:t>Target for </a:t>
            </a:r>
            <a:r>
              <a:rPr lang="en-US" sz="1400" b="1">
                <a:solidFill>
                  <a:schemeClr val="tx1"/>
                </a:solidFill>
                <a:latin typeface="Gilroy" panose="00000500000000000000"/>
                <a:ea typeface="Lato" panose="020F0502020204030203" pitchFamily="34" charset="0"/>
                <a:cs typeface="Lato" panose="020F0502020204030203" pitchFamily="34" charset="0"/>
              </a:rPr>
              <a:t>$370M refi in 2025 and</a:t>
            </a:r>
            <a:r>
              <a:rPr lang="en-US" sz="1400">
                <a:solidFill>
                  <a:schemeClr val="tx1"/>
                </a:solidFill>
                <a:latin typeface="Gilroy" panose="00000500000000000000"/>
                <a:ea typeface="Lato" panose="020F0502020204030203" pitchFamily="34" charset="0"/>
                <a:cs typeface="Lato" panose="020F0502020204030203" pitchFamily="34" charset="0"/>
              </a:rPr>
              <a:t> </a:t>
            </a:r>
            <a:r>
              <a:rPr lang="en-US" sz="1400" b="1">
                <a:solidFill>
                  <a:schemeClr val="tx1"/>
                </a:solidFill>
                <a:latin typeface="Gilroy" panose="00000500000000000000"/>
                <a:ea typeface="Lato" panose="020F0502020204030203" pitchFamily="34" charset="0"/>
                <a:cs typeface="Lato" panose="020F0502020204030203" pitchFamily="34" charset="0"/>
              </a:rPr>
              <a:t>an additional refi </a:t>
            </a:r>
            <a:r>
              <a:rPr lang="en-US" sz="1400">
                <a:solidFill>
                  <a:schemeClr val="tx1"/>
                </a:solidFill>
                <a:latin typeface="Gilroy" panose="00000500000000000000"/>
                <a:ea typeface="Lato" panose="020F0502020204030203" pitchFamily="34" charset="0"/>
                <a:cs typeface="Lato" panose="020F0502020204030203" pitchFamily="34" charset="0"/>
              </a:rPr>
              <a:t>in 2026</a:t>
            </a:r>
          </a:p>
        </p:txBody>
      </p:sp>
      <p:sp>
        <p:nvSpPr>
          <p:cNvPr id="20" name="Oval 19">
            <a:extLst>
              <a:ext uri="{FF2B5EF4-FFF2-40B4-BE49-F238E27FC236}">
                <a16:creationId xmlns:a16="http://schemas.microsoft.com/office/drawing/2014/main" id="{E658DFF6-CEF8-3A41-42D3-C8B55F6BB6B9}"/>
              </a:ext>
            </a:extLst>
          </p:cNvPr>
          <p:cNvSpPr/>
          <p:nvPr/>
        </p:nvSpPr>
        <p:spPr>
          <a:xfrm>
            <a:off x="8451925" y="3107853"/>
            <a:ext cx="2103120" cy="1371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a:spcBef>
                <a:spcPts val="300"/>
              </a:spcBef>
            </a:pPr>
            <a:r>
              <a:rPr lang="en-US" sz="1800" b="1">
                <a:solidFill>
                  <a:schemeClr val="accent2"/>
                </a:solidFill>
                <a:latin typeface="Gilroy" panose="00000500000000000000"/>
                <a:ea typeface="Lato" panose="020F0502020204030203" pitchFamily="34" charset="0"/>
                <a:cs typeface="Lato" panose="020F0502020204030203" pitchFamily="34" charset="0"/>
              </a:rPr>
              <a:t>~$1.3B Target Debt Size</a:t>
            </a:r>
          </a:p>
          <a:p>
            <a:pPr algn="ctr">
              <a:spcBef>
                <a:spcPts val="300"/>
              </a:spcBef>
            </a:pPr>
            <a:r>
              <a:rPr lang="en-US" sz="1200" i="1">
                <a:solidFill>
                  <a:schemeClr val="accent2"/>
                </a:solidFill>
                <a:latin typeface="Gilroy" panose="00000500000000000000"/>
                <a:ea typeface="Lato" panose="020F0502020204030203" pitchFamily="34" charset="0"/>
                <a:cs typeface="Lato" panose="020F0502020204030203" pitchFamily="34" charset="0"/>
              </a:rPr>
              <a:t>($1.8B including facility re-syndication)</a:t>
            </a:r>
          </a:p>
        </p:txBody>
      </p:sp>
      <p:sp>
        <p:nvSpPr>
          <p:cNvPr id="9" name="TextBox 8">
            <a:extLst>
              <a:ext uri="{FF2B5EF4-FFF2-40B4-BE49-F238E27FC236}">
                <a16:creationId xmlns:a16="http://schemas.microsoft.com/office/drawing/2014/main" id="{E1D72703-5E86-E2EB-207C-4AE4D7044225}"/>
              </a:ext>
            </a:extLst>
          </p:cNvPr>
          <p:cNvSpPr txBox="1"/>
          <p:nvPr/>
        </p:nvSpPr>
        <p:spPr>
          <a:xfrm>
            <a:off x="9704438" y="217424"/>
            <a:ext cx="1986116" cy="369332"/>
          </a:xfrm>
          <a:prstGeom prst="rect">
            <a:avLst/>
          </a:prstGeom>
          <a:noFill/>
        </p:spPr>
        <p:txBody>
          <a:bodyPr wrap="square" rtlCol="0">
            <a:spAutoFit/>
          </a:bodyPr>
          <a:lstStyle/>
          <a:p>
            <a:r>
              <a:rPr lang="en-US">
                <a:highlight>
                  <a:srgbClr val="FFFF00"/>
                </a:highlight>
              </a:rPr>
              <a:t>AM to update</a:t>
            </a:r>
          </a:p>
        </p:txBody>
      </p:sp>
      <p:graphicFrame>
        <p:nvGraphicFramePr>
          <p:cNvPr id="7" name="Table 6">
            <a:extLst>
              <a:ext uri="{FF2B5EF4-FFF2-40B4-BE49-F238E27FC236}">
                <a16:creationId xmlns:a16="http://schemas.microsoft.com/office/drawing/2014/main" id="{60B2A158-4A21-F370-2FB5-677B8E44F6D4}"/>
              </a:ext>
            </a:extLst>
          </p:cNvPr>
          <p:cNvGraphicFramePr>
            <a:graphicFrameLocks noGrp="1"/>
          </p:cNvGraphicFramePr>
          <p:nvPr>
            <p:extLst>
              <p:ext uri="{D42A27DB-BD31-4B8C-83A1-F6EECF244321}">
                <p14:modId xmlns:p14="http://schemas.microsoft.com/office/powerpoint/2010/main" val="1888144185"/>
              </p:ext>
            </p:extLst>
          </p:nvPr>
        </p:nvGraphicFramePr>
        <p:xfrm>
          <a:off x="471884" y="1600721"/>
          <a:ext cx="6492240" cy="5105676"/>
        </p:xfrm>
        <a:graphic>
          <a:graphicData uri="http://schemas.openxmlformats.org/drawingml/2006/table">
            <a:tbl>
              <a:tblPr firstRow="1" firstCol="1" bandCol="1">
                <a:tableStyleId>{5C22544A-7EE6-4342-B048-85BDC9FD1C3A}</a:tableStyleId>
              </a:tblPr>
              <a:tblGrid>
                <a:gridCol w="1371600">
                  <a:extLst>
                    <a:ext uri="{9D8B030D-6E8A-4147-A177-3AD203B41FA5}">
                      <a16:colId xmlns:a16="http://schemas.microsoft.com/office/drawing/2014/main" val="734867716"/>
                    </a:ext>
                  </a:extLst>
                </a:gridCol>
                <a:gridCol w="1280160">
                  <a:extLst>
                    <a:ext uri="{9D8B030D-6E8A-4147-A177-3AD203B41FA5}">
                      <a16:colId xmlns:a16="http://schemas.microsoft.com/office/drawing/2014/main" val="3425138557"/>
                    </a:ext>
                  </a:extLst>
                </a:gridCol>
                <a:gridCol w="1280160">
                  <a:extLst>
                    <a:ext uri="{9D8B030D-6E8A-4147-A177-3AD203B41FA5}">
                      <a16:colId xmlns:a16="http://schemas.microsoft.com/office/drawing/2014/main" val="2133831354"/>
                    </a:ext>
                  </a:extLst>
                </a:gridCol>
                <a:gridCol w="1280160">
                  <a:extLst>
                    <a:ext uri="{9D8B030D-6E8A-4147-A177-3AD203B41FA5}">
                      <a16:colId xmlns:a16="http://schemas.microsoft.com/office/drawing/2014/main" val="1161758023"/>
                    </a:ext>
                  </a:extLst>
                </a:gridCol>
                <a:gridCol w="1280160">
                  <a:extLst>
                    <a:ext uri="{9D8B030D-6E8A-4147-A177-3AD203B41FA5}">
                      <a16:colId xmlns:a16="http://schemas.microsoft.com/office/drawing/2014/main" val="1053322309"/>
                    </a:ext>
                  </a:extLst>
                </a:gridCol>
              </a:tblGrid>
              <a:tr h="145958">
                <a:tc>
                  <a:txBody>
                    <a:bodyPr/>
                    <a:lstStyle/>
                    <a:p>
                      <a:endParaRPr lang="en-US" sz="1100">
                        <a:latin typeface="Gilroy" panose="00000500000000000000"/>
                      </a:endParaRPr>
                    </a:p>
                  </a:txBody>
                  <a:tcPr marL="76291" marR="76291" marT="38146" marB="38146">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Gilroy" panose="00000500000000000000"/>
                        </a:rPr>
                        <a:t>EOQ Balance</a:t>
                      </a:r>
                    </a:p>
                  </a:txBody>
                  <a:tcPr marL="76291" marR="76291" marT="38146" marB="3814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200">
                          <a:latin typeface="Gilroy" panose="00000500000000000000"/>
                        </a:rPr>
                        <a:t>Commitments</a:t>
                      </a:r>
                    </a:p>
                  </a:txBody>
                  <a:tcPr marL="76291" marR="76291" marT="38146" marB="38146"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200">
                          <a:latin typeface="Gilroy" panose="00000500000000000000"/>
                        </a:rPr>
                        <a:t>All-In Hedged Rate</a:t>
                      </a:r>
                    </a:p>
                  </a:txBody>
                  <a:tcPr marL="76291" marR="76291" marT="38146" marB="38146"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200">
                          <a:latin typeface="Gilroy" panose="00000500000000000000"/>
                        </a:rPr>
                        <a:t>LTV/LTC</a:t>
                      </a:r>
                    </a:p>
                  </a:txBody>
                  <a:tcPr marL="76291" marR="76291" marT="38146" marB="3814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58979281"/>
                  </a:ext>
                </a:extLst>
              </a:tr>
              <a:tr h="320040">
                <a:tc>
                  <a:txBody>
                    <a:bodyPr/>
                    <a:lstStyle/>
                    <a:p>
                      <a:r>
                        <a:rPr lang="en-US" sz="1200" b="1">
                          <a:solidFill>
                            <a:schemeClr val="bg1"/>
                          </a:solidFill>
                          <a:latin typeface="Gilroy" panose="00000500000000000000"/>
                        </a:rPr>
                        <a:t>Credit Facility</a:t>
                      </a:r>
                    </a:p>
                  </a:txBody>
                  <a:tcPr marL="76291" marR="76291" marT="38146" marB="3814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200" b="1">
                          <a:solidFill>
                            <a:schemeClr val="bg1"/>
                          </a:solidFill>
                          <a:latin typeface="Gilroy" panose="00000500000000000000"/>
                        </a:rPr>
                        <a:t>$553M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solidFill>
                  </a:tcPr>
                </a:tc>
                <a:tc>
                  <a:txBody>
                    <a:bodyPr/>
                    <a:lstStyle/>
                    <a:p>
                      <a:pPr algn="ctr"/>
                      <a:endParaRPr lang="en-US" sz="1200" b="1">
                        <a:solidFill>
                          <a:schemeClr val="bg1"/>
                        </a:solidFill>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solidFill>
                  </a:tcPr>
                </a:tc>
                <a:tc>
                  <a:txBody>
                    <a:bodyPr/>
                    <a:lstStyle/>
                    <a:p>
                      <a:pPr algn="ctr"/>
                      <a:endParaRPr lang="en-US" sz="1200" b="1">
                        <a:solidFill>
                          <a:schemeClr val="bg1"/>
                        </a:solidFill>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solidFill>
                  </a:tcPr>
                </a:tc>
                <a:tc>
                  <a:txBody>
                    <a:bodyPr/>
                    <a:lstStyle/>
                    <a:p>
                      <a:pPr algn="ctr"/>
                      <a:endParaRPr lang="en-US" sz="1200" b="1">
                        <a:solidFill>
                          <a:schemeClr val="bg1"/>
                        </a:solidFill>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solidFill>
                  </a:tcPr>
                </a:tc>
                <a:extLst>
                  <a:ext uri="{0D108BD9-81ED-4DB2-BD59-A6C34878D82A}">
                    <a16:rowId xmlns:a16="http://schemas.microsoft.com/office/drawing/2014/main" val="4240313154"/>
                  </a:ext>
                </a:extLst>
              </a:tr>
              <a:tr h="320040">
                <a:tc>
                  <a:txBody>
                    <a:bodyPr/>
                    <a:lstStyle/>
                    <a:p>
                      <a:r>
                        <a:rPr lang="en-US" sz="1100" b="1">
                          <a:solidFill>
                            <a:schemeClr val="tx1"/>
                          </a:solidFill>
                          <a:latin typeface="Gilroy" panose="00000500000000000000"/>
                        </a:rPr>
                        <a:t>Term Loan A</a:t>
                      </a:r>
                    </a:p>
                  </a:txBody>
                  <a:tcPr marL="76291" marR="76291" marT="38146" marB="38146"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latin typeface="Gilroy" panose="00000500000000000000"/>
                        </a:rPr>
                        <a:t>$175M</a:t>
                      </a:r>
                    </a:p>
                  </a:txBody>
                  <a:tcPr marL="76291" marR="76291" marT="38146" marB="38146"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$175M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97401396"/>
                  </a:ext>
                </a:extLst>
              </a:tr>
              <a:tr h="320040">
                <a:tc>
                  <a:txBody>
                    <a:bodyPr/>
                    <a:lstStyle/>
                    <a:p>
                      <a:r>
                        <a:rPr lang="en-US" sz="1100" b="1">
                          <a:solidFill>
                            <a:schemeClr val="tx1"/>
                          </a:solidFill>
                          <a:latin typeface="Gilroy" panose="00000500000000000000"/>
                        </a:rPr>
                        <a:t>Term Loan B</a:t>
                      </a:r>
                    </a:p>
                  </a:txBody>
                  <a:tcPr marL="76291" marR="76291" marT="38146" marB="38146"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latin typeface="Gilroy" panose="00000500000000000000"/>
                        </a:rPr>
                        <a:t>$40M</a:t>
                      </a:r>
                    </a:p>
                  </a:txBody>
                  <a:tcPr marL="76291" marR="76291" marT="38146" marB="38146"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$75M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210093366"/>
                  </a:ext>
                </a:extLst>
              </a:tr>
              <a:tr h="320040">
                <a:tc>
                  <a:txBody>
                    <a:bodyPr/>
                    <a:lstStyle/>
                    <a:p>
                      <a:r>
                        <a:rPr lang="en-US" sz="1100" b="1">
                          <a:solidFill>
                            <a:schemeClr val="tx1"/>
                          </a:solidFill>
                          <a:latin typeface="Gilroy" panose="00000500000000000000"/>
                        </a:rPr>
                        <a:t>Revolver</a:t>
                      </a:r>
                    </a:p>
                  </a:txBody>
                  <a:tcPr marL="76291" marR="76291" marT="38146" marB="38146"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latin typeface="Gilroy" panose="00000500000000000000"/>
                        </a:rPr>
                        <a:t>$338M</a:t>
                      </a:r>
                    </a:p>
                  </a:txBody>
                  <a:tcPr marL="76291" marR="76291" marT="38146" marB="38146"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$355M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98822304"/>
                  </a:ext>
                </a:extLst>
              </a:tr>
              <a:tr h="320040">
                <a:tc>
                  <a:txBody>
                    <a:bodyPr/>
                    <a:lstStyle/>
                    <a:p>
                      <a:r>
                        <a:rPr lang="en-US" sz="1200" b="1">
                          <a:solidFill>
                            <a:schemeClr val="bg1"/>
                          </a:solidFill>
                          <a:latin typeface="Gilroy" panose="00000500000000000000"/>
                        </a:rPr>
                        <a:t>Permanent Loans</a:t>
                      </a:r>
                    </a:p>
                  </a:txBody>
                  <a:tcPr marL="76291" marR="76291" marT="38146" marB="3814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200" b="1">
                          <a:solidFill>
                            <a:schemeClr val="bg1"/>
                          </a:solidFill>
                          <a:latin typeface="Gilroy" panose="00000500000000000000"/>
                        </a:rPr>
                        <a:t>$266M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tx2"/>
                    </a:solidFill>
                  </a:tcPr>
                </a:tc>
                <a:tc>
                  <a:txBody>
                    <a:bodyPr/>
                    <a:lstStyle/>
                    <a:p>
                      <a:pPr algn="ctr"/>
                      <a:r>
                        <a:rPr lang="en-US" sz="1200" b="1">
                          <a:solidFill>
                            <a:schemeClr val="bg1"/>
                          </a:solidFill>
                          <a:latin typeface="Gilroy" panose="00000500000000000000"/>
                        </a:rPr>
                        <a:t>$266M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tx2"/>
                    </a:solidFill>
                  </a:tcPr>
                </a:tc>
                <a:tc>
                  <a:txBody>
                    <a:bodyPr/>
                    <a:lstStyle/>
                    <a:p>
                      <a:pPr algn="ctr"/>
                      <a:endParaRPr lang="en-US" sz="1200" b="1">
                        <a:solidFill>
                          <a:schemeClr val="bg1"/>
                        </a:solidFill>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tx2"/>
                    </a:solidFill>
                  </a:tcPr>
                </a:tc>
                <a:tc>
                  <a:txBody>
                    <a:bodyPr/>
                    <a:lstStyle/>
                    <a:p>
                      <a:pPr algn="ctr"/>
                      <a:endParaRPr lang="en-US" sz="1200" b="1">
                        <a:solidFill>
                          <a:schemeClr val="bg1"/>
                        </a:solidFill>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tx2"/>
                    </a:solidFill>
                  </a:tcPr>
                </a:tc>
                <a:extLst>
                  <a:ext uri="{0D108BD9-81ED-4DB2-BD59-A6C34878D82A}">
                    <a16:rowId xmlns:a16="http://schemas.microsoft.com/office/drawing/2014/main" val="2201896482"/>
                  </a:ext>
                </a:extLst>
              </a:tr>
              <a:tr h="320040">
                <a:tc>
                  <a:txBody>
                    <a:bodyPr/>
                    <a:lstStyle/>
                    <a:p>
                      <a:r>
                        <a:rPr lang="en-US" sz="1100" b="1">
                          <a:solidFill>
                            <a:schemeClr val="tx1"/>
                          </a:solidFill>
                          <a:latin typeface="Gilroy" panose="00000500000000000000"/>
                        </a:rPr>
                        <a:t>Apollo</a:t>
                      </a:r>
                    </a:p>
                  </a:txBody>
                  <a:tcPr marL="76291" marR="76291" marT="38146" marB="38146"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latin typeface="Gilroy" panose="00000500000000000000"/>
                        </a:rPr>
                        <a:t>$95M</a:t>
                      </a:r>
                    </a:p>
                  </a:txBody>
                  <a:tcPr marL="76291" marR="76291" marT="38146" marB="38146"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$95M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6.15%</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211443342"/>
                  </a:ext>
                </a:extLst>
              </a:tr>
              <a:tr h="320040">
                <a:tc>
                  <a:txBody>
                    <a:bodyPr/>
                    <a:lstStyle/>
                    <a:p>
                      <a:r>
                        <a:rPr lang="en-US" sz="1100" b="1">
                          <a:solidFill>
                            <a:schemeClr val="tx1"/>
                          </a:solidFill>
                          <a:latin typeface="Gilroy" panose="00000500000000000000"/>
                        </a:rPr>
                        <a:t>New York Life</a:t>
                      </a:r>
                    </a:p>
                  </a:txBody>
                  <a:tcPr marL="76291" marR="76291" marT="38146" marB="38146"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latin typeface="Gilroy" panose="00000500000000000000"/>
                        </a:rPr>
                        <a:t>$90M</a:t>
                      </a:r>
                    </a:p>
                  </a:txBody>
                  <a:tcPr marL="76291" marR="76291" marT="38146" marB="38146"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$90M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6.30%</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273192212"/>
                  </a:ext>
                </a:extLst>
              </a:tr>
              <a:tr h="320040">
                <a:tc>
                  <a:txBody>
                    <a:bodyPr/>
                    <a:lstStyle/>
                    <a:p>
                      <a:r>
                        <a:rPr lang="en-US" sz="1100" b="1">
                          <a:solidFill>
                            <a:schemeClr val="tx1"/>
                          </a:solidFill>
                          <a:latin typeface="Gilroy" panose="00000500000000000000"/>
                        </a:rPr>
                        <a:t>Blackstone</a:t>
                      </a:r>
                    </a:p>
                  </a:txBody>
                  <a:tcPr marL="76291" marR="76291" marT="38146" marB="38146"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latin typeface="Gilroy" panose="00000500000000000000"/>
                        </a:rPr>
                        <a:t>$82M</a:t>
                      </a:r>
                    </a:p>
                  </a:txBody>
                  <a:tcPr marL="76291" marR="76291" marT="38146" marB="38146"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$82M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6.53%</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582912955"/>
                  </a:ext>
                </a:extLst>
              </a:tr>
              <a:tr h="320040">
                <a:tc>
                  <a:txBody>
                    <a:bodyPr/>
                    <a:lstStyle/>
                    <a:p>
                      <a:r>
                        <a:rPr lang="en-US" sz="1100" b="1">
                          <a:solidFill>
                            <a:schemeClr val="tx1"/>
                          </a:solidFill>
                          <a:latin typeface="Gilroy" panose="00000500000000000000"/>
                        </a:rPr>
                        <a:t>Truist (Closing)</a:t>
                      </a:r>
                    </a:p>
                  </a:txBody>
                  <a:tcPr marL="76291" marR="76291" marT="38146" marB="38146"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latin typeface="Gilroy" panose="00000500000000000000"/>
                        </a:rPr>
                        <a:t>-</a:t>
                      </a:r>
                    </a:p>
                  </a:txBody>
                  <a:tcPr marL="76291" marR="76291" marT="38146" marB="38146"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$82M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5.50%</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310601226"/>
                  </a:ext>
                </a:extLst>
              </a:tr>
              <a:tr h="320040">
                <a:tc>
                  <a:txBody>
                    <a:bodyPr/>
                    <a:lstStyle/>
                    <a:p>
                      <a:pPr marL="0" eaLnBrk="1" hangingPunct="1"/>
                      <a:r>
                        <a:rPr lang="en-US" sz="1200" b="1">
                          <a:solidFill>
                            <a:schemeClr val="bg1"/>
                          </a:solidFill>
                          <a:latin typeface="Gilroy" panose="00000500000000000000"/>
                          <a:ea typeface="+mn-ea"/>
                          <a:cs typeface="+mn-cs"/>
                        </a:rPr>
                        <a:t>Construction Loans</a:t>
                      </a:r>
                    </a:p>
                  </a:txBody>
                  <a:tcPr marL="76291" marR="76291" marT="38146" marB="3814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algn="ctr" eaLnBrk="1" hangingPunct="1"/>
                      <a:r>
                        <a:rPr lang="en-US" sz="1200" b="1">
                          <a:solidFill>
                            <a:schemeClr val="bg1"/>
                          </a:solidFill>
                          <a:latin typeface="Gilroy" panose="00000500000000000000"/>
                          <a:ea typeface="+mn-ea"/>
                          <a:cs typeface="+mn-cs"/>
                        </a:rPr>
                        <a:t>$9M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4">
                        <a:lumMod val="40000"/>
                        <a:lumOff val="60000"/>
                      </a:schemeClr>
                    </a:solidFill>
                  </a:tcPr>
                </a:tc>
                <a:tc>
                  <a:txBody>
                    <a:bodyPr/>
                    <a:lstStyle/>
                    <a:p>
                      <a:pPr marL="0" algn="ctr" eaLnBrk="1" hangingPunct="1"/>
                      <a:endParaRPr lang="en-US" sz="1200" b="1">
                        <a:solidFill>
                          <a:schemeClr val="bg1"/>
                        </a:solidFill>
                        <a:latin typeface="Gilroy" panose="00000500000000000000"/>
                        <a:ea typeface="+mn-ea"/>
                        <a:cs typeface="+mn-cs"/>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4">
                        <a:lumMod val="40000"/>
                        <a:lumOff val="60000"/>
                      </a:schemeClr>
                    </a:solidFill>
                  </a:tcPr>
                </a:tc>
                <a:tc>
                  <a:txBody>
                    <a:bodyPr/>
                    <a:lstStyle/>
                    <a:p>
                      <a:pPr marL="0" algn="ctr" eaLnBrk="1" hangingPunct="1"/>
                      <a:endParaRPr lang="en-US" sz="1200" b="1">
                        <a:solidFill>
                          <a:schemeClr val="bg1"/>
                        </a:solidFill>
                        <a:latin typeface="Gilroy" panose="00000500000000000000"/>
                        <a:ea typeface="+mn-ea"/>
                        <a:cs typeface="+mn-cs"/>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4">
                        <a:lumMod val="40000"/>
                        <a:lumOff val="60000"/>
                      </a:schemeClr>
                    </a:solidFill>
                  </a:tcPr>
                </a:tc>
                <a:tc>
                  <a:txBody>
                    <a:bodyPr/>
                    <a:lstStyle/>
                    <a:p>
                      <a:pPr marL="0" algn="ctr" eaLnBrk="1" hangingPunct="1"/>
                      <a:endParaRPr lang="en-US" sz="1200" b="1">
                        <a:solidFill>
                          <a:schemeClr val="bg1"/>
                        </a:solidFill>
                        <a:latin typeface="Gilroy" panose="00000500000000000000"/>
                        <a:ea typeface="+mn-ea"/>
                        <a:cs typeface="+mn-cs"/>
                      </a:endParaRPr>
                    </a:p>
                  </a:txBody>
                  <a:tcPr marL="76291" marR="76291" marT="38146" marB="3814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002899272"/>
                  </a:ext>
                </a:extLst>
              </a:tr>
              <a:tr h="320040">
                <a:tc>
                  <a:txBody>
                    <a:bodyPr/>
                    <a:lstStyle/>
                    <a:p>
                      <a:r>
                        <a:rPr lang="en-US" sz="1100" b="1">
                          <a:solidFill>
                            <a:schemeClr val="tx1"/>
                          </a:solidFill>
                          <a:latin typeface="Gilroy" panose="00000500000000000000"/>
                        </a:rPr>
                        <a:t>Pinnacle (Park 295)</a:t>
                      </a:r>
                    </a:p>
                  </a:txBody>
                  <a:tcPr marL="76291" marR="76291" marT="38146" marB="38146"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latin typeface="Gilroy" panose="00000500000000000000"/>
                        </a:rPr>
                        <a:t>$6M</a:t>
                      </a:r>
                    </a:p>
                  </a:txBody>
                  <a:tcPr marL="76291" marR="76291" marT="38146" marB="38146"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$11M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1708912363"/>
                  </a:ext>
                </a:extLst>
              </a:tr>
              <a:tr h="320040">
                <a:tc>
                  <a:txBody>
                    <a:bodyPr/>
                    <a:lstStyle/>
                    <a:p>
                      <a:r>
                        <a:rPr lang="en-US" sz="1100" b="1">
                          <a:solidFill>
                            <a:schemeClr val="tx1"/>
                          </a:solidFill>
                          <a:latin typeface="Gilroy" panose="00000500000000000000"/>
                        </a:rPr>
                        <a:t>BHI (Joyce Kilmer)</a:t>
                      </a:r>
                    </a:p>
                  </a:txBody>
                  <a:tcPr marL="76291" marR="76291" marT="38146" marB="38146"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latin typeface="Gilroy" panose="00000500000000000000"/>
                        </a:rPr>
                        <a:t>$3M</a:t>
                      </a:r>
                    </a:p>
                  </a:txBody>
                  <a:tcPr marL="76291" marR="76291" marT="38146" marB="38146"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$6M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676122438"/>
                  </a:ext>
                </a:extLst>
              </a:tr>
              <a:tr h="320040">
                <a:tc>
                  <a:txBody>
                    <a:bodyPr/>
                    <a:lstStyle/>
                    <a:p>
                      <a:r>
                        <a:rPr lang="en-US" sz="1100" b="1">
                          <a:solidFill>
                            <a:schemeClr val="tx1"/>
                          </a:solidFill>
                          <a:latin typeface="Gilroy" panose="00000500000000000000"/>
                        </a:rPr>
                        <a:t>Berkeley (Gibbstown)</a:t>
                      </a:r>
                    </a:p>
                  </a:txBody>
                  <a:tcPr marL="76291" marR="76291" marT="38146" marB="38146"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latin typeface="Gilroy" panose="00000500000000000000"/>
                        </a:rPr>
                        <a:t>-</a:t>
                      </a:r>
                    </a:p>
                  </a:txBody>
                  <a:tcPr marL="76291" marR="76291" marT="38146" marB="38146"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$6M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137765015"/>
                  </a:ext>
                </a:extLst>
              </a:tr>
              <a:tr h="320040">
                <a:tc>
                  <a:txBody>
                    <a:bodyPr/>
                    <a:lstStyle/>
                    <a:p>
                      <a:r>
                        <a:rPr lang="en-US" sz="1100" b="1">
                          <a:solidFill>
                            <a:schemeClr val="tx1"/>
                          </a:solidFill>
                          <a:latin typeface="Gilroy" panose="00000500000000000000"/>
                        </a:rPr>
                        <a:t>Synovus (250 Swisher)</a:t>
                      </a:r>
                    </a:p>
                  </a:txBody>
                  <a:tcPr marL="76291" marR="76291" marT="38146" marB="38146"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latin typeface="Gilroy" panose="00000500000000000000"/>
                        </a:rPr>
                        <a:t>-</a:t>
                      </a:r>
                    </a:p>
                  </a:txBody>
                  <a:tcPr marL="76291" marR="76291" marT="38146" marB="38146"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lang="en-US" sz="1100">
                          <a:latin typeface="Gilroy" panose="00000500000000000000"/>
                        </a:rPr>
                        <a:t>$6M</a:t>
                      </a: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lang="en-US" sz="1100">
                        <a:latin typeface="Gilroy" panose="00000500000000000000"/>
                      </a:endParaRPr>
                    </a:p>
                  </a:txBody>
                  <a:tcPr marL="76291" marR="76291" marT="38146" marB="3814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98329606"/>
                  </a:ext>
                </a:extLst>
              </a:tr>
            </a:tbl>
          </a:graphicData>
        </a:graphic>
      </p:graphicFrame>
    </p:spTree>
    <p:extLst>
      <p:ext uri="{BB962C8B-B14F-4D97-AF65-F5344CB8AC3E}">
        <p14:creationId xmlns:p14="http://schemas.microsoft.com/office/powerpoint/2010/main" val="3451964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E3733-5212-4D1C-DF65-4E6F9E7CBBD8}"/>
              </a:ext>
            </a:extLst>
          </p:cNvPr>
          <p:cNvSpPr>
            <a:spLocks noGrp="1"/>
          </p:cNvSpPr>
          <p:nvPr>
            <p:ph idx="1"/>
          </p:nvPr>
        </p:nvSpPr>
        <p:spPr/>
        <p:txBody>
          <a:bodyPr/>
          <a:lstStyle/>
          <a:p>
            <a:r>
              <a:rPr lang="en-US"/>
              <a:t>Asset Management Operational Review</a:t>
            </a:r>
          </a:p>
        </p:txBody>
      </p:sp>
    </p:spTree>
    <p:extLst>
      <p:ext uri="{BB962C8B-B14F-4D97-AF65-F5344CB8AC3E}">
        <p14:creationId xmlns:p14="http://schemas.microsoft.com/office/powerpoint/2010/main" val="204919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Fund Occupancy</a:t>
            </a:r>
          </a:p>
        </p:txBody>
      </p:sp>
    </p:spTree>
    <p:extLst>
      <p:ext uri="{BB962C8B-B14F-4D97-AF65-F5344CB8AC3E}">
        <p14:creationId xmlns:p14="http://schemas.microsoft.com/office/powerpoint/2010/main" val="1726815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FECA-5226-3DFE-E057-4F000BDA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BD317-236F-066F-DA34-D47EA05BB47F}"/>
              </a:ext>
            </a:extLst>
          </p:cNvPr>
          <p:cNvSpPr>
            <a:spLocks noGrp="1"/>
          </p:cNvSpPr>
          <p:nvPr>
            <p:ph type="title"/>
          </p:nvPr>
        </p:nvSpPr>
        <p:spPr/>
        <p:txBody>
          <a:bodyPr/>
          <a:lstStyle/>
          <a:p>
            <a:r>
              <a:rPr lang="en-US"/>
              <a:t>Contract Occupancy | </a:t>
            </a:r>
            <a:r>
              <a:rPr lang="en-US" b="0"/>
              <a:t>Net Absorption – Fund 3</a:t>
            </a:r>
          </a:p>
        </p:txBody>
      </p:sp>
      <p:sp>
        <p:nvSpPr>
          <p:cNvPr id="11" name="TextBox 10">
            <a:extLst>
              <a:ext uri="{FF2B5EF4-FFF2-40B4-BE49-F238E27FC236}">
                <a16:creationId xmlns:a16="http://schemas.microsoft.com/office/drawing/2014/main" id="{46256FCC-CA78-CA56-2373-802A6D99E677}"/>
              </a:ext>
            </a:extLst>
          </p:cNvPr>
          <p:cNvSpPr txBox="1"/>
          <p:nvPr/>
        </p:nvSpPr>
        <p:spPr>
          <a:xfrm>
            <a:off x="96819" y="3897782"/>
            <a:ext cx="2313337" cy="2708434"/>
          </a:xfrm>
          <a:prstGeom prst="rect">
            <a:avLst/>
          </a:prstGeom>
          <a:solidFill>
            <a:schemeClr val="bg1">
              <a:lumMod val="95000"/>
            </a:schemeClr>
          </a:solidFill>
        </p:spPr>
        <p:txBody>
          <a:bodyPr wrap="square" lIns="91440" tIns="45720" rIns="91440" bIns="45720" anchor="t">
            <a:spAutoFit/>
          </a:bodyPr>
          <a:lstStyle/>
          <a:p>
            <a:pPr marL="228600" indent="-228600">
              <a:buClr>
                <a:srgbClr val="FEAB21"/>
              </a:buClr>
              <a:buFont typeface="+mj-lt"/>
              <a:buAutoNum type="arabicPeriod"/>
            </a:pPr>
            <a:r>
              <a:rPr lang="en-US" sz="1000" b="1">
                <a:solidFill>
                  <a:schemeClr val="tx2"/>
                </a:solidFill>
                <a:latin typeface="Aptos"/>
                <a:ea typeface="Lato Medium"/>
                <a:cs typeface="Lato Medium"/>
              </a:rPr>
              <a:t>Negative net absorption for the quarter at ~(138.6K) SF</a:t>
            </a:r>
          </a:p>
          <a:p>
            <a:pPr marL="228600" indent="-228600">
              <a:buClr>
                <a:srgbClr val="FEAB21"/>
              </a:buClr>
              <a:buFont typeface="+mj-lt"/>
              <a:buAutoNum type="arabicPeriod"/>
            </a:pPr>
            <a:r>
              <a:rPr lang="en-US" sz="1000" b="1">
                <a:solidFill>
                  <a:schemeClr val="tx2"/>
                </a:solidFill>
                <a:latin typeface="Aptos"/>
                <a:ea typeface="Lato Medium"/>
                <a:cs typeface="Lato Medium"/>
              </a:rPr>
              <a:t>2.47M SF acquired </a:t>
            </a:r>
            <a:r>
              <a:rPr lang="en-US" sz="1000">
                <a:solidFill>
                  <a:schemeClr val="tx2"/>
                </a:solidFill>
                <a:latin typeface="Aptos"/>
                <a:ea typeface="Lato Medium"/>
                <a:cs typeface="Lato Medium"/>
              </a:rPr>
              <a:t>in Q2 (Mapletree).  </a:t>
            </a:r>
            <a:endParaRPr lang="en-US" sz="1000" b="1">
              <a:solidFill>
                <a:schemeClr val="tx2"/>
              </a:solidFill>
              <a:latin typeface="Aptos"/>
              <a:ea typeface="Lato Medium"/>
              <a:cs typeface="Lato Medium"/>
            </a:endParaRPr>
          </a:p>
          <a:p>
            <a:pPr marL="228600" indent="-228600">
              <a:buClr>
                <a:srgbClr val="FEAB21"/>
              </a:buClr>
              <a:buFont typeface="+mj-lt"/>
              <a:buAutoNum type="arabicPeriod"/>
            </a:pPr>
            <a:r>
              <a:rPr lang="en-US" sz="1000" b="1">
                <a:solidFill>
                  <a:schemeClr val="tx2"/>
                </a:solidFill>
                <a:latin typeface="Aptos"/>
                <a:ea typeface="Lato Medium"/>
                <a:cs typeface="Lato Medium"/>
              </a:rPr>
              <a:t>Audit of Mapletree vacancy/ onboarding underway </a:t>
            </a:r>
            <a:r>
              <a:rPr lang="en-US" sz="1000">
                <a:solidFill>
                  <a:schemeClr val="tx2"/>
                </a:solidFill>
                <a:latin typeface="Aptos"/>
                <a:ea typeface="Lato Medium"/>
                <a:cs typeface="Lato Medium"/>
              </a:rPr>
              <a:t>and any corrections will be included in 3Q25</a:t>
            </a:r>
          </a:p>
          <a:p>
            <a:pPr marL="228600" indent="-228600">
              <a:buClr>
                <a:srgbClr val="FEAB21"/>
              </a:buClr>
              <a:buFont typeface="+mj-lt"/>
              <a:buAutoNum type="arabicPeriod"/>
            </a:pPr>
            <a:r>
              <a:rPr lang="en-US" sz="1000">
                <a:solidFill>
                  <a:schemeClr val="tx2"/>
                </a:solidFill>
                <a:latin typeface="Aptos"/>
                <a:ea typeface="Lato Medium"/>
                <a:cs typeface="Lato Medium"/>
              </a:rPr>
              <a:t>End of quarter </a:t>
            </a:r>
            <a:r>
              <a:rPr lang="en-US" sz="1000" b="1">
                <a:solidFill>
                  <a:schemeClr val="tx2"/>
                </a:solidFill>
                <a:latin typeface="Aptos"/>
                <a:ea typeface="Lato Medium"/>
                <a:cs typeface="Lato Medium"/>
              </a:rPr>
              <a:t>contract  occupancy is 93.0%</a:t>
            </a:r>
          </a:p>
          <a:p>
            <a:pPr marL="228600" indent="-228600">
              <a:buClr>
                <a:srgbClr val="FEAB21"/>
              </a:buClr>
              <a:buFont typeface="+mj-lt"/>
              <a:buAutoNum type="arabicPeriod"/>
            </a:pPr>
            <a:r>
              <a:rPr lang="en-US" sz="1000">
                <a:solidFill>
                  <a:schemeClr val="tx2"/>
                </a:solidFill>
                <a:latin typeface="Aptos"/>
                <a:ea typeface="Lato Medium"/>
                <a:cs typeface="Lato Medium"/>
              </a:rPr>
              <a:t>Adjusted occupancy for </a:t>
            </a:r>
            <a:r>
              <a:rPr lang="en-US" sz="1000" b="1" err="1">
                <a:solidFill>
                  <a:schemeClr val="tx2"/>
                </a:solidFill>
                <a:latin typeface="Aptos"/>
                <a:ea typeface="Lato Medium"/>
                <a:cs typeface="Lato Medium"/>
              </a:rPr>
              <a:t>Xcision</a:t>
            </a:r>
            <a:r>
              <a:rPr lang="en-US" sz="1000" b="1">
                <a:solidFill>
                  <a:schemeClr val="tx2"/>
                </a:solidFill>
                <a:latin typeface="Aptos"/>
                <a:ea typeface="Lato Medium"/>
                <a:cs typeface="Lato Medium"/>
              </a:rPr>
              <a:t> Medical 92.9%</a:t>
            </a:r>
          </a:p>
          <a:p>
            <a:pPr marL="228600" indent="-228600">
              <a:buClr>
                <a:srgbClr val="FEAB21"/>
              </a:buClr>
              <a:buFont typeface="+mj-lt"/>
              <a:buAutoNum type="arabicPeriod"/>
            </a:pPr>
            <a:r>
              <a:rPr lang="en-US" sz="1000" b="1">
                <a:solidFill>
                  <a:schemeClr val="tx2"/>
                </a:solidFill>
                <a:latin typeface="Aptos"/>
                <a:ea typeface="Lato Medium"/>
                <a:cs typeface="Lato Medium"/>
              </a:rPr>
              <a:t>SF Adjustment for </a:t>
            </a:r>
            <a:r>
              <a:rPr lang="en-US" sz="1000">
                <a:solidFill>
                  <a:schemeClr val="tx2"/>
                </a:solidFill>
                <a:latin typeface="Aptos"/>
                <a:ea typeface="Lato Medium"/>
                <a:cs typeface="Lato Medium"/>
              </a:rPr>
              <a:t>3001 Irwin (3pa00002) -  was active in Yardi, but not acquired.  Corrected and will be removed going forward.</a:t>
            </a:r>
          </a:p>
          <a:p>
            <a:pPr marL="228600" indent="-228600">
              <a:buClr>
                <a:srgbClr val="FEAB21"/>
              </a:buClr>
              <a:buFont typeface="+mj-lt"/>
              <a:buAutoNum type="arabicPeriod"/>
            </a:pPr>
            <a:endParaRPr lang="en-US" sz="1000">
              <a:solidFill>
                <a:schemeClr val="tx2"/>
              </a:solidFill>
              <a:latin typeface="Aptos"/>
              <a:ea typeface="Lato Medium"/>
              <a:cs typeface="Lato Medium"/>
            </a:endParaRPr>
          </a:p>
        </p:txBody>
      </p:sp>
      <p:graphicFrame>
        <p:nvGraphicFramePr>
          <p:cNvPr id="12" name="Table 11">
            <a:extLst>
              <a:ext uri="{FF2B5EF4-FFF2-40B4-BE49-F238E27FC236}">
                <a16:creationId xmlns:a16="http://schemas.microsoft.com/office/drawing/2014/main" id="{EDACB352-E464-E20E-F8D5-B306CB5B4B8C}"/>
              </a:ext>
            </a:extLst>
          </p:cNvPr>
          <p:cNvGraphicFramePr>
            <a:graphicFrameLocks noGrp="1"/>
          </p:cNvGraphicFramePr>
          <p:nvPr>
            <p:extLst>
              <p:ext uri="{D42A27DB-BD31-4B8C-83A1-F6EECF244321}">
                <p14:modId xmlns:p14="http://schemas.microsoft.com/office/powerpoint/2010/main" val="3339855817"/>
              </p:ext>
            </p:extLst>
          </p:nvPr>
        </p:nvGraphicFramePr>
        <p:xfrm>
          <a:off x="2512723" y="3897782"/>
          <a:ext cx="8928498" cy="1129030"/>
        </p:xfrm>
        <a:graphic>
          <a:graphicData uri="http://schemas.openxmlformats.org/drawingml/2006/table">
            <a:tbl>
              <a:tblPr/>
              <a:tblGrid>
                <a:gridCol w="1770568">
                  <a:extLst>
                    <a:ext uri="{9D8B030D-6E8A-4147-A177-3AD203B41FA5}">
                      <a16:colId xmlns:a16="http://schemas.microsoft.com/office/drawing/2014/main" val="3309336511"/>
                    </a:ext>
                  </a:extLst>
                </a:gridCol>
                <a:gridCol w="2060575">
                  <a:extLst>
                    <a:ext uri="{9D8B030D-6E8A-4147-A177-3AD203B41FA5}">
                      <a16:colId xmlns:a16="http://schemas.microsoft.com/office/drawing/2014/main" val="3925070587"/>
                    </a:ext>
                  </a:extLst>
                </a:gridCol>
                <a:gridCol w="1603794">
                  <a:extLst>
                    <a:ext uri="{9D8B030D-6E8A-4147-A177-3AD203B41FA5}">
                      <a16:colId xmlns:a16="http://schemas.microsoft.com/office/drawing/2014/main" val="543652168"/>
                    </a:ext>
                  </a:extLst>
                </a:gridCol>
                <a:gridCol w="1005840">
                  <a:extLst>
                    <a:ext uri="{9D8B030D-6E8A-4147-A177-3AD203B41FA5}">
                      <a16:colId xmlns:a16="http://schemas.microsoft.com/office/drawing/2014/main" val="2329433279"/>
                    </a:ext>
                  </a:extLst>
                </a:gridCol>
                <a:gridCol w="2487721">
                  <a:extLst>
                    <a:ext uri="{9D8B030D-6E8A-4147-A177-3AD203B41FA5}">
                      <a16:colId xmlns:a16="http://schemas.microsoft.com/office/drawing/2014/main" val="418604848"/>
                    </a:ext>
                  </a:extLst>
                </a:gridCol>
              </a:tblGrid>
              <a:tr h="56659">
                <a:tc gridSpan="4">
                  <a:txBody>
                    <a:bodyPr/>
                    <a:lstStyle/>
                    <a:p>
                      <a:pPr algn="ctr" fontAlgn="b"/>
                      <a:r>
                        <a:rPr lang="en-US" sz="900" b="1" i="0" u="sng" strike="noStrike">
                          <a:effectLst/>
                          <a:latin typeface="Aptos" panose="020B0004020202020204" pitchFamily="34" charset="0"/>
                        </a:rPr>
                        <a:t>Tenant Move-ins</a:t>
                      </a: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l" fontAlgn="b"/>
                      <a:endParaRPr lang="en-US" sz="900" b="1" i="0" u="none" strike="noStrike">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ctr" fontAlgn="b"/>
                      <a:endParaRPr lang="en-US" sz="900" b="1" i="0" u="none" strike="noStrike">
                        <a:solidFill>
                          <a:schemeClr val="tx1"/>
                        </a:solidFill>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ctr" fontAlgn="b"/>
                      <a:endParaRPr lang="en-US" sz="900" b="1" i="0" u="none" strike="noStrike">
                        <a:solidFill>
                          <a:schemeClr val="tx1"/>
                        </a:solidFill>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endParaRPr lang="en-US" sz="900" b="1" i="0" u="sng" strike="noStrike">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extLst>
                  <a:ext uri="{0D108BD9-81ED-4DB2-BD59-A6C34878D82A}">
                    <a16:rowId xmlns:a16="http://schemas.microsoft.com/office/drawing/2014/main" val="3739763629"/>
                  </a:ext>
                </a:extLst>
              </a:tr>
              <a:tr h="48407">
                <a:tc>
                  <a:txBody>
                    <a:bodyPr/>
                    <a:lstStyle/>
                    <a:p>
                      <a:pPr algn="l" fontAlgn="b"/>
                      <a:r>
                        <a:rPr lang="en-US" sz="900" b="1" i="0" u="none" strike="noStrike">
                          <a:effectLst/>
                          <a:latin typeface="Aptos" panose="020B0004020202020204" pitchFamily="34" charset="0"/>
                        </a:rPr>
                        <a:t>Property</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l" fontAlgn="b"/>
                      <a:r>
                        <a:rPr lang="en-US" sz="900" b="1" i="0" u="none" strike="noStrike">
                          <a:effectLst/>
                          <a:latin typeface="Aptos" panose="020B0004020202020204" pitchFamily="34" charset="0"/>
                        </a:rPr>
                        <a:t>Tenant Move-In</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r>
                        <a:rPr lang="en-US" sz="900" b="1" i="0" u="none" strike="noStrike">
                          <a:solidFill>
                            <a:schemeClr val="tx1"/>
                          </a:solidFill>
                          <a:effectLst/>
                          <a:latin typeface="Aptos" panose="020B0004020202020204" pitchFamily="34" charset="0"/>
                        </a:rPr>
                        <a:t>SF</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r>
                        <a:rPr lang="en-US" sz="900" b="1" i="0" u="none" strike="noStrike">
                          <a:solidFill>
                            <a:schemeClr val="tx1"/>
                          </a:solidFill>
                          <a:effectLst/>
                          <a:latin typeface="Aptos" panose="020B0004020202020204" pitchFamily="34" charset="0"/>
                        </a:rPr>
                        <a:t>Rent PSF</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endParaRPr lang="en-US" sz="900" b="1" i="0" u="none" strike="noStrike">
                        <a:solidFill>
                          <a:schemeClr val="tx1"/>
                        </a:solidFill>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extLst>
                  <a:ext uri="{0D108BD9-81ED-4DB2-BD59-A6C34878D82A}">
                    <a16:rowId xmlns:a16="http://schemas.microsoft.com/office/drawing/2014/main" val="3983178124"/>
                  </a:ext>
                </a:extLst>
              </a:tr>
              <a:tr h="48407">
                <a:tc>
                  <a:txBody>
                    <a:bodyPr/>
                    <a:lstStyle/>
                    <a:p>
                      <a:pPr algn="l" fontAlgn="b"/>
                      <a:r>
                        <a:rPr lang="en-US" sz="900" b="0" i="0" u="none" strike="noStrike">
                          <a:effectLst/>
                          <a:latin typeface="Aptos" panose="020B0004020202020204" pitchFamily="34" charset="0"/>
                        </a:rPr>
                        <a:t>1101 Venture Ct. (3tx00011)</a:t>
                      </a:r>
                    </a:p>
                  </a:txBody>
                  <a:tcPr marL="0" marR="0" marT="0" marB="0" anchor="b">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March Products Inc. </a:t>
                      </a:r>
                    </a:p>
                  </a:txBody>
                  <a:tcPr marL="0" marR="0" marT="0" marB="0" anchor="ctr">
                    <a:lnL>
                      <a:noFill/>
                    </a:lnL>
                    <a:lnR>
                      <a:noFill/>
                    </a:lnR>
                    <a:lnT>
                      <a:noFill/>
                    </a:lnT>
                    <a:lnB>
                      <a:noFill/>
                    </a:lnB>
                    <a:noFill/>
                  </a:tcPr>
                </a:tc>
                <a:tc>
                  <a:txBody>
                    <a:bodyPr/>
                    <a:lstStyle/>
                    <a:p>
                      <a:pPr algn="ctr" fontAlgn="ctr"/>
                      <a:r>
                        <a:rPr lang="en-US" sz="900" b="0" i="0" u="none" strike="noStrike">
                          <a:effectLst/>
                          <a:latin typeface="Aptos" panose="020B0004020202020204" pitchFamily="34" charset="0"/>
                        </a:rPr>
                        <a:t>22,876</a:t>
                      </a:r>
                    </a:p>
                  </a:txBody>
                  <a:tcPr marL="0" marR="0" marT="0" marB="0" anchor="ctr">
                    <a:lnL>
                      <a:noFill/>
                    </a:lnL>
                    <a:lnR>
                      <a:noFill/>
                    </a:lnR>
                    <a:lnT>
                      <a:noFill/>
                    </a:lnT>
                    <a:lnB>
                      <a:noFill/>
                    </a:lnB>
                    <a:noFill/>
                  </a:tcPr>
                </a:tc>
                <a:tc>
                  <a:txBody>
                    <a:bodyPr/>
                    <a:lstStyle/>
                    <a:p>
                      <a:pPr algn="ctr" fontAlgn="ctr"/>
                      <a:r>
                        <a:rPr lang="en-US" sz="900" b="0" i="0" u="none" strike="noStrike">
                          <a:effectLst/>
                          <a:latin typeface="Aptos" panose="020B0004020202020204" pitchFamily="34" charset="0"/>
                        </a:rPr>
                        <a:t>9.75</a:t>
                      </a:r>
                    </a:p>
                  </a:txBody>
                  <a:tcPr marL="0" marR="0" marT="0"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6350" marR="6350" marT="6350" marB="0" anchor="ctr">
                    <a:lnL>
                      <a:noFill/>
                    </a:lnL>
                    <a:lnR>
                      <a:noFill/>
                    </a:lnR>
                    <a:lnT>
                      <a:noFill/>
                    </a:lnT>
                    <a:lnB>
                      <a:noFill/>
                    </a:lnB>
                    <a:noFill/>
                  </a:tcPr>
                </a:tc>
                <a:extLst>
                  <a:ext uri="{0D108BD9-81ED-4DB2-BD59-A6C34878D82A}">
                    <a16:rowId xmlns:a16="http://schemas.microsoft.com/office/drawing/2014/main" val="1485224458"/>
                  </a:ext>
                </a:extLst>
              </a:tr>
              <a:tr h="48407">
                <a:tc>
                  <a:txBody>
                    <a:bodyPr/>
                    <a:lstStyle/>
                    <a:p>
                      <a:pPr algn="l" fontAlgn="b"/>
                      <a:r>
                        <a:rPr lang="en-US" sz="900" b="0" i="0" u="none" strike="noStrike">
                          <a:effectLst/>
                          <a:latin typeface="Aptos" panose="020B0004020202020204" pitchFamily="34" charset="0"/>
                        </a:rPr>
                        <a:t>3338-3352 Democrat (3tn00001)</a:t>
                      </a:r>
                    </a:p>
                  </a:txBody>
                  <a:tcPr marL="0" marR="0" marT="0" marB="0" anchor="b">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Koontz Electric Company, Inc. </a:t>
                      </a:r>
                    </a:p>
                  </a:txBody>
                  <a:tcPr marL="0" marR="0" marT="0" marB="0" anchor="ctr">
                    <a:lnL>
                      <a:noFill/>
                    </a:lnL>
                    <a:lnR>
                      <a:noFill/>
                    </a:lnR>
                    <a:lnT>
                      <a:noFill/>
                    </a:lnT>
                    <a:lnB>
                      <a:noFill/>
                    </a:lnB>
                    <a:noFill/>
                  </a:tcPr>
                </a:tc>
                <a:tc>
                  <a:txBody>
                    <a:bodyPr/>
                    <a:lstStyle/>
                    <a:p>
                      <a:pPr algn="ctr" fontAlgn="ctr"/>
                      <a:r>
                        <a:rPr lang="en-US" sz="900" b="0" i="0" u="none" strike="noStrike">
                          <a:effectLst/>
                          <a:latin typeface="Aptos" panose="020B0004020202020204" pitchFamily="34" charset="0"/>
                        </a:rPr>
                        <a:t>12,000</a:t>
                      </a:r>
                    </a:p>
                  </a:txBody>
                  <a:tcPr marL="0" marR="0" marT="0" marB="0" anchor="ctr">
                    <a:lnL>
                      <a:noFill/>
                    </a:lnL>
                    <a:lnR>
                      <a:noFill/>
                    </a:lnR>
                    <a:lnT>
                      <a:noFill/>
                    </a:lnT>
                    <a:lnB>
                      <a:noFill/>
                    </a:lnB>
                    <a:noFill/>
                  </a:tcPr>
                </a:tc>
                <a:tc>
                  <a:txBody>
                    <a:bodyPr/>
                    <a:lstStyle/>
                    <a:p>
                      <a:pPr algn="ctr" fontAlgn="ctr"/>
                      <a:r>
                        <a:rPr lang="en-US" sz="900" b="0" i="0" u="none" strike="noStrike">
                          <a:effectLst/>
                          <a:latin typeface="Aptos" panose="020B0004020202020204" pitchFamily="34" charset="0"/>
                        </a:rPr>
                        <a:t>4.40</a:t>
                      </a:r>
                    </a:p>
                  </a:txBody>
                  <a:tcPr marL="0" marR="0" marT="0"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6350" marR="6350" marT="6350" marB="0" anchor="ctr">
                    <a:lnL>
                      <a:noFill/>
                    </a:lnL>
                    <a:lnR>
                      <a:noFill/>
                    </a:lnR>
                    <a:lnT>
                      <a:noFill/>
                    </a:lnT>
                    <a:lnB>
                      <a:noFill/>
                    </a:lnB>
                    <a:noFill/>
                  </a:tcPr>
                </a:tc>
                <a:extLst>
                  <a:ext uri="{0D108BD9-81ED-4DB2-BD59-A6C34878D82A}">
                    <a16:rowId xmlns:a16="http://schemas.microsoft.com/office/drawing/2014/main" val="245661739"/>
                  </a:ext>
                </a:extLst>
              </a:tr>
              <a:tr h="48407">
                <a:tc>
                  <a:txBody>
                    <a:bodyPr/>
                    <a:lstStyle/>
                    <a:p>
                      <a:pPr algn="l" fontAlgn="b"/>
                      <a:r>
                        <a:rPr lang="en-US" sz="900" b="0" i="0" u="none" strike="noStrike">
                          <a:effectLst/>
                          <a:latin typeface="Aptos" panose="020B0004020202020204" pitchFamily="34" charset="0"/>
                        </a:rPr>
                        <a:t>10755 Sanden Drive (3tx00014)</a:t>
                      </a:r>
                    </a:p>
                  </a:txBody>
                  <a:tcPr marL="0" marR="0" marT="0" marB="0" anchor="b">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Circuit Works Corporation</a:t>
                      </a:r>
                    </a:p>
                  </a:txBody>
                  <a:tcPr marL="0" marR="0" marT="0" marB="0" anchor="ctr">
                    <a:lnL>
                      <a:noFill/>
                    </a:lnL>
                    <a:lnR>
                      <a:noFill/>
                    </a:lnR>
                    <a:lnT>
                      <a:noFill/>
                    </a:lnT>
                    <a:lnB>
                      <a:noFill/>
                    </a:lnB>
                    <a:noFill/>
                  </a:tcPr>
                </a:tc>
                <a:tc>
                  <a:txBody>
                    <a:bodyPr/>
                    <a:lstStyle/>
                    <a:p>
                      <a:pPr algn="ctr" fontAlgn="ctr"/>
                      <a:r>
                        <a:rPr lang="en-US" sz="900" b="0" i="0" u="none" strike="noStrike">
                          <a:effectLst/>
                          <a:latin typeface="Aptos" panose="020B0004020202020204" pitchFamily="34" charset="0"/>
                        </a:rPr>
                        <a:t>11,875</a:t>
                      </a:r>
                    </a:p>
                  </a:txBody>
                  <a:tcPr marL="0" marR="0" marT="0" marB="0" anchor="ctr">
                    <a:lnL>
                      <a:noFill/>
                    </a:lnL>
                    <a:lnR>
                      <a:noFill/>
                    </a:lnR>
                    <a:lnT>
                      <a:noFill/>
                    </a:lnT>
                    <a:lnB>
                      <a:noFill/>
                    </a:lnB>
                    <a:noFill/>
                  </a:tcPr>
                </a:tc>
                <a:tc>
                  <a:txBody>
                    <a:bodyPr/>
                    <a:lstStyle/>
                    <a:p>
                      <a:pPr algn="ctr" fontAlgn="ctr"/>
                      <a:r>
                        <a:rPr lang="en-US" sz="900" b="0" i="0" u="none" strike="noStrike">
                          <a:effectLst/>
                          <a:latin typeface="Aptos" panose="020B0004020202020204" pitchFamily="34" charset="0"/>
                        </a:rPr>
                        <a:t>10.75</a:t>
                      </a:r>
                    </a:p>
                  </a:txBody>
                  <a:tcPr marL="0" marR="0" marT="0"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6350" marR="6350" marT="6350" marB="0" anchor="ctr">
                    <a:lnL>
                      <a:noFill/>
                    </a:lnL>
                    <a:lnR>
                      <a:noFill/>
                    </a:lnR>
                    <a:lnT>
                      <a:noFill/>
                    </a:lnT>
                    <a:lnB>
                      <a:noFill/>
                    </a:lnB>
                    <a:noFill/>
                  </a:tcPr>
                </a:tc>
                <a:extLst>
                  <a:ext uri="{0D108BD9-81ED-4DB2-BD59-A6C34878D82A}">
                    <a16:rowId xmlns:a16="http://schemas.microsoft.com/office/drawing/2014/main" val="3972391655"/>
                  </a:ext>
                </a:extLst>
              </a:tr>
              <a:tr h="48407">
                <a:tc>
                  <a:txBody>
                    <a:bodyPr/>
                    <a:lstStyle/>
                    <a:p>
                      <a:pPr algn="l" fontAlgn="b"/>
                      <a:r>
                        <a:rPr lang="en-US" sz="900" b="0" i="0" u="none" strike="noStrike">
                          <a:effectLst/>
                          <a:latin typeface="Aptos" panose="020B0004020202020204" pitchFamily="34" charset="0"/>
                        </a:rPr>
                        <a:t>9176 Red Branch (3md00001)</a:t>
                      </a:r>
                    </a:p>
                  </a:txBody>
                  <a:tcPr marL="0" marR="0" marT="0" marB="0" anchor="b">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Prime Egrocery Inc</a:t>
                      </a:r>
                    </a:p>
                  </a:txBody>
                  <a:tcPr marL="0" marR="0" marT="0" marB="0" anchor="ctr">
                    <a:lnL>
                      <a:noFill/>
                    </a:lnL>
                    <a:lnR>
                      <a:noFill/>
                    </a:lnR>
                    <a:lnT>
                      <a:noFill/>
                    </a:lnT>
                    <a:lnB>
                      <a:noFill/>
                    </a:lnB>
                    <a:noFill/>
                  </a:tcPr>
                </a:tc>
                <a:tc>
                  <a:txBody>
                    <a:bodyPr/>
                    <a:lstStyle/>
                    <a:p>
                      <a:pPr algn="ctr" fontAlgn="ctr"/>
                      <a:r>
                        <a:rPr lang="en-US" sz="900" b="0" i="0" u="none" strike="noStrike">
                          <a:effectLst/>
                          <a:latin typeface="Aptos" panose="020B0004020202020204" pitchFamily="34" charset="0"/>
                        </a:rPr>
                        <a:t>11,158</a:t>
                      </a:r>
                    </a:p>
                  </a:txBody>
                  <a:tcPr marL="0" marR="0" marT="0" marB="0" anchor="ctr">
                    <a:lnL>
                      <a:noFill/>
                    </a:lnL>
                    <a:lnR>
                      <a:noFill/>
                    </a:lnR>
                    <a:lnT>
                      <a:noFill/>
                    </a:lnT>
                    <a:lnB>
                      <a:noFill/>
                    </a:lnB>
                    <a:noFill/>
                  </a:tcPr>
                </a:tc>
                <a:tc>
                  <a:txBody>
                    <a:bodyPr/>
                    <a:lstStyle/>
                    <a:p>
                      <a:pPr algn="ctr" fontAlgn="ctr"/>
                      <a:r>
                        <a:rPr lang="en-US" sz="900" b="0" i="0" u="none" strike="noStrike">
                          <a:effectLst/>
                          <a:latin typeface="Aptos" panose="020B0004020202020204" pitchFamily="34" charset="0"/>
                        </a:rPr>
                        <a:t>12.50</a:t>
                      </a:r>
                    </a:p>
                  </a:txBody>
                  <a:tcPr marL="0" marR="0" marT="0"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6350" marR="6350" marT="6350" marB="0" anchor="ctr">
                    <a:lnL>
                      <a:noFill/>
                    </a:lnL>
                    <a:lnR>
                      <a:noFill/>
                    </a:lnR>
                    <a:lnT>
                      <a:noFill/>
                    </a:lnT>
                    <a:lnB>
                      <a:noFill/>
                    </a:lnB>
                    <a:noFill/>
                  </a:tcPr>
                </a:tc>
                <a:extLst>
                  <a:ext uri="{0D108BD9-81ED-4DB2-BD59-A6C34878D82A}">
                    <a16:rowId xmlns:a16="http://schemas.microsoft.com/office/drawing/2014/main" val="289017434"/>
                  </a:ext>
                </a:extLst>
              </a:tr>
              <a:tr h="84185">
                <a:tc>
                  <a:txBody>
                    <a:bodyPr/>
                    <a:lstStyle/>
                    <a:p>
                      <a:pPr algn="l" fontAlgn="b"/>
                      <a:r>
                        <a:rPr lang="en-US" sz="900" b="0" i="0" u="none" strike="noStrike">
                          <a:effectLst/>
                          <a:latin typeface="Aptos" panose="020B0004020202020204" pitchFamily="34" charset="0"/>
                        </a:rPr>
                        <a:t>2160 Hills Avenue (3ga00001)</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l" fontAlgn="ctr"/>
                      <a:r>
                        <a:rPr lang="fr-FR" sz="900" b="0" i="0" u="none" strike="noStrike">
                          <a:solidFill>
                            <a:srgbClr val="000000"/>
                          </a:solidFill>
                          <a:effectLst/>
                          <a:latin typeface="Aptos" panose="020B0004020202020204" pitchFamily="34" charset="0"/>
                        </a:rPr>
                        <a:t>Champion Gymnastics &amp; Cheer, LLC</a:t>
                      </a:r>
                    </a:p>
                  </a:txBody>
                  <a:tcPr marL="0" marR="0" marT="0" marB="0" anchor="ctr">
                    <a:lnL>
                      <a:noFill/>
                    </a:lnL>
                    <a:lnR>
                      <a:noFill/>
                    </a:lnR>
                    <a:lnT>
                      <a:noFill/>
                    </a:lnT>
                    <a:lnB w="12700" cap="flat" cmpd="sng" algn="ctr">
                      <a:noFill/>
                      <a:prstDash val="solid"/>
                      <a:round/>
                      <a:headEnd type="none" w="med" len="med"/>
                      <a:tailEnd type="none" w="med" len="med"/>
                    </a:lnB>
                    <a:noFill/>
                  </a:tcPr>
                </a:tc>
                <a:tc>
                  <a:txBody>
                    <a:bodyPr/>
                    <a:lstStyle/>
                    <a:p>
                      <a:pPr algn="ctr" fontAlgn="ctr"/>
                      <a:r>
                        <a:rPr lang="en-US" sz="900" b="0" i="0" u="none" strike="noStrike">
                          <a:effectLst/>
                          <a:latin typeface="Aptos" panose="020B0004020202020204" pitchFamily="34" charset="0"/>
                        </a:rPr>
                        <a:t>10,285</a:t>
                      </a:r>
                    </a:p>
                  </a:txBody>
                  <a:tcPr marL="0" marR="0" marT="0" marB="0" anchor="ctr">
                    <a:lnL>
                      <a:noFill/>
                    </a:lnL>
                    <a:lnR>
                      <a:noFill/>
                    </a:lnR>
                    <a:lnT>
                      <a:noFill/>
                    </a:lnT>
                    <a:lnB w="12700" cap="flat" cmpd="sng" algn="ctr">
                      <a:noFill/>
                      <a:prstDash val="solid"/>
                      <a:round/>
                      <a:headEnd type="none" w="med" len="med"/>
                      <a:tailEnd type="none" w="med" len="med"/>
                    </a:lnB>
                    <a:noFill/>
                  </a:tcPr>
                </a:tc>
                <a:tc>
                  <a:txBody>
                    <a:bodyPr/>
                    <a:lstStyle/>
                    <a:p>
                      <a:pPr algn="ctr" fontAlgn="ctr"/>
                      <a:r>
                        <a:rPr lang="en-US" sz="900" b="0" i="0" u="none" strike="noStrike">
                          <a:effectLst/>
                          <a:latin typeface="Aptos" panose="020B0004020202020204" pitchFamily="34" charset="0"/>
                        </a:rPr>
                        <a:t>13.15</a:t>
                      </a:r>
                    </a:p>
                  </a:txBody>
                  <a:tcPr marL="0" marR="0" marT="0" marB="0" anchor="ctr">
                    <a:lnL>
                      <a:noFill/>
                    </a:lnL>
                    <a:lnR>
                      <a:noFill/>
                    </a:lnR>
                    <a:lnT>
                      <a:noFill/>
                    </a:lnT>
                    <a:lnB w="12700" cap="flat" cmpd="sng" algn="ctr">
                      <a:noFill/>
                      <a:prstDash val="solid"/>
                      <a:round/>
                      <a:headEnd type="none" w="med" len="med"/>
                      <a:tailEnd type="none" w="med" len="med"/>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6350" marR="6350" marT="6350" marB="0" anchor="ctr">
                    <a:lnL>
                      <a:noFill/>
                    </a:lnL>
                    <a:lnR>
                      <a:noFill/>
                    </a:ln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5668655"/>
                  </a:ext>
                </a:extLst>
              </a:tr>
              <a:tr h="48407">
                <a:tc>
                  <a:txBody>
                    <a:bodyPr/>
                    <a:lstStyle/>
                    <a:p>
                      <a:pPr algn="l" fontAlgn="b"/>
                      <a:r>
                        <a:rPr lang="en-US" sz="900" b="0" i="0" u="none" strike="noStrike">
                          <a:effectLst/>
                          <a:latin typeface="Aptos" panose="020B0004020202020204" pitchFamily="34" charset="0"/>
                        </a:rPr>
                        <a:t> </a:t>
                      </a:r>
                    </a:p>
                  </a:txBody>
                  <a:tcPr marL="0" marR="0" marT="0" marB="0" anchor="b">
                    <a:lnL>
                      <a:noFill/>
                    </a:lnL>
                    <a:lnR>
                      <a:noFill/>
                    </a:lnR>
                    <a:lnT w="12700" cap="flat" cmpd="sng" algn="ctr">
                      <a:noFill/>
                      <a:prstDash val="solid"/>
                      <a:round/>
                      <a:headEnd type="none" w="med" len="med"/>
                      <a:tailEnd type="none" w="med" len="med"/>
                    </a:lnT>
                    <a:lnB>
                      <a:noFill/>
                    </a:lnB>
                    <a:noFill/>
                  </a:tcPr>
                </a:tc>
                <a:tc>
                  <a:txBody>
                    <a:bodyPr/>
                    <a:lstStyle/>
                    <a:p>
                      <a:pPr algn="l" fontAlgn="b"/>
                      <a:r>
                        <a:rPr lang="en-US" sz="900" b="0" i="0" u="none" strike="noStrike">
                          <a:effectLst/>
                          <a:latin typeface="Aptos" panose="020B0004020202020204" pitchFamily="34" charset="0"/>
                        </a:rPr>
                        <a:t> </a:t>
                      </a:r>
                    </a:p>
                  </a:txBody>
                  <a:tcPr marL="0" marR="0" marT="0" marB="0" anchor="b">
                    <a:lnL>
                      <a:noFill/>
                    </a:lnL>
                    <a:lnR>
                      <a:noFill/>
                    </a:lnR>
                    <a:lnT w="12700" cap="flat" cmpd="sng" algn="ctr">
                      <a:noFill/>
                      <a:prstDash val="solid"/>
                      <a:round/>
                      <a:headEnd type="none" w="med" len="med"/>
                      <a:tailEnd type="none" w="med" len="med"/>
                    </a:lnT>
                    <a:lnB>
                      <a:noFill/>
                    </a:lnB>
                    <a:noFill/>
                  </a:tcPr>
                </a:tc>
                <a:tc>
                  <a:txBody>
                    <a:bodyPr/>
                    <a:lstStyle/>
                    <a:p>
                      <a:pPr algn="ctr" fontAlgn="b"/>
                      <a:r>
                        <a:rPr lang="en-US" sz="900" b="1" i="0" u="none" strike="noStrike">
                          <a:effectLst/>
                          <a:latin typeface="Aptos" panose="020B0004020202020204" pitchFamily="34" charset="0"/>
                        </a:rPr>
                        <a:t>68,194</a:t>
                      </a:r>
                    </a:p>
                  </a:txBody>
                  <a:tcPr marL="0" marR="0" marT="0" marB="0" anchor="b">
                    <a:lnL>
                      <a:noFill/>
                    </a:lnL>
                    <a:lnR>
                      <a:noFill/>
                    </a:lnR>
                    <a:lnT w="12700" cap="flat" cmpd="sng" algn="ctr">
                      <a:noFill/>
                      <a:prstDash val="solid"/>
                      <a:round/>
                      <a:headEnd type="none" w="med" len="med"/>
                      <a:tailEnd type="none" w="med" len="med"/>
                    </a:lnT>
                    <a:lnB>
                      <a:noFill/>
                    </a:lnB>
                    <a:noFill/>
                  </a:tcPr>
                </a:tc>
                <a:tc>
                  <a:txBody>
                    <a:bodyPr/>
                    <a:lstStyle/>
                    <a:p>
                      <a:pPr algn="ctr" fontAlgn="b"/>
                      <a:r>
                        <a:rPr lang="en-US" sz="900" b="1" i="0" u="none" strike="noStrike">
                          <a:effectLst/>
                          <a:latin typeface="Aptos"/>
                        </a:rPr>
                        <a:t>$9.95</a:t>
                      </a:r>
                      <a:endParaRPr lang="en-US" sz="900" b="1" i="0" u="none" strike="noStrike">
                        <a:effectLst/>
                        <a:latin typeface="Aptos" panose="020B0004020202020204" pitchFamily="34" charset="0"/>
                      </a:endParaRPr>
                    </a:p>
                  </a:txBody>
                  <a:tcPr marL="0" marR="0" marT="0" marB="0" anchor="b">
                    <a:lnL>
                      <a:noFill/>
                    </a:lnL>
                    <a:lnR>
                      <a:noFill/>
                    </a:lnR>
                    <a:lnT w="12700" cap="flat" cmpd="sng" algn="ctr">
                      <a:noFill/>
                      <a:prstDash val="solid"/>
                      <a:round/>
                      <a:headEnd type="none" w="med" len="med"/>
                      <a:tailEnd type="none" w="med" len="med"/>
                    </a:lnT>
                    <a:lnB>
                      <a:noFill/>
                    </a:lnB>
                    <a:noFill/>
                  </a:tcPr>
                </a:tc>
                <a:tc>
                  <a:txBody>
                    <a:bodyPr/>
                    <a:lstStyle/>
                    <a:p>
                      <a:pPr algn="ctr" fontAlgn="b"/>
                      <a:endParaRPr lang="en-US" sz="900" b="1" i="0" u="none" strike="noStrike">
                        <a:effectLst/>
                        <a:latin typeface="Aptos" panose="020B0004020202020204" pitchFamily="34" charset="0"/>
                      </a:endParaRPr>
                    </a:p>
                  </a:txBody>
                  <a:tcPr marL="0" marR="0" marT="0" marB="0" anchor="b">
                    <a:lnL>
                      <a:noFill/>
                    </a:lnL>
                    <a:lnR>
                      <a:noFill/>
                    </a:lnR>
                    <a:lnT w="12700" cap="flat" cmpd="sng" algn="ctr">
                      <a:noFill/>
                      <a:prstDash val="solid"/>
                      <a:round/>
                      <a:headEnd type="none" w="med" len="med"/>
                      <a:tailEnd type="none" w="med" len="med"/>
                    </a:lnT>
                    <a:lnB>
                      <a:noFill/>
                    </a:lnB>
                    <a:noFill/>
                  </a:tcPr>
                </a:tc>
                <a:extLst>
                  <a:ext uri="{0D108BD9-81ED-4DB2-BD59-A6C34878D82A}">
                    <a16:rowId xmlns:a16="http://schemas.microsoft.com/office/drawing/2014/main" val="2083101936"/>
                  </a:ext>
                </a:extLst>
              </a:tr>
            </a:tbl>
          </a:graphicData>
        </a:graphic>
      </p:graphicFrame>
      <p:graphicFrame>
        <p:nvGraphicFramePr>
          <p:cNvPr id="7" name="Content Placeholder 6">
            <a:extLst>
              <a:ext uri="{FF2B5EF4-FFF2-40B4-BE49-F238E27FC236}">
                <a16:creationId xmlns:a16="http://schemas.microsoft.com/office/drawing/2014/main" id="{3EBB068F-1D95-7892-6991-4B984EC697B6}"/>
              </a:ext>
            </a:extLst>
          </p:cNvPr>
          <p:cNvGraphicFramePr>
            <a:graphicFrameLocks noGrp="1"/>
          </p:cNvGraphicFramePr>
          <p:nvPr>
            <p:ph idx="1"/>
          </p:nvPr>
        </p:nvGraphicFramePr>
        <p:xfrm>
          <a:off x="750779" y="1231787"/>
          <a:ext cx="10678666" cy="2560320"/>
        </p:xfrm>
        <a:graphic>
          <a:graphicData uri="http://schemas.openxmlformats.org/drawingml/2006/table">
            <a:tbl>
              <a:tblPr/>
              <a:tblGrid>
                <a:gridCol w="2937603">
                  <a:extLst>
                    <a:ext uri="{9D8B030D-6E8A-4147-A177-3AD203B41FA5}">
                      <a16:colId xmlns:a16="http://schemas.microsoft.com/office/drawing/2014/main" val="1053213808"/>
                    </a:ext>
                  </a:extLst>
                </a:gridCol>
                <a:gridCol w="1798901">
                  <a:extLst>
                    <a:ext uri="{9D8B030D-6E8A-4147-A177-3AD203B41FA5}">
                      <a16:colId xmlns:a16="http://schemas.microsoft.com/office/drawing/2014/main" val="3813517713"/>
                    </a:ext>
                  </a:extLst>
                </a:gridCol>
                <a:gridCol w="2013015">
                  <a:extLst>
                    <a:ext uri="{9D8B030D-6E8A-4147-A177-3AD203B41FA5}">
                      <a16:colId xmlns:a16="http://schemas.microsoft.com/office/drawing/2014/main" val="3492587805"/>
                    </a:ext>
                  </a:extLst>
                </a:gridCol>
                <a:gridCol w="2508272">
                  <a:extLst>
                    <a:ext uri="{9D8B030D-6E8A-4147-A177-3AD203B41FA5}">
                      <a16:colId xmlns:a16="http://schemas.microsoft.com/office/drawing/2014/main" val="3830312939"/>
                    </a:ext>
                  </a:extLst>
                </a:gridCol>
                <a:gridCol w="1420875">
                  <a:extLst>
                    <a:ext uri="{9D8B030D-6E8A-4147-A177-3AD203B41FA5}">
                      <a16:colId xmlns:a16="http://schemas.microsoft.com/office/drawing/2014/main" val="2173797836"/>
                    </a:ext>
                  </a:extLst>
                </a:gridCol>
              </a:tblGrid>
              <a:tr h="85998">
                <a:tc>
                  <a:txBody>
                    <a:bodyPr/>
                    <a:lstStyle/>
                    <a:p>
                      <a:pPr algn="l" fontAlgn="b"/>
                      <a:r>
                        <a:rPr lang="en-US" sz="800" b="0" i="0" u="none" strike="noStrike">
                          <a:solidFill>
                            <a:srgbClr val="FFFFFF"/>
                          </a:solidFill>
                          <a:effectLst/>
                          <a:latin typeface="Aptos" panose="020B0004020202020204" pitchFamily="34" charset="0"/>
                        </a:rPr>
                        <a:t> </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F497D"/>
                    </a:solidFill>
                  </a:tcPr>
                </a:tc>
                <a:tc>
                  <a:txBody>
                    <a:bodyPr/>
                    <a:lstStyle/>
                    <a:p>
                      <a:pPr algn="ctr" fontAlgn="b"/>
                      <a:r>
                        <a:rPr lang="en-US" sz="800" b="1" i="0" u="none" strike="noStrike">
                          <a:solidFill>
                            <a:srgbClr val="FFFFFF"/>
                          </a:solidFill>
                          <a:effectLst/>
                          <a:latin typeface="Aptos" panose="020B0004020202020204" pitchFamily="34" charset="0"/>
                        </a:rPr>
                        <a:t>2023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1F497D"/>
                    </a:solidFill>
                  </a:tcPr>
                </a:tc>
                <a:tc>
                  <a:txBody>
                    <a:bodyPr/>
                    <a:lstStyle/>
                    <a:p>
                      <a:pPr algn="ctr" fontAlgn="b"/>
                      <a:r>
                        <a:rPr lang="en-US" sz="800" b="1" i="0" u="none" strike="noStrike">
                          <a:solidFill>
                            <a:srgbClr val="FFFFFF"/>
                          </a:solidFill>
                          <a:effectLst/>
                          <a:latin typeface="Aptos" panose="020B0004020202020204" pitchFamily="34" charset="0"/>
                        </a:rPr>
                        <a:t>2024</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1F497D"/>
                    </a:solidFill>
                  </a:tcPr>
                </a:tc>
                <a:tc>
                  <a:txBody>
                    <a:bodyPr/>
                    <a:lstStyle/>
                    <a:p>
                      <a:pPr algn="ctr" fontAlgn="b"/>
                      <a:r>
                        <a:rPr lang="en-US" sz="800" b="1" i="0" u="none" strike="noStrike">
                          <a:solidFill>
                            <a:srgbClr val="FFFFFF"/>
                          </a:solidFill>
                          <a:effectLst/>
                          <a:latin typeface="Aptos" panose="020B0004020202020204" pitchFamily="34" charset="0"/>
                        </a:rPr>
                        <a:t>Q1 2025</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F497D"/>
                    </a:solidFill>
                  </a:tcPr>
                </a:tc>
                <a:tc>
                  <a:txBody>
                    <a:bodyPr/>
                    <a:lstStyle/>
                    <a:p>
                      <a:pPr algn="ctr" fontAlgn="b"/>
                      <a:r>
                        <a:rPr lang="en-US" sz="800" b="1" i="0" u="none" strike="noStrike">
                          <a:solidFill>
                            <a:srgbClr val="FFFFFF"/>
                          </a:solidFill>
                          <a:effectLst/>
                          <a:latin typeface="Aptos" panose="020B0004020202020204" pitchFamily="34" charset="0"/>
                        </a:rPr>
                        <a:t>Q2 2025</a:t>
                      </a:r>
                    </a:p>
                  </a:txBody>
                  <a:tcPr marL="0" marR="0" marT="0" marB="0" anchor="b">
                    <a:lnL>
                      <a:noFill/>
                    </a:lnL>
                    <a:lnR>
                      <a:noFill/>
                    </a:lnR>
                    <a:lnT>
                      <a:noFill/>
                    </a:lnT>
                    <a:lnB>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2072322553"/>
                  </a:ext>
                </a:extLst>
              </a:tr>
              <a:tr h="85998">
                <a:tc>
                  <a:txBody>
                    <a:bodyPr/>
                    <a:lstStyle/>
                    <a:p>
                      <a:pPr algn="l" fontAlgn="b"/>
                      <a:r>
                        <a:rPr lang="en-US" sz="800" b="0" i="0" u="none" strike="noStrike">
                          <a:effectLst/>
                          <a:latin typeface="Aptos" panose="020B0004020202020204" pitchFamily="34" charset="0"/>
                        </a:rPr>
                        <a:t>Fund SF</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2,948,768</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5,847,433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9,576,484</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10,132,713</a:t>
                      </a:r>
                    </a:p>
                  </a:txBody>
                  <a:tcPr marL="0" marR="0" marT="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2091258"/>
                  </a:ext>
                </a:extLst>
              </a:tr>
              <a:tr h="85998">
                <a:tc>
                  <a:txBody>
                    <a:bodyPr/>
                    <a:lstStyle/>
                    <a:p>
                      <a:pPr algn="l" fontAlgn="b"/>
                      <a:r>
                        <a:rPr lang="en-US" sz="800" b="0" i="0" u="none" strike="noStrike">
                          <a:effectLst/>
                          <a:latin typeface="Aptos" panose="020B0004020202020204" pitchFamily="34" charset="0"/>
                        </a:rPr>
                        <a:t>Beg Period Occupied SF</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2,633,521</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5,387,339</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8,765,453</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9,465,229</a:t>
                      </a:r>
                    </a:p>
                  </a:txBody>
                  <a:tcPr marL="0" marR="0" marT="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80759923"/>
                  </a:ext>
                </a:extLst>
              </a:tr>
              <a:tr h="85998">
                <a:tc>
                  <a:txBody>
                    <a:bodyPr/>
                    <a:lstStyle/>
                    <a:p>
                      <a:pPr algn="l" fontAlgn="b"/>
                      <a:r>
                        <a:rPr lang="en-US" sz="800" b="0" i="0" u="none" strike="noStrike">
                          <a:effectLst/>
                          <a:latin typeface="Aptos" panose="020B0004020202020204" pitchFamily="34" charset="0"/>
                        </a:rPr>
                        <a:t>Beg Period Occupancy</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89.3%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Aptos" panose="020B0004020202020204" pitchFamily="34" charset="0"/>
                        </a:rPr>
                        <a:t>92.1%</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91.5%</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93.4%</a:t>
                      </a:r>
                    </a:p>
                  </a:txBody>
                  <a:tcPr marL="0" marR="0" marT="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8452833"/>
                  </a:ext>
                </a:extLst>
              </a:tr>
              <a:tr h="85998">
                <a:tc>
                  <a:txBody>
                    <a:bodyPr/>
                    <a:lstStyle/>
                    <a:p>
                      <a:pPr algn="l" fontAlgn="b"/>
                      <a:endParaRPr lang="en-US" sz="800" b="0" i="0" u="none" strike="noStrike">
                        <a:effectLst/>
                        <a:latin typeface="Aptos" panose="020B0004020202020204" pitchFamily="34" charset="0"/>
                      </a:endParaRP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800" b="0" i="0" u="none" strike="noStrike">
                          <a:effectLst/>
                          <a:latin typeface="Aptos" panose="020B0004020202020204" pitchFamily="34" charset="0"/>
                        </a:rPr>
                        <a:t>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800" b="0" i="0" u="none" strike="noStrike">
                          <a:effectLst/>
                          <a:latin typeface="Aptos" panose="020B0004020202020204" pitchFamily="34" charset="0"/>
                        </a:rPr>
                        <a:t>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endParaRPr lang="en-US" sz="800" b="0" i="0" u="none" strike="noStrike">
                        <a:effectLst/>
                        <a:latin typeface="Aptos" panose="020B0004020202020204" pitchFamily="34" charset="0"/>
                      </a:endParaRP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endParaRPr lang="en-US" sz="800" b="0" i="0" u="none" strike="noStrike">
                        <a:effectLst/>
                        <a:latin typeface="Aptos" panose="020B0004020202020204" pitchFamily="34" charset="0"/>
                      </a:endParaRPr>
                    </a:p>
                  </a:txBody>
                  <a:tcPr marL="0" marR="0" marT="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45781122"/>
                  </a:ext>
                </a:extLst>
              </a:tr>
              <a:tr h="85998">
                <a:tc>
                  <a:txBody>
                    <a:bodyPr/>
                    <a:lstStyle/>
                    <a:p>
                      <a:pPr algn="l" fontAlgn="b"/>
                      <a:r>
                        <a:rPr lang="en-US" sz="800" b="0" i="0" u="none" strike="noStrike">
                          <a:effectLst/>
                          <a:latin typeface="Aptos" panose="020B0004020202020204" pitchFamily="34" charset="0"/>
                        </a:rPr>
                        <a:t>Lease Expiration</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49,700</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367,901</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63,990</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206,746</a:t>
                      </a:r>
                    </a:p>
                  </a:txBody>
                  <a:tcPr marL="0" marR="0" marT="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59085838"/>
                  </a:ext>
                </a:extLst>
              </a:tr>
              <a:tr h="85998">
                <a:tc>
                  <a:txBody>
                    <a:bodyPr/>
                    <a:lstStyle/>
                    <a:p>
                      <a:pPr algn="l" fontAlgn="b"/>
                      <a:r>
                        <a:rPr lang="en-US" sz="800" b="0" i="0" u="none" strike="noStrike">
                          <a:effectLst/>
                          <a:latin typeface="Aptos" panose="020B0004020202020204" pitchFamily="34" charset="0"/>
                        </a:rPr>
                        <a:t>Lease Commencement</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257,392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214,466</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318,465</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68,194</a:t>
                      </a:r>
                    </a:p>
                  </a:txBody>
                  <a:tcPr marL="0" marR="0" marT="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4167368"/>
                  </a:ext>
                </a:extLst>
              </a:tr>
              <a:tr h="85998">
                <a:tc>
                  <a:txBody>
                    <a:bodyPr/>
                    <a:lstStyle/>
                    <a:p>
                      <a:pPr algn="l" fontAlgn="b"/>
                      <a:r>
                        <a:rPr lang="en-US" sz="800" b="1" i="0" u="none" strike="noStrike">
                          <a:effectLst/>
                          <a:latin typeface="Aptos" panose="020B0004020202020204" pitchFamily="34" charset="0"/>
                        </a:rPr>
                        <a:t>Net Absorption</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1" i="0" u="none" strike="noStrike">
                          <a:effectLst/>
                          <a:latin typeface="Aptos" panose="020B0004020202020204" pitchFamily="34" charset="0"/>
                        </a:rPr>
                        <a:t>207,692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-153,435</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1" i="0" u="none" strike="noStrike">
                          <a:effectLst/>
                          <a:latin typeface="Aptos" panose="020B0004020202020204" pitchFamily="34" charset="0"/>
                        </a:rPr>
                        <a:t>254,475</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1" i="0" u="none" strike="noStrike">
                          <a:effectLst/>
                          <a:latin typeface="Aptos" panose="020B0004020202020204" pitchFamily="34" charset="0"/>
                        </a:rPr>
                        <a:t>-138,552</a:t>
                      </a:r>
                    </a:p>
                  </a:txBody>
                  <a:tcPr marL="0" marR="0" marT="0" marB="0" anchor="b">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76606676"/>
                  </a:ext>
                </a:extLst>
              </a:tr>
              <a:tr h="85998">
                <a:tc>
                  <a:txBody>
                    <a:bodyPr/>
                    <a:lstStyle/>
                    <a:p>
                      <a:pPr algn="l" fontAlgn="b"/>
                      <a:endParaRPr lang="en-US" sz="800" b="0" i="0" u="none" strike="noStrike">
                        <a:effectLst/>
                        <a:latin typeface="Aptos" panose="020B0004020202020204" pitchFamily="34" charset="0"/>
                      </a:endParaRP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800" b="0" i="0" u="none" strike="noStrike">
                          <a:effectLst/>
                          <a:latin typeface="Aptos" panose="020B0004020202020204" pitchFamily="34" charset="0"/>
                        </a:rPr>
                        <a:t>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800" b="0" i="0" u="none" strike="noStrike">
                          <a:effectLst/>
                          <a:latin typeface="Aptos" panose="020B0004020202020204" pitchFamily="34" charset="0"/>
                        </a:rPr>
                        <a:t>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endParaRPr lang="en-US" sz="800" b="0" i="0" u="none" strike="noStrike">
                        <a:effectLst/>
                        <a:latin typeface="Aptos" panose="020B0004020202020204" pitchFamily="34" charset="0"/>
                      </a:endParaRP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endParaRPr lang="en-US" sz="800" b="0" i="0" u="none" strike="noStrike">
                        <a:effectLst/>
                        <a:latin typeface="Aptos" panose="020B0004020202020204" pitchFamily="34" charset="0"/>
                      </a:endParaRPr>
                    </a:p>
                  </a:txBody>
                  <a:tcPr marL="0" marR="0" marT="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93578962"/>
                  </a:ext>
                </a:extLst>
              </a:tr>
              <a:tr h="85998">
                <a:tc>
                  <a:txBody>
                    <a:bodyPr/>
                    <a:lstStyle/>
                    <a:p>
                      <a:pPr algn="l" fontAlgn="b"/>
                      <a:r>
                        <a:rPr lang="en-US" sz="800" b="0" i="0" u="none" strike="noStrike">
                          <a:effectLst/>
                          <a:latin typeface="Aptos" panose="020B0004020202020204" pitchFamily="34" charset="0"/>
                        </a:rPr>
                        <a:t>Disposition SF</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l" fontAlgn="b"/>
                      <a:r>
                        <a:rPr lang="en-US" sz="800" b="0" i="0" u="none" strike="noStrike">
                          <a:effectLst/>
                          <a:latin typeface="Aptos" panose="020B0004020202020204" pitchFamily="34" charset="0"/>
                        </a:rPr>
                        <a:t>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effectLst/>
                          <a:latin typeface="Aptos" panose="020B0004020202020204" pitchFamily="34" charset="0"/>
                        </a:rPr>
                        <a:t>168,283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effectLst/>
                          <a:latin typeface="Aptos" panose="020B0004020202020204" pitchFamily="34" charset="0"/>
                        </a:rPr>
                        <a:t>51,360</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endParaRPr lang="en-US" sz="800" b="0" i="0" u="none" strike="noStrike">
                        <a:effectLst/>
                        <a:highlight>
                          <a:srgbClr val="FF0000"/>
                        </a:highlight>
                        <a:latin typeface="Aptos" panose="020B0004020202020204" pitchFamily="34" charset="0"/>
                      </a:endParaRPr>
                    </a:p>
                  </a:txBody>
                  <a:tcPr marL="0" marR="0" marT="0" marB="0" anchor="b">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985706650"/>
                  </a:ext>
                </a:extLst>
              </a:tr>
              <a:tr h="85998">
                <a:tc>
                  <a:txBody>
                    <a:bodyPr/>
                    <a:lstStyle/>
                    <a:p>
                      <a:pPr algn="l" fontAlgn="b"/>
                      <a:r>
                        <a:rPr lang="en-US" sz="800" b="0" i="0" u="none" strike="noStrike">
                          <a:effectLst/>
                          <a:latin typeface="Aptos" panose="020B0004020202020204" pitchFamily="34" charset="0"/>
                        </a:rPr>
                        <a:t>Occupied SF reduced due to Sale</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l" fontAlgn="b"/>
                      <a:r>
                        <a:rPr lang="en-US" sz="800" b="0" i="0" u="none" strike="noStrike">
                          <a:effectLst/>
                          <a:latin typeface="Aptos" panose="020B0004020202020204" pitchFamily="34" charset="0"/>
                        </a:rPr>
                        <a:t>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effectLst/>
                          <a:latin typeface="Aptos" panose="020B0004020202020204" pitchFamily="34" charset="0"/>
                        </a:rPr>
                        <a:t>168,283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effectLst/>
                          <a:latin typeface="Aptos" panose="020B0004020202020204" pitchFamily="34" charset="0"/>
                        </a:rPr>
                        <a:t>51,360</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endParaRPr lang="en-US" sz="800" b="0" i="0" u="none" strike="noStrike">
                        <a:effectLst/>
                        <a:highlight>
                          <a:srgbClr val="FF0000"/>
                        </a:highlight>
                        <a:latin typeface="Aptos" panose="020B0004020202020204" pitchFamily="34" charset="0"/>
                      </a:endParaRPr>
                    </a:p>
                  </a:txBody>
                  <a:tcPr marL="0" marR="0" marT="0" marB="0" anchor="b">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250920615"/>
                  </a:ext>
                </a:extLst>
              </a:tr>
              <a:tr h="85998">
                <a:tc>
                  <a:txBody>
                    <a:bodyPr/>
                    <a:lstStyle/>
                    <a:p>
                      <a:pPr algn="l" fontAlgn="b"/>
                      <a:r>
                        <a:rPr lang="en-US" sz="800" b="0" i="0" u="none" strike="noStrike">
                          <a:effectLst/>
                          <a:latin typeface="Aptos" panose="020B0004020202020204" pitchFamily="34" charset="0"/>
                        </a:rPr>
                        <a:t>New Acquisition</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effectLst/>
                          <a:latin typeface="Aptos" panose="020B0004020202020204" pitchFamily="34" charset="0"/>
                        </a:rPr>
                        <a:t>2,898,665</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effectLst/>
                          <a:latin typeface="Aptos" panose="020B0004020202020204" pitchFamily="34" charset="0"/>
                        </a:rPr>
                        <a:t>3,761,449</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solidFill>
                            <a:schemeClr val="tx1"/>
                          </a:solidFill>
                          <a:effectLst/>
                          <a:latin typeface="Aptos" panose="020B0004020202020204" pitchFamily="34" charset="0"/>
                        </a:rPr>
                        <a:t>607,589</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solidFill>
                            <a:schemeClr val="tx1"/>
                          </a:solidFill>
                          <a:effectLst/>
                          <a:latin typeface="Aptos" panose="020B0004020202020204" pitchFamily="34" charset="0"/>
                        </a:rPr>
                        <a:t>2,471,958</a:t>
                      </a:r>
                    </a:p>
                  </a:txBody>
                  <a:tcPr marL="0" marR="0" marT="0" marB="0" anchor="b">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99995775"/>
                  </a:ext>
                </a:extLst>
              </a:tr>
              <a:tr h="85998">
                <a:tc>
                  <a:txBody>
                    <a:bodyPr/>
                    <a:lstStyle/>
                    <a:p>
                      <a:pPr algn="l" fontAlgn="b"/>
                      <a:r>
                        <a:rPr lang="en-US" sz="800" b="0" i="0" u="none" strike="noStrike">
                          <a:effectLst/>
                          <a:latin typeface="Aptos" panose="020B0004020202020204" pitchFamily="34" charset="0"/>
                        </a:rPr>
                        <a:t>Vacant SF Acquired</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effectLst/>
                          <a:latin typeface="Aptos" panose="020B0004020202020204" pitchFamily="34" charset="0"/>
                        </a:rPr>
                        <a:t>352,539</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effectLst/>
                          <a:latin typeface="Aptos" panose="020B0004020202020204" pitchFamily="34" charset="0"/>
                        </a:rPr>
                        <a:t>366,022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solidFill>
                            <a:schemeClr val="tx1"/>
                          </a:solidFill>
                          <a:effectLst/>
                          <a:latin typeface="Aptos" panose="020B0004020202020204" pitchFamily="34" charset="0"/>
                        </a:rPr>
                        <a:t>110,928</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solidFill>
                            <a:schemeClr val="tx1"/>
                          </a:solidFill>
                          <a:effectLst/>
                          <a:latin typeface="Aptos" panose="020B0004020202020204" pitchFamily="34" charset="0"/>
                        </a:rPr>
                        <a:t>65,561</a:t>
                      </a:r>
                    </a:p>
                  </a:txBody>
                  <a:tcPr marL="0" marR="0" marT="0" marB="0" anchor="b">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29649331"/>
                  </a:ext>
                </a:extLst>
              </a:tr>
              <a:tr h="85998">
                <a:tc>
                  <a:txBody>
                    <a:bodyPr/>
                    <a:lstStyle/>
                    <a:p>
                      <a:pPr algn="l" fontAlgn="b"/>
                      <a:r>
                        <a:rPr lang="en-US" sz="800" b="0" i="0" u="none" strike="noStrike">
                          <a:effectLst/>
                          <a:latin typeface="Aptos" panose="020B0004020202020204" pitchFamily="34" charset="0"/>
                        </a:rPr>
                        <a:t>SF Adjustments</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effectLst/>
                          <a:latin typeface="Aptos" panose="020B0004020202020204" pitchFamily="34" charset="0"/>
                        </a:rPr>
                        <a:t>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effectLst/>
                          <a:latin typeface="Aptos" panose="020B0004020202020204" pitchFamily="34" charset="0"/>
                        </a:rPr>
                        <a:t>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0" i="0" u="none" strike="noStrike">
                          <a:effectLst/>
                          <a:latin typeface="Aptos" panose="020B0004020202020204" pitchFamily="34" charset="0"/>
                        </a:rPr>
                        <a:t> </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800" b="0" i="0" u="none" strike="noStrike">
                          <a:effectLst/>
                          <a:latin typeface="Aptos" panose="020B0004020202020204" pitchFamily="34" charset="0"/>
                        </a:rPr>
                        <a:t>65,229</a:t>
                      </a:r>
                      <a:r>
                        <a:rPr lang="en-US" sz="800" b="0" i="0" u="none" strike="noStrike">
                          <a:solidFill>
                            <a:srgbClr val="ED0000"/>
                          </a:solidFill>
                          <a:effectLst/>
                          <a:latin typeface="Aptos" panose="020B0004020202020204" pitchFamily="34" charset="0"/>
                        </a:rPr>
                        <a:t> </a:t>
                      </a:r>
                    </a:p>
                  </a:txBody>
                  <a:tcPr marL="0" marR="0" marT="0" marB="0" anchor="b">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22143617"/>
                  </a:ext>
                </a:extLst>
              </a:tr>
              <a:tr h="85998">
                <a:tc>
                  <a:txBody>
                    <a:bodyPr/>
                    <a:lstStyle/>
                    <a:p>
                      <a:pPr algn="l" fontAlgn="b"/>
                      <a:endParaRPr lang="en-US" sz="800" b="0" i="0" u="none" strike="noStrike">
                        <a:effectLst/>
                        <a:latin typeface="Aptos" panose="020B0004020202020204" pitchFamily="34" charset="0"/>
                      </a:endParaRP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800" b="0" i="0" u="none" strike="noStrike">
                          <a:solidFill>
                            <a:srgbClr val="0000FF"/>
                          </a:solidFill>
                          <a:effectLst/>
                          <a:latin typeface="Aptos" panose="020B0004020202020204" pitchFamily="34" charset="0"/>
                        </a:rPr>
                        <a:t>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endParaRPr lang="en-US" sz="800" b="0" i="0" u="none" strike="noStrike">
                        <a:effectLst/>
                        <a:latin typeface="Aptos" panose="020B0004020202020204" pitchFamily="34" charset="0"/>
                      </a:endParaRP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endParaRPr lang="en-US" sz="800" b="0" i="0" u="none" strike="noStrike">
                        <a:effectLst/>
                        <a:latin typeface="Aptos" panose="020B0004020202020204" pitchFamily="34" charset="0"/>
                      </a:endParaRPr>
                    </a:p>
                  </a:txBody>
                  <a:tcPr marL="0" marR="0" marT="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0102204"/>
                  </a:ext>
                </a:extLst>
              </a:tr>
              <a:tr h="85998">
                <a:tc>
                  <a:txBody>
                    <a:bodyPr/>
                    <a:lstStyle/>
                    <a:p>
                      <a:pPr algn="l" fontAlgn="b"/>
                      <a:r>
                        <a:rPr lang="en-US" sz="800" b="0" i="0" u="none" strike="noStrike">
                          <a:effectLst/>
                          <a:latin typeface="Aptos" panose="020B0004020202020204" pitchFamily="34" charset="0"/>
                        </a:rPr>
                        <a:t>End Period Occupied SF</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5,387,339</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8,461,048</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9,465,229</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solidFill>
                            <a:schemeClr val="tx1"/>
                          </a:solidFill>
                          <a:effectLst/>
                          <a:latin typeface="Aptos" panose="020B0004020202020204" pitchFamily="34" charset="0"/>
                        </a:rPr>
                        <a:t>11,667,845</a:t>
                      </a:r>
                    </a:p>
                  </a:txBody>
                  <a:tcPr marL="0" marR="0" marT="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38141174"/>
                  </a:ext>
                </a:extLst>
              </a:tr>
              <a:tr h="85998">
                <a:tc>
                  <a:txBody>
                    <a:bodyPr/>
                    <a:lstStyle/>
                    <a:p>
                      <a:pPr algn="l" fontAlgn="b"/>
                      <a:r>
                        <a:rPr lang="en-US" sz="800" b="0" i="0" u="none" strike="noStrike">
                          <a:effectLst/>
                          <a:latin typeface="Aptos" panose="020B0004020202020204" pitchFamily="34" charset="0"/>
                        </a:rPr>
                        <a:t>End Period Fund SF</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5,847,433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9,440,599</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10,132,713</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r>
                        <a:rPr lang="en-US" sz="800" b="0" i="0" u="none" strike="noStrike">
                          <a:effectLst/>
                          <a:latin typeface="Aptos" panose="020B0004020202020204" pitchFamily="34" charset="0"/>
                        </a:rPr>
                        <a:t>12,539,442</a:t>
                      </a:r>
                    </a:p>
                  </a:txBody>
                  <a:tcPr marL="0" marR="0" marT="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99212355"/>
                  </a:ext>
                </a:extLst>
              </a:tr>
              <a:tr h="89737">
                <a:tc>
                  <a:txBody>
                    <a:bodyPr/>
                    <a:lstStyle/>
                    <a:p>
                      <a:pPr algn="l" fontAlgn="b"/>
                      <a:r>
                        <a:rPr lang="en-US" sz="800" b="1" i="0" u="none" strike="noStrike">
                          <a:effectLst/>
                          <a:latin typeface="Aptos" panose="020B0004020202020204" pitchFamily="34" charset="0"/>
                        </a:rPr>
                        <a:t>End Period Occupancy</a:t>
                      </a:r>
                    </a:p>
                  </a:txBody>
                  <a:tcPr marL="0" marR="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1" i="0" u="none" strike="noStrike">
                          <a:effectLst/>
                          <a:latin typeface="Aptos" panose="020B0004020202020204" pitchFamily="34" charset="0"/>
                        </a:rPr>
                        <a:t>92.1%</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r>
                        <a:rPr lang="en-US" sz="800" b="1" i="0" u="none" strike="noStrike">
                          <a:effectLst/>
                          <a:latin typeface="Aptos" panose="020B0004020202020204" pitchFamily="34" charset="0"/>
                        </a:rPr>
                        <a:t>89.6%</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r>
                        <a:rPr lang="en-US" sz="800" b="1" i="0" u="none" strike="noStrike">
                          <a:effectLst/>
                          <a:latin typeface="Aptos" panose="020B0004020202020204" pitchFamily="34" charset="0"/>
                        </a:rPr>
                        <a:t>93.4%</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800" b="1" i="0" u="none" strike="noStrike">
                          <a:effectLst/>
                          <a:latin typeface="Aptos" panose="020B0004020202020204" pitchFamily="34" charset="0"/>
                        </a:rPr>
                        <a:t>93.0%</a:t>
                      </a:r>
                    </a:p>
                  </a:txBody>
                  <a:tcPr marL="0" marR="0" marT="0" marB="0" anchor="b">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909533378"/>
                  </a:ext>
                </a:extLst>
              </a:tr>
              <a:tr h="85998">
                <a:tc>
                  <a:txBody>
                    <a:bodyPr/>
                    <a:lstStyle/>
                    <a:p>
                      <a:pPr algn="l" fontAlgn="b"/>
                      <a:r>
                        <a:rPr lang="en-US" sz="800" b="0" i="0" u="none" strike="noStrike">
                          <a:effectLst/>
                          <a:latin typeface="Aptos" panose="020B0004020202020204" pitchFamily="34" charset="0"/>
                        </a:rPr>
                        <a:t>Leases pending Yardi Terminations</a:t>
                      </a:r>
                    </a:p>
                  </a:txBody>
                  <a:tcPr marL="0" marR="0" marT="0" marB="0" anchor="b">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800" b="1" i="0" u="none" strike="noStrike">
                          <a:effectLst/>
                          <a:latin typeface="Aptos" panose="020B0004020202020204" pitchFamily="34" charset="0"/>
                        </a:rPr>
                        <a:t> </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800" b="1" i="0" u="none" strike="noStrike">
                          <a:effectLst/>
                          <a:latin typeface="Aptos" panose="020B0004020202020204" pitchFamily="34" charset="0"/>
                        </a:rPr>
                        <a:t> </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800" b="1" i="0" u="none" strike="noStrike">
                          <a:effectLst/>
                          <a:latin typeface="Aptos" panose="020B0004020202020204" pitchFamily="34" charset="0"/>
                        </a:rPr>
                        <a:t>18,095</a:t>
                      </a:r>
                    </a:p>
                  </a:txBody>
                  <a:tcPr marL="0" marR="0" marT="0" marB="0" anchor="b">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800" b="1" i="0" u="none" strike="noStrike">
                          <a:effectLst/>
                          <a:latin typeface="Aptos" panose="020B0004020202020204" pitchFamily="34" charset="0"/>
                        </a:rPr>
                        <a:t>17,901 </a:t>
                      </a:r>
                    </a:p>
                  </a:txBody>
                  <a:tcPr marL="0" marR="0" marT="0" marB="0" anchor="b">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139596688"/>
                  </a:ext>
                </a:extLst>
              </a:tr>
              <a:tr h="85998">
                <a:tc>
                  <a:txBody>
                    <a:bodyPr/>
                    <a:lstStyle/>
                    <a:p>
                      <a:pPr algn="l" fontAlgn="b"/>
                      <a:r>
                        <a:rPr lang="en-US" sz="800" b="0" i="0" u="none" strike="noStrike">
                          <a:effectLst/>
                          <a:latin typeface="Aptos" panose="020B0004020202020204" pitchFamily="34" charset="0"/>
                        </a:rPr>
                        <a:t>Adjusted Contract Occupancy </a:t>
                      </a:r>
                    </a:p>
                  </a:txBody>
                  <a:tcPr marL="0" marR="0" marT="0" marB="0" anchor="b">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800" b="1" i="0" u="none" strike="noStrike">
                          <a:effectLst/>
                          <a:latin typeface="Aptos" panose="020B0004020202020204" pitchFamily="34" charset="0"/>
                        </a:rPr>
                        <a:t> </a:t>
                      </a:r>
                    </a:p>
                  </a:txBody>
                  <a:tcPr marL="0" marR="0" marT="0" marB="0" anchor="b">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800" b="1" i="0" u="none" strike="noStrike">
                          <a:effectLst/>
                          <a:latin typeface="Aptos" panose="020B0004020202020204" pitchFamily="34" charset="0"/>
                        </a:rPr>
                        <a:t> </a:t>
                      </a:r>
                    </a:p>
                  </a:txBody>
                  <a:tcPr marL="0" marR="0" marT="0" marB="0" anchor="b">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800" b="1" i="0" u="none" strike="noStrike">
                          <a:solidFill>
                            <a:srgbClr val="000000"/>
                          </a:solidFill>
                          <a:effectLst/>
                          <a:latin typeface="Aptos" panose="020B0004020202020204" pitchFamily="34" charset="0"/>
                        </a:rPr>
                        <a:t>93.2%</a:t>
                      </a:r>
                    </a:p>
                  </a:txBody>
                  <a:tcPr marL="0" marR="0" marT="0" marB="0" anchor="b">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800" b="1" i="0" u="none" strike="noStrike">
                          <a:solidFill>
                            <a:srgbClr val="000000"/>
                          </a:solidFill>
                          <a:effectLst/>
                          <a:latin typeface="Aptos" panose="020B0004020202020204" pitchFamily="34" charset="0"/>
                        </a:rPr>
                        <a:t>92.9%</a:t>
                      </a:r>
                    </a:p>
                  </a:txBody>
                  <a:tcPr marL="0" marR="0" marT="0" marB="0" anchor="b">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600833316"/>
                  </a:ext>
                </a:extLst>
              </a:tr>
              <a:tr h="85998">
                <a:tc>
                  <a:txBody>
                    <a:bodyPr/>
                    <a:lstStyle/>
                    <a:p>
                      <a:pPr algn="l" fontAlgn="b"/>
                      <a:endParaRPr lang="en-US" sz="800" b="0" i="0" u="none" strike="noStrike">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endParaRPr lang="en-US" sz="800" b="0" i="0" u="none" strike="noStrike">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endParaRPr lang="en-US" sz="800" b="0" i="0" u="none" strike="noStrike">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endParaRPr lang="en-US" sz="800" b="0" i="0" u="none" strike="noStrike">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4081468685"/>
                  </a:ext>
                </a:extLst>
              </a:tr>
            </a:tbl>
          </a:graphicData>
        </a:graphic>
      </p:graphicFrame>
      <p:graphicFrame>
        <p:nvGraphicFramePr>
          <p:cNvPr id="8" name="Table 7">
            <a:extLst>
              <a:ext uri="{FF2B5EF4-FFF2-40B4-BE49-F238E27FC236}">
                <a16:creationId xmlns:a16="http://schemas.microsoft.com/office/drawing/2014/main" id="{AA54E1D6-C89F-89CE-AB68-15E88683842A}"/>
              </a:ext>
            </a:extLst>
          </p:cNvPr>
          <p:cNvGraphicFramePr>
            <a:graphicFrameLocks noGrp="1"/>
          </p:cNvGraphicFramePr>
          <p:nvPr/>
        </p:nvGraphicFramePr>
        <p:xfrm>
          <a:off x="2512723" y="5374826"/>
          <a:ext cx="8928499" cy="1329878"/>
        </p:xfrm>
        <a:graphic>
          <a:graphicData uri="http://schemas.openxmlformats.org/drawingml/2006/table">
            <a:tbl>
              <a:tblPr/>
              <a:tblGrid>
                <a:gridCol w="1876268">
                  <a:extLst>
                    <a:ext uri="{9D8B030D-6E8A-4147-A177-3AD203B41FA5}">
                      <a16:colId xmlns:a16="http://schemas.microsoft.com/office/drawing/2014/main" val="2107971126"/>
                    </a:ext>
                  </a:extLst>
                </a:gridCol>
                <a:gridCol w="2476411">
                  <a:extLst>
                    <a:ext uri="{9D8B030D-6E8A-4147-A177-3AD203B41FA5}">
                      <a16:colId xmlns:a16="http://schemas.microsoft.com/office/drawing/2014/main" val="1433875216"/>
                    </a:ext>
                  </a:extLst>
                </a:gridCol>
                <a:gridCol w="1021851">
                  <a:extLst>
                    <a:ext uri="{9D8B030D-6E8A-4147-A177-3AD203B41FA5}">
                      <a16:colId xmlns:a16="http://schemas.microsoft.com/office/drawing/2014/main" val="3981200547"/>
                    </a:ext>
                  </a:extLst>
                </a:gridCol>
                <a:gridCol w="1104347">
                  <a:extLst>
                    <a:ext uri="{9D8B030D-6E8A-4147-A177-3AD203B41FA5}">
                      <a16:colId xmlns:a16="http://schemas.microsoft.com/office/drawing/2014/main" val="197112375"/>
                    </a:ext>
                  </a:extLst>
                </a:gridCol>
                <a:gridCol w="2449622">
                  <a:extLst>
                    <a:ext uri="{9D8B030D-6E8A-4147-A177-3AD203B41FA5}">
                      <a16:colId xmlns:a16="http://schemas.microsoft.com/office/drawing/2014/main" val="1765760980"/>
                    </a:ext>
                  </a:extLst>
                </a:gridCol>
              </a:tblGrid>
              <a:tr h="369758">
                <a:tc>
                  <a:txBody>
                    <a:bodyPr/>
                    <a:lstStyle/>
                    <a:p>
                      <a:pPr algn="l" fontAlgn="b"/>
                      <a:r>
                        <a:rPr lang="en-US" sz="900" b="1" i="0" u="none" strike="noStrike">
                          <a:effectLst/>
                          <a:latin typeface="Aptos" panose="020B0004020202020204" pitchFamily="34" charset="0"/>
                        </a:rPr>
                        <a:t>Property</a:t>
                      </a:r>
                    </a:p>
                  </a:txBody>
                  <a:tcPr marL="0" marR="0" marT="0" marB="0" anchor="b">
                    <a:lnL>
                      <a:noFill/>
                    </a:lnL>
                    <a:lnR>
                      <a:noFill/>
                    </a:lnR>
                    <a:lnT>
                      <a:noFill/>
                    </a:lnT>
                    <a:lnB>
                      <a:noFill/>
                    </a:lnB>
                    <a:solidFill>
                      <a:schemeClr val="accent4">
                        <a:lumMod val="20000"/>
                        <a:lumOff val="80000"/>
                      </a:schemeClr>
                    </a:solidFill>
                  </a:tcPr>
                </a:tc>
                <a:tc>
                  <a:txBody>
                    <a:bodyPr/>
                    <a:lstStyle/>
                    <a:p>
                      <a:pPr algn="l" fontAlgn="b"/>
                      <a:r>
                        <a:rPr lang="en-US" sz="900" b="1" i="0" u="none" strike="noStrike">
                          <a:effectLst/>
                          <a:latin typeface="Aptos" panose="020B0004020202020204" pitchFamily="34" charset="0"/>
                        </a:rPr>
                        <a:t>Q2 Tenant Move-Out</a:t>
                      </a:r>
                    </a:p>
                  </a:txBody>
                  <a:tcPr marL="0" marR="0" marT="0" marB="0" anchor="b">
                    <a:lnL>
                      <a:noFill/>
                    </a:lnL>
                    <a:lnR>
                      <a:noFill/>
                    </a:lnR>
                    <a:lnT>
                      <a:noFill/>
                    </a:lnT>
                    <a:lnB>
                      <a:noFill/>
                    </a:lnB>
                    <a:solidFill>
                      <a:schemeClr val="accent4">
                        <a:lumMod val="20000"/>
                        <a:lumOff val="80000"/>
                      </a:schemeClr>
                    </a:solidFill>
                  </a:tcPr>
                </a:tc>
                <a:tc>
                  <a:txBody>
                    <a:bodyPr/>
                    <a:lstStyle/>
                    <a:p>
                      <a:pPr algn="ctr" fontAlgn="b"/>
                      <a:r>
                        <a:rPr lang="en-US" sz="900" b="1" i="0" u="none" strike="noStrike">
                          <a:effectLst/>
                          <a:latin typeface="Aptos" panose="020B0004020202020204" pitchFamily="34" charset="0"/>
                        </a:rPr>
                        <a:t>SF</a:t>
                      </a:r>
                    </a:p>
                  </a:txBody>
                  <a:tcPr marL="0" marR="0" marT="0" marB="0" anchor="b">
                    <a:lnL>
                      <a:noFill/>
                    </a:lnL>
                    <a:lnR>
                      <a:noFill/>
                    </a:lnR>
                    <a:lnT>
                      <a:noFill/>
                    </a:lnT>
                    <a:lnB>
                      <a:noFill/>
                    </a:lnB>
                    <a:solidFill>
                      <a:schemeClr val="accent4">
                        <a:lumMod val="20000"/>
                        <a:lumOff val="80000"/>
                      </a:schemeClr>
                    </a:solidFill>
                  </a:tcPr>
                </a:tc>
                <a:tc>
                  <a:txBody>
                    <a:bodyPr/>
                    <a:lstStyle/>
                    <a:p>
                      <a:pPr algn="ctr" fontAlgn="b"/>
                      <a:r>
                        <a:rPr lang="en-US" sz="900" b="1" i="0" u="none" strike="noStrike">
                          <a:effectLst/>
                          <a:latin typeface="Aptos" panose="020B0004020202020204" pitchFamily="34" charset="0"/>
                        </a:rPr>
                        <a:t>Rent PSF</a:t>
                      </a:r>
                    </a:p>
                  </a:txBody>
                  <a:tcPr marL="0" marR="0" marT="0" marB="0" anchor="b">
                    <a:lnL>
                      <a:noFill/>
                    </a:lnL>
                    <a:lnR>
                      <a:noFill/>
                    </a:lnR>
                    <a:lnT>
                      <a:noFill/>
                    </a:lnT>
                    <a:lnB>
                      <a:noFill/>
                    </a:lnB>
                    <a:solidFill>
                      <a:schemeClr val="accent4">
                        <a:lumMod val="20000"/>
                        <a:lumOff val="80000"/>
                      </a:schemeClr>
                    </a:solidFill>
                  </a:tcPr>
                </a:tc>
                <a:tc>
                  <a:txBody>
                    <a:bodyPr/>
                    <a:lstStyle/>
                    <a:p>
                      <a:pPr algn="l" fontAlgn="b"/>
                      <a:r>
                        <a:rPr lang="en-US" sz="900" b="1" i="0" u="none" strike="noStrike">
                          <a:effectLst/>
                          <a:latin typeface="Aptos" panose="020B0004020202020204" pitchFamily="34" charset="0"/>
                        </a:rPr>
                        <a:t>Move-out Reason</a:t>
                      </a:r>
                    </a:p>
                  </a:txBody>
                  <a:tcPr marL="0" marR="0" marT="0" marB="0" anchor="b">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4095785162"/>
                  </a:ext>
                </a:extLst>
              </a:tr>
              <a:tr h="25869">
                <a:tc>
                  <a:txBody>
                    <a:bodyPr/>
                    <a:lstStyle/>
                    <a:p>
                      <a:pPr algn="l" fontAlgn="ctr"/>
                      <a:r>
                        <a:rPr lang="nb-NO" sz="900" b="0" i="0" u="none" strike="noStrike">
                          <a:effectLst/>
                          <a:latin typeface="Aptos" panose="020B0004020202020204" pitchFamily="34" charset="0"/>
                        </a:rPr>
                        <a:t>1460 N Glenville Drive (3tx00007)</a:t>
                      </a:r>
                    </a:p>
                  </a:txBody>
                  <a:tcPr marL="0" marR="0" marT="0" marB="0" anchor="ctr">
                    <a:lnL>
                      <a:noFill/>
                    </a:lnL>
                    <a:lnR>
                      <a:noFill/>
                    </a:lnR>
                    <a:lnT>
                      <a:noFill/>
                    </a:lnT>
                    <a:lnB>
                      <a:noFill/>
                    </a:lnB>
                    <a:noFill/>
                  </a:tcPr>
                </a:tc>
                <a:tc>
                  <a:txBody>
                    <a:bodyPr/>
                    <a:lstStyle/>
                    <a:p>
                      <a:pPr algn="l" fontAlgn="b"/>
                      <a:r>
                        <a:rPr lang="en-US" sz="900" b="0" i="0" u="none" strike="noStrike">
                          <a:effectLst/>
                          <a:latin typeface="Aptos" panose="020B0004020202020204" pitchFamily="34" charset="0"/>
                        </a:rPr>
                        <a:t>Ericsson Inc. </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121,068</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16.95</a:t>
                      </a:r>
                    </a:p>
                  </a:txBody>
                  <a:tcPr marL="0" marR="0" marT="0" marB="0" anchor="b">
                    <a:lnL>
                      <a:noFill/>
                    </a:lnL>
                    <a:lnR>
                      <a:noFill/>
                    </a:lnR>
                    <a:lnT>
                      <a:noFill/>
                    </a:lnT>
                    <a:lnB>
                      <a:noFill/>
                    </a:lnB>
                    <a:noFill/>
                  </a:tcPr>
                </a:tc>
                <a:tc>
                  <a:txBody>
                    <a:bodyPr/>
                    <a:lstStyle/>
                    <a:p>
                      <a:pPr algn="l" fontAlgn="b"/>
                      <a:r>
                        <a:rPr lang="en-US" sz="850" b="0" i="0">
                          <a:solidFill>
                            <a:schemeClr val="tx1"/>
                          </a:solidFill>
                          <a:effectLst/>
                          <a:latin typeface="+mn-lt"/>
                          <a:ea typeface="+mn-ea"/>
                          <a:cs typeface="+mn-cs"/>
                        </a:rPr>
                        <a:t>Relocation for Business Contraction Within the Market</a:t>
                      </a:r>
                      <a:endParaRPr lang="en-US" sz="850" b="0" i="0" u="none" strike="noStrike">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311340216"/>
                  </a:ext>
                </a:extLst>
              </a:tr>
              <a:tr h="44990">
                <a:tc>
                  <a:txBody>
                    <a:bodyPr/>
                    <a:lstStyle/>
                    <a:p>
                      <a:pPr algn="l" fontAlgn="ctr"/>
                      <a:r>
                        <a:rPr lang="fr-FR" sz="900" b="0" i="0" u="none" strike="noStrike">
                          <a:effectLst/>
                          <a:latin typeface="Aptos" panose="020B0004020202020204" pitchFamily="34" charset="0"/>
                        </a:rPr>
                        <a:t>9 S. Forrest Avenue (3pa00001)</a:t>
                      </a:r>
                    </a:p>
                  </a:txBody>
                  <a:tcPr marL="0" marR="0" marT="0" marB="0" anchor="ctr">
                    <a:lnL>
                      <a:noFill/>
                    </a:lnL>
                    <a:lnR>
                      <a:noFill/>
                    </a:lnR>
                    <a:lnT>
                      <a:noFill/>
                    </a:lnT>
                    <a:lnB>
                      <a:noFill/>
                    </a:lnB>
                    <a:noFill/>
                  </a:tcPr>
                </a:tc>
                <a:tc>
                  <a:txBody>
                    <a:bodyPr/>
                    <a:lstStyle/>
                    <a:p>
                      <a:pPr algn="l" fontAlgn="b"/>
                      <a:r>
                        <a:rPr lang="en-US" sz="900" b="0" i="0" u="none" strike="noStrike">
                          <a:effectLst/>
                          <a:latin typeface="Aptos" panose="020B0004020202020204" pitchFamily="34" charset="0"/>
                        </a:rPr>
                        <a:t>LCR Embedded Systems, Inc.</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29,620</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10.50</a:t>
                      </a:r>
                    </a:p>
                  </a:txBody>
                  <a:tcPr marL="0" marR="0" marT="0" marB="0" anchor="b">
                    <a:lnL>
                      <a:noFill/>
                    </a:lnL>
                    <a:lnR>
                      <a:noFill/>
                    </a:lnR>
                    <a:lnT>
                      <a:noFill/>
                    </a:lnT>
                    <a:lnB>
                      <a:noFill/>
                    </a:lnB>
                    <a:noFill/>
                  </a:tcPr>
                </a:tc>
                <a:tc>
                  <a:txBody>
                    <a:bodyPr/>
                    <a:lstStyle/>
                    <a:p>
                      <a:pPr algn="l" fontAlgn="b"/>
                      <a:r>
                        <a:rPr lang="en-US" sz="850" b="0" i="0">
                          <a:solidFill>
                            <a:schemeClr val="tx1"/>
                          </a:solidFill>
                          <a:effectLst/>
                          <a:latin typeface="+mn-lt"/>
                          <a:ea typeface="+mn-ea"/>
                          <a:cs typeface="+mn-cs"/>
                        </a:rPr>
                        <a:t>Relocation for Business Expansion Within the Market</a:t>
                      </a:r>
                      <a:endParaRPr lang="en-US" sz="850" b="0" i="0" u="none" strike="noStrike">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710895960"/>
                  </a:ext>
                </a:extLst>
              </a:tr>
              <a:tr h="44990">
                <a:tc>
                  <a:txBody>
                    <a:bodyPr/>
                    <a:lstStyle/>
                    <a:p>
                      <a:pPr algn="l" fontAlgn="ctr"/>
                      <a:r>
                        <a:rPr lang="en-US" sz="900" b="0" i="0" u="none" strike="noStrike">
                          <a:effectLst/>
                          <a:latin typeface="Aptos" panose="020B0004020202020204" pitchFamily="34" charset="0"/>
                        </a:rPr>
                        <a:t>801 </a:t>
                      </a:r>
                      <a:r>
                        <a:rPr lang="en-US" sz="900" b="0" i="0" u="none" strike="noStrike" err="1">
                          <a:effectLst/>
                          <a:latin typeface="Aptos" panose="020B0004020202020204" pitchFamily="34" charset="0"/>
                        </a:rPr>
                        <a:t>Blacklawn</a:t>
                      </a:r>
                      <a:r>
                        <a:rPr lang="en-US" sz="900" b="0" i="0" u="none" strike="noStrike">
                          <a:effectLst/>
                          <a:latin typeface="Aptos" panose="020B0004020202020204" pitchFamily="34" charset="0"/>
                        </a:rPr>
                        <a:t> Road (3ga00002)</a:t>
                      </a:r>
                    </a:p>
                  </a:txBody>
                  <a:tcPr marL="0" marR="0" marT="0" marB="0" anchor="ctr">
                    <a:lnL>
                      <a:noFill/>
                    </a:lnL>
                    <a:lnR>
                      <a:noFill/>
                    </a:lnR>
                    <a:lnT>
                      <a:noFill/>
                    </a:lnT>
                    <a:lnB>
                      <a:noFill/>
                    </a:lnB>
                    <a:noFill/>
                  </a:tcPr>
                </a:tc>
                <a:tc>
                  <a:txBody>
                    <a:bodyPr/>
                    <a:lstStyle/>
                    <a:p>
                      <a:pPr algn="l" fontAlgn="b"/>
                      <a:r>
                        <a:rPr lang="fr-FR" sz="900" b="0" i="0" u="none" strike="noStrike">
                          <a:effectLst/>
                          <a:latin typeface="Aptos" panose="020B0004020202020204" pitchFamily="34" charset="0"/>
                        </a:rPr>
                        <a:t>Lake Park Logistics, LLC</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19,660</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6.76</a:t>
                      </a:r>
                    </a:p>
                  </a:txBody>
                  <a:tcPr marL="0" marR="0" marT="0" marB="0" anchor="b">
                    <a:lnL>
                      <a:noFill/>
                    </a:lnL>
                    <a:lnR>
                      <a:noFill/>
                    </a:lnR>
                    <a:lnT>
                      <a:noFill/>
                    </a:lnT>
                    <a:lnB>
                      <a:noFill/>
                    </a:lnB>
                    <a:noFill/>
                  </a:tcPr>
                </a:tc>
                <a:tc>
                  <a:txBody>
                    <a:bodyPr/>
                    <a:lstStyle/>
                    <a:p>
                      <a:pPr algn="l" fontAlgn="b"/>
                      <a:r>
                        <a:rPr lang="en-US" sz="850" b="0" i="0">
                          <a:solidFill>
                            <a:schemeClr val="tx1"/>
                          </a:solidFill>
                          <a:effectLst/>
                          <a:latin typeface="+mn-lt"/>
                          <a:ea typeface="+mn-ea"/>
                          <a:cs typeface="+mn-cs"/>
                        </a:rPr>
                        <a:t>Relocation for Business Expansion Within the Market</a:t>
                      </a:r>
                      <a:endParaRPr lang="en-US" sz="850" b="0" i="0" u="none" strike="noStrike">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081276489"/>
                  </a:ext>
                </a:extLst>
              </a:tr>
              <a:tr h="44990">
                <a:tc>
                  <a:txBody>
                    <a:bodyPr/>
                    <a:lstStyle/>
                    <a:p>
                      <a:pPr algn="l" fontAlgn="ctr"/>
                      <a:r>
                        <a:rPr lang="en-US" sz="900" b="0" i="0" u="none" strike="noStrike">
                          <a:effectLst/>
                          <a:latin typeface="Aptos" panose="020B0004020202020204" pitchFamily="34" charset="0"/>
                        </a:rPr>
                        <a:t>1801 S. GSW Parkway (3tx00002)</a:t>
                      </a:r>
                    </a:p>
                  </a:txBody>
                  <a:tcPr marL="0" marR="0" marT="0" marB="0" anchor="ctr">
                    <a:lnL>
                      <a:noFill/>
                    </a:lnL>
                    <a:lnR>
                      <a:noFill/>
                    </a:lnR>
                    <a:lnT>
                      <a:noFill/>
                    </a:lnT>
                    <a:lnB>
                      <a:noFill/>
                    </a:lnB>
                    <a:noFill/>
                  </a:tcPr>
                </a:tc>
                <a:tc>
                  <a:txBody>
                    <a:bodyPr/>
                    <a:lstStyle/>
                    <a:p>
                      <a:pPr algn="l" fontAlgn="b"/>
                      <a:r>
                        <a:rPr lang="en-US" sz="900" b="0" i="0" u="none" strike="noStrike">
                          <a:effectLst/>
                          <a:latin typeface="Aptos" panose="020B0004020202020204" pitchFamily="34" charset="0"/>
                        </a:rPr>
                        <a:t>Melissa Cueller and Jeffrey Scott </a:t>
                      </a:r>
                      <a:r>
                        <a:rPr lang="en-US" sz="900" b="0" i="0" u="none" strike="noStrike" err="1">
                          <a:effectLst/>
                          <a:latin typeface="Aptos" panose="020B0004020202020204" pitchFamily="34" charset="0"/>
                        </a:rPr>
                        <a:t>Crocoll</a:t>
                      </a:r>
                      <a:endParaRPr lang="en-US" sz="900" b="0" i="0" u="none" strike="noStrike">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18,095</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7.84</a:t>
                      </a:r>
                    </a:p>
                  </a:txBody>
                  <a:tcPr marL="0" marR="0" marT="0" marB="0" anchor="b">
                    <a:lnL>
                      <a:noFill/>
                    </a:lnL>
                    <a:lnR>
                      <a:noFill/>
                    </a:lnR>
                    <a:lnT>
                      <a:noFill/>
                    </a:lnT>
                    <a:lnB>
                      <a:noFill/>
                    </a:lnB>
                    <a:noFill/>
                  </a:tcPr>
                </a:tc>
                <a:tc>
                  <a:txBody>
                    <a:bodyPr/>
                    <a:lstStyle/>
                    <a:p>
                      <a:pPr algn="l" fontAlgn="b"/>
                      <a:r>
                        <a:rPr lang="en-US" sz="850" b="0" i="0">
                          <a:solidFill>
                            <a:schemeClr val="tx1"/>
                          </a:solidFill>
                          <a:effectLst/>
                          <a:latin typeface="+mn-lt"/>
                          <a:ea typeface="+mn-ea"/>
                          <a:cs typeface="+mn-cs"/>
                        </a:rPr>
                        <a:t>Mutual Agreement FP Opportunity</a:t>
                      </a:r>
                      <a:endParaRPr lang="en-US" sz="850" b="0" i="0" u="none" strike="noStrike">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00625017"/>
                  </a:ext>
                </a:extLst>
              </a:tr>
              <a:tr h="25869">
                <a:tc>
                  <a:txBody>
                    <a:bodyPr/>
                    <a:lstStyle/>
                    <a:p>
                      <a:pPr algn="l" fontAlgn="ctr"/>
                      <a:r>
                        <a:rPr lang="en-US" sz="900" b="0" i="0" u="none" strike="noStrike">
                          <a:effectLst/>
                          <a:latin typeface="Aptos" panose="020B0004020202020204" pitchFamily="34" charset="0"/>
                        </a:rPr>
                        <a:t>605-655 Hawaii Avenue (3ca00001)</a:t>
                      </a:r>
                    </a:p>
                  </a:txBody>
                  <a:tcPr marL="0" marR="0" marT="0" marB="0" anchor="ctr">
                    <a:lnL>
                      <a:noFill/>
                    </a:lnL>
                    <a:lnR>
                      <a:noFill/>
                    </a:lnR>
                    <a:lnT>
                      <a:noFill/>
                    </a:lnT>
                    <a:lnB>
                      <a:noFill/>
                    </a:lnB>
                    <a:noFill/>
                  </a:tcPr>
                </a:tc>
                <a:tc>
                  <a:txBody>
                    <a:bodyPr/>
                    <a:lstStyle/>
                    <a:p>
                      <a:pPr algn="l" fontAlgn="b"/>
                      <a:r>
                        <a:rPr lang="en-US" sz="900" b="0" i="0" u="none" strike="noStrike">
                          <a:effectLst/>
                          <a:latin typeface="Aptos" panose="020B0004020202020204" pitchFamily="34" charset="0"/>
                        </a:rPr>
                        <a:t>SHLA Group, Inc.  </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12,579</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19.55</a:t>
                      </a:r>
                    </a:p>
                  </a:txBody>
                  <a:tcPr marL="0" marR="0" marT="0" marB="0" anchor="b">
                    <a:lnL>
                      <a:noFill/>
                    </a:lnL>
                    <a:lnR>
                      <a:noFill/>
                    </a:lnR>
                    <a:lnT>
                      <a:noFill/>
                    </a:lnT>
                    <a:lnB>
                      <a:noFill/>
                    </a:lnB>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850" b="0" i="0" u="none" strike="noStrike">
                          <a:effectLst/>
                          <a:latin typeface="Aptos" panose="020B0004020202020204" pitchFamily="34" charset="0"/>
                        </a:rPr>
                        <a:t>Renovation or Redevelopment</a:t>
                      </a:r>
                    </a:p>
                  </a:txBody>
                  <a:tcPr marL="0" marR="0" marT="0" marB="0" anchor="b">
                    <a:lnL>
                      <a:noFill/>
                    </a:lnL>
                    <a:lnR>
                      <a:noFill/>
                    </a:lnR>
                    <a:lnT>
                      <a:noFill/>
                    </a:lnT>
                    <a:lnB>
                      <a:noFill/>
                    </a:lnB>
                    <a:noFill/>
                  </a:tcPr>
                </a:tc>
                <a:extLst>
                  <a:ext uri="{0D108BD9-81ED-4DB2-BD59-A6C34878D82A}">
                    <a16:rowId xmlns:a16="http://schemas.microsoft.com/office/drawing/2014/main" val="2526984575"/>
                  </a:ext>
                </a:extLst>
              </a:tr>
              <a:tr h="25869">
                <a:tc>
                  <a:txBody>
                    <a:bodyPr/>
                    <a:lstStyle/>
                    <a:p>
                      <a:pPr algn="l" fontAlgn="ctr"/>
                      <a:r>
                        <a:rPr lang="en-US" sz="900" b="0" i="0" u="none" strike="noStrike">
                          <a:effectLst/>
                          <a:latin typeface="Aptos" panose="020B0004020202020204" pitchFamily="34" charset="0"/>
                        </a:rPr>
                        <a:t>605-655 Hawaii Avenue (3ca00001)</a:t>
                      </a:r>
                    </a:p>
                  </a:txBody>
                  <a:tcPr marL="0" marR="0" marT="0" marB="0" anchor="ctr">
                    <a:lnL>
                      <a:noFill/>
                    </a:lnL>
                    <a:lnR>
                      <a:noFill/>
                    </a:lnR>
                    <a:lnT>
                      <a:noFill/>
                    </a:lnT>
                    <a:lnB>
                      <a:noFill/>
                    </a:lnB>
                    <a:noFill/>
                  </a:tcPr>
                </a:tc>
                <a:tc>
                  <a:txBody>
                    <a:bodyPr/>
                    <a:lstStyle/>
                    <a:p>
                      <a:pPr algn="l" fontAlgn="b"/>
                      <a:r>
                        <a:rPr lang="en-US" sz="900" b="0" i="0" u="none" strike="noStrike">
                          <a:effectLst/>
                          <a:latin typeface="Aptos" panose="020B0004020202020204" pitchFamily="34" charset="0"/>
                        </a:rPr>
                        <a:t>Cargo Planet Logistics</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5,724</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panose="020B0004020202020204" pitchFamily="34" charset="0"/>
                        </a:rPr>
                        <a:t>18.42</a:t>
                      </a:r>
                    </a:p>
                  </a:txBody>
                  <a:tcPr marL="0" marR="0" marT="0" marB="0" anchor="b">
                    <a:lnL>
                      <a:noFill/>
                    </a:lnL>
                    <a:lnR>
                      <a:noFill/>
                    </a:lnR>
                    <a:lnT>
                      <a:noFill/>
                    </a:lnT>
                    <a:lnB>
                      <a:noFill/>
                    </a:lnB>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850" b="0" i="0" u="none" strike="noStrike">
                          <a:effectLst/>
                          <a:latin typeface="Aptos" panose="020B0004020202020204" pitchFamily="34" charset="0"/>
                        </a:rPr>
                        <a:t>Renovation or Redevelopment</a:t>
                      </a:r>
                    </a:p>
                  </a:txBody>
                  <a:tcPr marL="0" marR="0" marT="0" marB="0" anchor="b">
                    <a:lnL>
                      <a:noFill/>
                    </a:lnL>
                    <a:lnR>
                      <a:noFill/>
                    </a:lnR>
                    <a:lnT>
                      <a:noFill/>
                    </a:lnT>
                    <a:lnB>
                      <a:noFill/>
                    </a:lnB>
                    <a:noFill/>
                  </a:tcPr>
                </a:tc>
                <a:extLst>
                  <a:ext uri="{0D108BD9-81ED-4DB2-BD59-A6C34878D82A}">
                    <a16:rowId xmlns:a16="http://schemas.microsoft.com/office/drawing/2014/main" val="3621705751"/>
                  </a:ext>
                </a:extLst>
              </a:tr>
              <a:tr h="25869">
                <a:tc>
                  <a:txBody>
                    <a:bodyPr/>
                    <a:lstStyle/>
                    <a:p>
                      <a:pPr algn="l" fontAlgn="b"/>
                      <a:endParaRPr lang="en-US" sz="900" b="0" i="0" u="none" strike="noStrike">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endParaRPr lang="en-US" sz="900" b="0" i="0" u="none" strike="noStrike">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r>
                        <a:rPr lang="en-US" sz="900" b="1" i="0" u="none" strike="noStrike">
                          <a:effectLst/>
                          <a:latin typeface="Aptos" panose="020B0004020202020204" pitchFamily="34" charset="0"/>
                        </a:rPr>
                        <a:t>206,746</a:t>
                      </a:r>
                    </a:p>
                  </a:txBody>
                  <a:tcPr marL="0" marR="0" marT="0" marB="0" anchor="b">
                    <a:lnL>
                      <a:noFill/>
                    </a:lnL>
                    <a:lnR>
                      <a:noFill/>
                    </a:lnR>
                    <a:lnT w="6350" cap="flat" cmpd="sng" algn="ctr">
                      <a:noFill/>
                      <a:prstDash val="solid"/>
                      <a:round/>
                      <a:headEnd type="none" w="med" len="med"/>
                      <a:tailEnd type="none" w="med" len="med"/>
                    </a:lnT>
                    <a:lnB>
                      <a:noFill/>
                    </a:lnB>
                    <a:noFill/>
                  </a:tcPr>
                </a:tc>
                <a:tc>
                  <a:txBody>
                    <a:bodyPr/>
                    <a:lstStyle/>
                    <a:p>
                      <a:pPr algn="ctr" fontAlgn="b"/>
                      <a:r>
                        <a:rPr lang="en-US" sz="900" b="1" i="0" u="none" strike="noStrike">
                          <a:effectLst/>
                          <a:latin typeface="Aptos" panose="020B0004020202020204" pitchFamily="34" charset="0"/>
                        </a:rPr>
                        <a:t>$14.46</a:t>
                      </a:r>
                    </a:p>
                  </a:txBody>
                  <a:tcPr marL="0" marR="0" marT="0" marB="0" anchor="b">
                    <a:lnL>
                      <a:noFill/>
                    </a:lnL>
                    <a:lnR>
                      <a:noFill/>
                    </a:lnR>
                    <a:lnT w="6350" cap="flat" cmpd="sng" algn="ctr">
                      <a:noFill/>
                      <a:prstDash val="solid"/>
                      <a:round/>
                      <a:headEnd type="none" w="med" len="med"/>
                      <a:tailEnd type="none" w="med" len="med"/>
                    </a:lnT>
                    <a:lnB>
                      <a:noFill/>
                    </a:lnB>
                    <a:noFill/>
                  </a:tcPr>
                </a:tc>
                <a:tc>
                  <a:txBody>
                    <a:bodyPr/>
                    <a:lstStyle/>
                    <a:p>
                      <a:pPr algn="l" fontAlgn="b"/>
                      <a:endParaRPr lang="en-US" sz="900" b="0" i="0" u="none" strike="noStrike">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558101107"/>
                  </a:ext>
                </a:extLst>
              </a:tr>
            </a:tbl>
          </a:graphicData>
        </a:graphic>
      </p:graphicFrame>
    </p:spTree>
    <p:extLst>
      <p:ext uri="{BB962C8B-B14F-4D97-AF65-F5344CB8AC3E}">
        <p14:creationId xmlns:p14="http://schemas.microsoft.com/office/powerpoint/2010/main" val="1611992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8012D-53CE-EFDF-6A1F-7149C480B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C01D2-C78B-08DE-78BC-F11251DF3CC1}"/>
              </a:ext>
            </a:extLst>
          </p:cNvPr>
          <p:cNvSpPr>
            <a:spLocks noGrp="1"/>
          </p:cNvSpPr>
          <p:nvPr>
            <p:ph type="title"/>
          </p:nvPr>
        </p:nvSpPr>
        <p:spPr/>
        <p:txBody>
          <a:bodyPr/>
          <a:lstStyle/>
          <a:p>
            <a:r>
              <a:rPr lang="en-US"/>
              <a:t>Current Vacant Spaces | Property Level </a:t>
            </a:r>
            <a:r>
              <a:rPr lang="en-US" b="0"/>
              <a:t>Leasing Updates – Fund 3</a:t>
            </a:r>
          </a:p>
        </p:txBody>
      </p:sp>
      <p:sp>
        <p:nvSpPr>
          <p:cNvPr id="11" name="Content Placeholder 4">
            <a:extLst>
              <a:ext uri="{FF2B5EF4-FFF2-40B4-BE49-F238E27FC236}">
                <a16:creationId xmlns:a16="http://schemas.microsoft.com/office/drawing/2014/main" id="{0D1D9437-FBC0-8AB0-0F98-2A35ABBDFA81}"/>
              </a:ext>
            </a:extLst>
          </p:cNvPr>
          <p:cNvSpPr txBox="1">
            <a:spLocks/>
          </p:cNvSpPr>
          <p:nvPr/>
        </p:nvSpPr>
        <p:spPr>
          <a:xfrm>
            <a:off x="406398" y="1152934"/>
            <a:ext cx="11208353" cy="511865"/>
          </a:xfrm>
          <a:prstGeom prst="rect">
            <a:avLst/>
          </a:prstGeom>
          <a:solidFill>
            <a:schemeClr val="bg1">
              <a:lumMod val="95000"/>
            </a:schemeClr>
          </a:solidFill>
        </p:spPr>
        <p:txBody>
          <a:bodyPr wrap="square" lIns="0" tIns="0" rIns="0" bIns="0" anchor="ctr">
            <a:normAutofit/>
          </a:bodyPr>
          <a:lstStyle>
            <a:lvl1pPr marL="228600" indent="-228600" eaLnBrk="1" hangingPunct="1">
              <a:buClr>
                <a:srgbClr val="FEAB21"/>
              </a:buClr>
              <a:buFont typeface="Wingdings" panose="05000000000000000000" pitchFamily="2" charset="2"/>
              <a:buChar char="§"/>
              <a:defRPr sz="2000" b="0" i="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eaLnBrk="1" hangingPunct="1">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eaLnBrk="1" hangingPunct="1">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eaLnBrk="1" hangingPunct="1">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eaLnBrk="1" hangingPunct="1">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defTabSz="914400"/>
            <a:r>
              <a:rPr lang="en-US" sz="1100" kern="0">
                <a:latin typeface="Lato Medium"/>
                <a:ea typeface="Lato Medium"/>
                <a:cs typeface="Lato Medium"/>
              </a:rPr>
              <a:t>30 suites are currently vacant with a </a:t>
            </a:r>
            <a:r>
              <a:rPr lang="en-US" sz="1100" kern="0" err="1">
                <a:latin typeface="Lato Medium"/>
                <a:ea typeface="Lato Medium"/>
                <a:cs typeface="Lato Medium"/>
              </a:rPr>
              <a:t>wtd</a:t>
            </a:r>
            <a:r>
              <a:rPr lang="en-US" sz="1100" kern="0">
                <a:latin typeface="Lato Medium"/>
                <a:ea typeface="Lato Medium"/>
                <a:cs typeface="Lato Medium"/>
              </a:rPr>
              <a:t> avg downtime to date of 8</a:t>
            </a:r>
            <a:r>
              <a:rPr lang="en-US" sz="1100" b="1" kern="0">
                <a:latin typeface="Lato Medium"/>
                <a:ea typeface="Lato Medium"/>
                <a:cs typeface="Lato Medium"/>
              </a:rPr>
              <a:t> months as of Q2 2025 </a:t>
            </a:r>
            <a:r>
              <a:rPr lang="en-US" sz="1100" kern="0">
                <a:latin typeface="Lato Medium"/>
                <a:ea typeface="Lato Medium"/>
                <a:cs typeface="Lato Medium"/>
              </a:rPr>
              <a:t>and an additional </a:t>
            </a:r>
            <a:r>
              <a:rPr lang="en-US" sz="1100" b="1" kern="0">
                <a:latin typeface="Lato Medium"/>
                <a:ea typeface="Lato Medium"/>
                <a:cs typeface="Lato Medium"/>
              </a:rPr>
              <a:t>forecasted lease-up time of 7 months </a:t>
            </a:r>
            <a:r>
              <a:rPr lang="en-US" sz="1100" kern="0">
                <a:latin typeface="Lato Medium"/>
                <a:ea typeface="Lato Medium"/>
                <a:cs typeface="Lato Medium"/>
              </a:rPr>
              <a:t>starting 7/1/2025</a:t>
            </a:r>
          </a:p>
          <a:p>
            <a:pPr defTabSz="914400"/>
            <a:r>
              <a:rPr lang="en-US" sz="1100" kern="0">
                <a:latin typeface="Lato Medium"/>
                <a:ea typeface="Lato Medium"/>
                <a:cs typeface="Lato Medium"/>
              </a:rPr>
              <a:t>Additional vacancies may not be accounted for from the Mapletree acquisition.  Being audited and will correct in 3Q25 </a:t>
            </a:r>
          </a:p>
        </p:txBody>
      </p:sp>
      <p:graphicFrame>
        <p:nvGraphicFramePr>
          <p:cNvPr id="4" name="Table 3">
            <a:extLst>
              <a:ext uri="{FF2B5EF4-FFF2-40B4-BE49-F238E27FC236}">
                <a16:creationId xmlns:a16="http://schemas.microsoft.com/office/drawing/2014/main" id="{AF988489-34D8-AF8B-361B-1042C63229A8}"/>
              </a:ext>
            </a:extLst>
          </p:cNvPr>
          <p:cNvGraphicFramePr>
            <a:graphicFrameLocks noGrp="1"/>
          </p:cNvGraphicFramePr>
          <p:nvPr>
            <p:extLst>
              <p:ext uri="{D42A27DB-BD31-4B8C-83A1-F6EECF244321}">
                <p14:modId xmlns:p14="http://schemas.microsoft.com/office/powerpoint/2010/main" val="1632745265"/>
              </p:ext>
            </p:extLst>
          </p:nvPr>
        </p:nvGraphicFramePr>
        <p:xfrm>
          <a:off x="406398" y="1838415"/>
          <a:ext cx="11745440" cy="4265330"/>
        </p:xfrm>
        <a:graphic>
          <a:graphicData uri="http://schemas.openxmlformats.org/drawingml/2006/table">
            <a:tbl>
              <a:tblPr/>
              <a:tblGrid>
                <a:gridCol w="967210">
                  <a:extLst>
                    <a:ext uri="{9D8B030D-6E8A-4147-A177-3AD203B41FA5}">
                      <a16:colId xmlns:a16="http://schemas.microsoft.com/office/drawing/2014/main" val="877231067"/>
                    </a:ext>
                  </a:extLst>
                </a:gridCol>
                <a:gridCol w="1605463">
                  <a:extLst>
                    <a:ext uri="{9D8B030D-6E8A-4147-A177-3AD203B41FA5}">
                      <a16:colId xmlns:a16="http://schemas.microsoft.com/office/drawing/2014/main" val="794979689"/>
                    </a:ext>
                  </a:extLst>
                </a:gridCol>
                <a:gridCol w="866042">
                  <a:extLst>
                    <a:ext uri="{9D8B030D-6E8A-4147-A177-3AD203B41FA5}">
                      <a16:colId xmlns:a16="http://schemas.microsoft.com/office/drawing/2014/main" val="4016879742"/>
                    </a:ext>
                  </a:extLst>
                </a:gridCol>
                <a:gridCol w="726887">
                  <a:extLst>
                    <a:ext uri="{9D8B030D-6E8A-4147-A177-3AD203B41FA5}">
                      <a16:colId xmlns:a16="http://schemas.microsoft.com/office/drawing/2014/main" val="3610517645"/>
                    </a:ext>
                  </a:extLst>
                </a:gridCol>
                <a:gridCol w="781050">
                  <a:extLst>
                    <a:ext uri="{9D8B030D-6E8A-4147-A177-3AD203B41FA5}">
                      <a16:colId xmlns:a16="http://schemas.microsoft.com/office/drawing/2014/main" val="29385005"/>
                    </a:ext>
                  </a:extLst>
                </a:gridCol>
                <a:gridCol w="962025">
                  <a:extLst>
                    <a:ext uri="{9D8B030D-6E8A-4147-A177-3AD203B41FA5}">
                      <a16:colId xmlns:a16="http://schemas.microsoft.com/office/drawing/2014/main" val="402036252"/>
                    </a:ext>
                  </a:extLst>
                </a:gridCol>
                <a:gridCol w="971550">
                  <a:extLst>
                    <a:ext uri="{9D8B030D-6E8A-4147-A177-3AD203B41FA5}">
                      <a16:colId xmlns:a16="http://schemas.microsoft.com/office/drawing/2014/main" val="3755412261"/>
                    </a:ext>
                  </a:extLst>
                </a:gridCol>
                <a:gridCol w="857250">
                  <a:extLst>
                    <a:ext uri="{9D8B030D-6E8A-4147-A177-3AD203B41FA5}">
                      <a16:colId xmlns:a16="http://schemas.microsoft.com/office/drawing/2014/main" val="1486205478"/>
                    </a:ext>
                  </a:extLst>
                </a:gridCol>
                <a:gridCol w="819150">
                  <a:extLst>
                    <a:ext uri="{9D8B030D-6E8A-4147-A177-3AD203B41FA5}">
                      <a16:colId xmlns:a16="http://schemas.microsoft.com/office/drawing/2014/main" val="2769947994"/>
                    </a:ext>
                  </a:extLst>
                </a:gridCol>
                <a:gridCol w="3188813">
                  <a:extLst>
                    <a:ext uri="{9D8B030D-6E8A-4147-A177-3AD203B41FA5}">
                      <a16:colId xmlns:a16="http://schemas.microsoft.com/office/drawing/2014/main" val="1546792031"/>
                    </a:ext>
                  </a:extLst>
                </a:gridCol>
              </a:tblGrid>
              <a:tr h="0">
                <a:tc>
                  <a:txBody>
                    <a:bodyPr/>
                    <a:lstStyle/>
                    <a:p>
                      <a:pPr algn="l" fontAlgn="b"/>
                      <a:r>
                        <a:rPr lang="en-US" sz="900" b="1" i="0" u="none" strike="noStrike">
                          <a:solidFill>
                            <a:srgbClr val="FFFFFF"/>
                          </a:solidFill>
                          <a:effectLst/>
                          <a:latin typeface="Aptos" panose="020B0004020202020204" pitchFamily="34" charset="0"/>
                        </a:rPr>
                        <a:t>Market</a:t>
                      </a:r>
                    </a:p>
                  </a:txBody>
                  <a:tcPr marL="250" marR="250" marT="25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900" b="1" i="0" u="none" strike="noStrike">
                          <a:solidFill>
                            <a:srgbClr val="FFFFFF"/>
                          </a:solidFill>
                          <a:effectLst/>
                          <a:latin typeface="Aptos" panose="020B0004020202020204" pitchFamily="34" charset="0"/>
                        </a:rPr>
                        <a:t>Property</a:t>
                      </a:r>
                    </a:p>
                  </a:txBody>
                  <a:tcPr marL="250" marR="250" marT="25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ctr" fontAlgn="b"/>
                      <a:r>
                        <a:rPr lang="en-US" sz="900" b="1" i="0" u="none" strike="noStrike">
                          <a:solidFill>
                            <a:srgbClr val="FFFFFF"/>
                          </a:solidFill>
                          <a:effectLst/>
                          <a:latin typeface="Aptos" panose="020B0004020202020204" pitchFamily="34" charset="0"/>
                        </a:rPr>
                        <a:t>Vacant SF</a:t>
                      </a:r>
                    </a:p>
                  </a:txBody>
                  <a:tcPr marL="250" marR="250" marT="25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ctr" fontAlgn="b"/>
                      <a:r>
                        <a:rPr lang="en-US" sz="900" b="1" i="0" u="none" strike="noStrike">
                          <a:solidFill>
                            <a:srgbClr val="FFFFFF"/>
                          </a:solidFill>
                          <a:effectLst/>
                          <a:latin typeface="Aptos" panose="020B0004020202020204" pitchFamily="34" charset="0"/>
                        </a:rPr>
                        <a:t>Suite </a:t>
                      </a:r>
                    </a:p>
                    <a:p>
                      <a:pPr algn="ctr" fontAlgn="b"/>
                      <a:r>
                        <a:rPr lang="en-US" sz="900" b="1" i="0" u="none" strike="noStrike">
                          <a:solidFill>
                            <a:srgbClr val="FFFFFF"/>
                          </a:solidFill>
                          <a:effectLst/>
                          <a:latin typeface="Aptos" panose="020B0004020202020204" pitchFamily="34" charset="0"/>
                        </a:rPr>
                        <a:t>Count</a:t>
                      </a:r>
                    </a:p>
                  </a:txBody>
                  <a:tcPr marL="250" marR="250" marT="25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ctr" fontAlgn="b"/>
                      <a:r>
                        <a:rPr lang="en-US" sz="900" b="1" i="0" u="none" strike="noStrike">
                          <a:solidFill>
                            <a:srgbClr val="FFFFFF"/>
                          </a:solidFill>
                          <a:effectLst/>
                          <a:latin typeface="Aptos" panose="020B0004020202020204" pitchFamily="34" charset="0"/>
                        </a:rPr>
                        <a:t> Asking Rent PSF</a:t>
                      </a:r>
                    </a:p>
                  </a:txBody>
                  <a:tcPr marL="250" marR="250" marT="25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ctr" fontAlgn="b"/>
                      <a:r>
                        <a:rPr lang="en-US" sz="900" b="1" i="0" u="none" strike="noStrike">
                          <a:solidFill>
                            <a:srgbClr val="FFFFFF"/>
                          </a:solidFill>
                          <a:effectLst/>
                          <a:latin typeface="Aptos" panose="020B0004020202020204" pitchFamily="34" charset="0"/>
                        </a:rPr>
                        <a:t>Annual Rent</a:t>
                      </a:r>
                    </a:p>
                  </a:txBody>
                  <a:tcPr marL="250" marR="250" marT="25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ctr" fontAlgn="b"/>
                      <a:r>
                        <a:rPr lang="en-US" sz="900" b="1" i="0" u="none" strike="noStrike">
                          <a:solidFill>
                            <a:srgbClr val="FFFFFF"/>
                          </a:solidFill>
                          <a:effectLst/>
                          <a:latin typeface="Aptos" panose="020B0004020202020204" pitchFamily="34" charset="0"/>
                        </a:rPr>
                        <a:t>Actual Downtime as of 2Q25</a:t>
                      </a:r>
                    </a:p>
                  </a:txBody>
                  <a:tcPr marL="250" marR="250" marT="250" marB="0" anchor="b">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ctr" fontAlgn="b"/>
                      <a:r>
                        <a:rPr lang="en-US" sz="900" b="1" i="0" u="none" strike="noStrike">
                          <a:solidFill>
                            <a:srgbClr val="FFFFFF"/>
                          </a:solidFill>
                          <a:effectLst/>
                          <a:latin typeface="Aptos" panose="020B0004020202020204" pitchFamily="34" charset="0"/>
                        </a:rPr>
                        <a:t>2Q25 Remining Downtime MLA</a:t>
                      </a:r>
                    </a:p>
                  </a:txBody>
                  <a:tcPr marL="250" marR="250" marT="250" marB="0" anchor="b">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ctr" fontAlgn="b"/>
                      <a:r>
                        <a:rPr lang="en-US" sz="900" b="1" i="0" u="none" strike="noStrike">
                          <a:solidFill>
                            <a:srgbClr val="FFFFFF"/>
                          </a:solidFill>
                          <a:effectLst/>
                          <a:latin typeface="Aptos" panose="020B0004020202020204" pitchFamily="34" charset="0"/>
                        </a:rPr>
                        <a:t>Forecasted DT</a:t>
                      </a:r>
                    </a:p>
                  </a:txBody>
                  <a:tcPr marL="250" marR="250" marT="250" marB="0" anchor="b">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ctr" fontAlgn="b"/>
                      <a:r>
                        <a:rPr lang="en-US" sz="900" b="1" i="0" u="none" strike="noStrike">
                          <a:solidFill>
                            <a:srgbClr val="FFFFFF"/>
                          </a:solidFill>
                          <a:effectLst/>
                          <a:latin typeface="Aptos" panose="020B0004020202020204" pitchFamily="34" charset="0"/>
                        </a:rPr>
                        <a:t>Leasing Updates</a:t>
                      </a:r>
                    </a:p>
                  </a:txBody>
                  <a:tcPr marL="250" marR="250" marT="25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extLst>
                  <a:ext uri="{0D108BD9-81ED-4DB2-BD59-A6C34878D82A}">
                    <a16:rowId xmlns:a16="http://schemas.microsoft.com/office/drawing/2014/main" val="3395045211"/>
                  </a:ext>
                </a:extLst>
              </a:tr>
              <a:tr h="0">
                <a:tc>
                  <a:txBody>
                    <a:bodyPr/>
                    <a:lstStyle/>
                    <a:p>
                      <a:pPr algn="l" fontAlgn="b"/>
                      <a:r>
                        <a:rPr lang="en-US" sz="900" b="0" i="0" u="none" strike="noStrike">
                          <a:solidFill>
                            <a:srgbClr val="000000"/>
                          </a:solidFill>
                          <a:effectLst/>
                          <a:latin typeface="Aptos" panose="020B0004020202020204" pitchFamily="34" charset="0"/>
                        </a:rPr>
                        <a:t>Northeast</a:t>
                      </a:r>
                    </a:p>
                  </a:txBody>
                  <a:tcPr marL="250" marR="250" marT="250" marB="0" anchor="ctr">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l" fontAlgn="b"/>
                      <a:r>
                        <a:rPr lang="en-US" sz="900" b="0" i="0" u="none" strike="noStrike">
                          <a:solidFill>
                            <a:srgbClr val="000000"/>
                          </a:solidFill>
                          <a:effectLst/>
                          <a:latin typeface="Aptos" panose="020B0004020202020204" pitchFamily="34" charset="0"/>
                        </a:rPr>
                        <a:t>120-200 Adams Blvd</a:t>
                      </a:r>
                    </a:p>
                  </a:txBody>
                  <a:tcPr marL="250" marR="250" marT="250" marB="0" anchor="ctr">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ctr" fontAlgn="ctr"/>
                      <a:r>
                        <a:rPr lang="en-US" sz="900" b="0" i="0" u="none" strike="noStrike">
                          <a:solidFill>
                            <a:srgbClr val="000000"/>
                          </a:solidFill>
                          <a:effectLst/>
                          <a:latin typeface="Aptos" panose="020B0004020202020204" pitchFamily="34" charset="0"/>
                        </a:rPr>
                        <a:t>128,096</a:t>
                      </a:r>
                    </a:p>
                  </a:txBody>
                  <a:tcPr marL="250" marR="250" marT="250" marB="0" anchor="ctr">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ctr" fontAlgn="ctr"/>
                      <a:r>
                        <a:rPr lang="en-US" sz="900" b="0" i="0" u="none" strike="noStrike">
                          <a:solidFill>
                            <a:srgbClr val="000000"/>
                          </a:solidFill>
                          <a:effectLst/>
                          <a:latin typeface="Aptos" panose="020B0004020202020204" pitchFamily="34" charset="0"/>
                        </a:rPr>
                        <a:t>2</a:t>
                      </a:r>
                    </a:p>
                  </a:txBody>
                  <a:tcPr marL="250" marR="250" marT="250" marB="0" anchor="ctr">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ctr" fontAlgn="ctr"/>
                      <a:r>
                        <a:rPr lang="en-US" sz="900" b="0" i="0" u="none" strike="noStrike">
                          <a:solidFill>
                            <a:srgbClr val="000000"/>
                          </a:solidFill>
                          <a:effectLst/>
                          <a:latin typeface="Aptos" panose="020B0004020202020204" pitchFamily="34" charset="0"/>
                        </a:rPr>
                        <a:t>         $14.71 </a:t>
                      </a:r>
                    </a:p>
                  </a:txBody>
                  <a:tcPr marL="250" marR="250" marT="250" marB="0" anchor="ctr">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ctr" fontAlgn="ctr"/>
                      <a:r>
                        <a:rPr lang="en-US" sz="900" b="0" i="0" u="none" strike="noStrike">
                          <a:solidFill>
                            <a:srgbClr val="000000"/>
                          </a:solidFill>
                          <a:effectLst/>
                          <a:latin typeface="Aptos" panose="020B0004020202020204" pitchFamily="34" charset="0"/>
                        </a:rPr>
                        <a:t>1,883,898</a:t>
                      </a:r>
                    </a:p>
                  </a:txBody>
                  <a:tcPr marL="250" marR="250" marT="250" marB="0" anchor="ctr">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ctr" fontAlgn="ctr"/>
                      <a:r>
                        <a:rPr lang="en-US" sz="900" b="0" i="0" u="none" strike="noStrike">
                          <a:solidFill>
                            <a:srgbClr val="000000"/>
                          </a:solidFill>
                          <a:effectLst/>
                          <a:latin typeface="Aptos" panose="020B0004020202020204" pitchFamily="34" charset="0"/>
                        </a:rPr>
                        <a:t>11</a:t>
                      </a:r>
                    </a:p>
                  </a:txBody>
                  <a:tcPr marL="250" marR="250" marT="250" marB="0" anchor="ctr">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ctr" fontAlgn="ctr"/>
                      <a:r>
                        <a:rPr lang="en-US" sz="800" b="0" i="0" u="none" strike="noStrike">
                          <a:solidFill>
                            <a:srgbClr val="000000"/>
                          </a:solidFill>
                          <a:effectLst/>
                          <a:latin typeface="Tahoma" panose="020B0604030504040204" pitchFamily="34" charset="0"/>
                        </a:rPr>
                        <a:t>4</a:t>
                      </a:r>
                    </a:p>
                  </a:txBody>
                  <a:tcPr marL="7620" marR="7620" marT="7620" marB="0" anchor="ctr">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ctr" fontAlgn="ctr"/>
                      <a:r>
                        <a:rPr lang="en-US" sz="900" b="0" i="0" u="none" strike="noStrike">
                          <a:solidFill>
                            <a:srgbClr val="000000"/>
                          </a:solidFill>
                          <a:effectLst/>
                          <a:latin typeface="Aptos" panose="020B0004020202020204" pitchFamily="34" charset="0"/>
                        </a:rPr>
                        <a:t>15</a:t>
                      </a:r>
                    </a:p>
                  </a:txBody>
                  <a:tcPr marL="250" marR="250" marT="250" marB="0" anchor="ctr">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l" fontAlgn="b"/>
                      <a:r>
                        <a:rPr lang="en-US" sz="900" b="0" i="0" u="none" strike="noStrike">
                          <a:solidFill>
                            <a:schemeClr val="tx1"/>
                          </a:solidFill>
                          <a:effectLst/>
                          <a:latin typeface="Aptos" panose="020B0004020202020204" pitchFamily="34" charset="0"/>
                        </a:rPr>
                        <a:t>License agmt executed for 15K SF at $15 PSF until work is completed and lease is negotiated on 75K SF </a:t>
                      </a:r>
                    </a:p>
                  </a:txBody>
                  <a:tcPr marL="250" marR="250" marT="250" marB="0" anchor="ctr">
                    <a:lnL>
                      <a:noFill/>
                    </a:lnL>
                    <a:lnR>
                      <a:noFill/>
                    </a:lnR>
                    <a:lnT w="6350" cap="flat" cmpd="sng" algn="ctr">
                      <a:solidFill>
                        <a:srgbClr val="8EA9DB"/>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78818146"/>
                  </a:ext>
                </a:extLst>
              </a:tr>
              <a:tr h="0">
                <a:tc>
                  <a:txBody>
                    <a:bodyPr/>
                    <a:lstStyle/>
                    <a:p>
                      <a:pPr algn="l" fontAlgn="b"/>
                      <a:r>
                        <a:rPr lang="en-US" sz="900" b="0" i="0" u="none" strike="noStrike">
                          <a:solidFill>
                            <a:srgbClr val="000000"/>
                          </a:solidFill>
                          <a:effectLst/>
                          <a:latin typeface="Aptos" panose="020B0004020202020204" pitchFamily="34" charset="0"/>
                        </a:rPr>
                        <a:t>Texas</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1460 N Glenville Drive</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121,068</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$11.00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1,331,748</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12</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15</a:t>
                      </a:r>
                    </a:p>
                  </a:txBody>
                  <a:tcPr marL="250" marR="250" marT="250" marB="0" anchor="ctr">
                    <a:lnL>
                      <a:noFill/>
                    </a:lnL>
                    <a:lnR>
                      <a:noFill/>
                    </a:lnR>
                    <a:lnT>
                      <a:noFill/>
                    </a:lnT>
                    <a:lnB>
                      <a:noFill/>
                    </a:lnB>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900" b="0" i="0" u="none" strike="noStrike">
                          <a:solidFill>
                            <a:schemeClr val="tx1"/>
                          </a:solidFill>
                          <a:effectLst/>
                          <a:latin typeface="Aptos" panose="020B0004020202020204" pitchFamily="34" charset="0"/>
                          <a:cs typeface="Arial" panose="020B0604020202020204" pitchFamily="34" charset="0"/>
                        </a:rPr>
                        <a:t>Property is currently under contract for sale</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4281920543"/>
                  </a:ext>
                </a:extLst>
              </a:tr>
              <a:tr h="0">
                <a:tc>
                  <a:txBody>
                    <a:bodyPr/>
                    <a:lstStyle/>
                    <a:p>
                      <a:pPr algn="l" fontAlgn="b"/>
                      <a:r>
                        <a:rPr lang="en-US" sz="900" b="0" i="0" u="none" strike="noStrike">
                          <a:solidFill>
                            <a:srgbClr val="000000"/>
                          </a:solidFill>
                          <a:effectLst/>
                          <a:latin typeface="Aptos" panose="020B0004020202020204" pitchFamily="34" charset="0"/>
                        </a:rPr>
                        <a:t>Northeast</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150 Rittenhouse Circle</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171,686</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$7.08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1,214,832</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9</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12</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Recent acquisition, make-ready underway, several tours</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3065954195"/>
                  </a:ext>
                </a:extLst>
              </a:tr>
              <a:tr h="0">
                <a:tc>
                  <a:txBody>
                    <a:bodyPr/>
                    <a:lstStyle/>
                    <a:p>
                      <a:pPr algn="l" fontAlgn="b"/>
                      <a:r>
                        <a:rPr lang="en-US" sz="900" b="0" i="0" u="none" strike="noStrike">
                          <a:solidFill>
                            <a:srgbClr val="000000"/>
                          </a:solidFill>
                          <a:effectLst/>
                          <a:latin typeface="Aptos" panose="020B0004020202020204" pitchFamily="34" charset="0"/>
                        </a:rPr>
                        <a:t>Texas</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1801 S. GSW Parkway</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106,580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$6.25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666,125</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24</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30</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Make-ready underway-restarting leasing efforts in 2 weeks</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2618307013"/>
                  </a:ext>
                </a:extLst>
              </a:tr>
              <a:tr h="0">
                <a:tc>
                  <a:txBody>
                    <a:bodyPr/>
                    <a:lstStyle/>
                    <a:p>
                      <a:pPr algn="l" fontAlgn="b"/>
                      <a:r>
                        <a:rPr lang="en-US" sz="900" b="0" i="0" u="none" strike="noStrike">
                          <a:solidFill>
                            <a:srgbClr val="000000"/>
                          </a:solidFill>
                          <a:effectLst/>
                          <a:latin typeface="Aptos" panose="020B0004020202020204" pitchFamily="34" charset="0"/>
                        </a:rPr>
                        <a:t>Northeast</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23 Farinella Drive</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33,524</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$15.75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528,003</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7</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10</a:t>
                      </a:r>
                    </a:p>
                  </a:txBody>
                  <a:tcPr marL="250" marR="250" marT="250" marB="0" anchor="ctr">
                    <a:lnL>
                      <a:noFill/>
                    </a:lnL>
                    <a:lnR>
                      <a:noFill/>
                    </a:lnR>
                    <a:lnT>
                      <a:noFill/>
                    </a:lnT>
                    <a:lnB>
                      <a:noFill/>
                    </a:lnB>
                    <a:noFill/>
                  </a:tcPr>
                </a:tc>
                <a:tc>
                  <a:txBody>
                    <a:bodyPr/>
                    <a:lstStyle/>
                    <a:p>
                      <a:pPr algn="l" fontAlgn="b"/>
                      <a:r>
                        <a:rPr lang="en-US" sz="900" b="0" i="0" u="none" strike="noStrike">
                          <a:solidFill>
                            <a:schemeClr val="tx1"/>
                          </a:solidFill>
                          <a:effectLst/>
                          <a:latin typeface="Aptos" panose="020B0004020202020204" pitchFamily="34" charset="0"/>
                        </a:rPr>
                        <a:t>Broker event being scheduled in early September. Make Ready work completed but for bathrooms</a:t>
                      </a:r>
                    </a:p>
                  </a:txBody>
                  <a:tcPr marL="250" marR="250" marT="250" marB="0" anchor="ctr">
                    <a:lnL>
                      <a:noFill/>
                    </a:lnL>
                    <a:lnR>
                      <a:noFill/>
                    </a:lnR>
                    <a:lnT>
                      <a:noFill/>
                    </a:lnT>
                    <a:lnB>
                      <a:noFill/>
                    </a:lnB>
                    <a:noFill/>
                  </a:tcPr>
                </a:tc>
                <a:extLst>
                  <a:ext uri="{0D108BD9-81ED-4DB2-BD59-A6C34878D82A}">
                    <a16:rowId xmlns:a16="http://schemas.microsoft.com/office/drawing/2014/main" val="1210032963"/>
                  </a:ext>
                </a:extLst>
              </a:tr>
              <a:tr h="0">
                <a:tc>
                  <a:txBody>
                    <a:bodyPr/>
                    <a:lstStyle/>
                    <a:p>
                      <a:pPr algn="l" fontAlgn="b"/>
                      <a:r>
                        <a:rPr lang="en-US" sz="900" b="0" i="0" u="none" strike="noStrike">
                          <a:solidFill>
                            <a:srgbClr val="000000"/>
                          </a:solidFill>
                          <a:effectLst/>
                          <a:latin typeface="Aptos" panose="020B0004020202020204" pitchFamily="34" charset="0"/>
                        </a:rPr>
                        <a:t>Florida</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4570 NW 128th Street</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39,515</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$12.75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503,816</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12</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a:noFill/>
                    </a:lnL>
                    <a:lnR>
                      <a:noFill/>
                    </a:lnR>
                    <a:lnT>
                      <a:noFill/>
                    </a:lnT>
                    <a:lnB>
                      <a:noFill/>
                    </a:lnB>
                    <a:noFill/>
                  </a:tcPr>
                </a:tc>
                <a:tc>
                  <a:txBody>
                    <a:bodyPr/>
                    <a:lstStyle/>
                    <a:p>
                      <a:pPr algn="ctr" fontAlgn="ctr"/>
                      <a:r>
                        <a:rPr lang="en-US" sz="900" b="0" i="0" u="none" strike="noStrike">
                          <a:solidFill>
                            <a:sysClr val="windowText" lastClr="000000"/>
                          </a:solidFill>
                          <a:effectLst/>
                          <a:latin typeface="Aptos" panose="020B0004020202020204" pitchFamily="34" charset="0"/>
                        </a:rPr>
                        <a:t>15</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Still seeing limited leasing activity</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2036551619"/>
                  </a:ext>
                </a:extLst>
              </a:tr>
              <a:tr h="0">
                <a:tc>
                  <a:txBody>
                    <a:bodyPr/>
                    <a:lstStyle/>
                    <a:p>
                      <a:pPr algn="l" fontAlgn="b"/>
                      <a:r>
                        <a:rPr lang="en-US" sz="900" b="0" i="0" u="none" strike="noStrike">
                          <a:solidFill>
                            <a:srgbClr val="000000"/>
                          </a:solidFill>
                          <a:effectLst/>
                          <a:latin typeface="Aptos" panose="020B0004020202020204" pitchFamily="34" charset="0"/>
                        </a:rPr>
                        <a:t>Texas</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12621-12623 International Pkwy</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54,920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$8.75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480,550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7</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10</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Make-ready complete, activity starting to pick-up</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1977385663"/>
                  </a:ext>
                </a:extLst>
              </a:tr>
              <a:tr h="0">
                <a:tc>
                  <a:txBody>
                    <a:bodyPr/>
                    <a:lstStyle/>
                    <a:p>
                      <a:pPr algn="l" fontAlgn="b"/>
                      <a:r>
                        <a:rPr lang="en-US" sz="900" b="0" i="0" u="none" strike="noStrike">
                          <a:solidFill>
                            <a:srgbClr val="000000"/>
                          </a:solidFill>
                          <a:effectLst/>
                          <a:latin typeface="Aptos" panose="020B0004020202020204" pitchFamily="34" charset="0"/>
                        </a:rPr>
                        <a:t>Atlanta</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3285 Saturn Ct</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35,911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$12.64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453,915</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5</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4</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9</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Make-ready complete, activity is slow, likely need to change brokers this quarter</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1091153499"/>
                  </a:ext>
                </a:extLst>
              </a:tr>
              <a:tr h="0">
                <a:tc>
                  <a:txBody>
                    <a:bodyPr/>
                    <a:lstStyle/>
                    <a:p>
                      <a:pPr algn="l" fontAlgn="b"/>
                      <a:r>
                        <a:rPr lang="en-US" sz="900" b="0" i="0" u="none" strike="noStrike">
                          <a:solidFill>
                            <a:srgbClr val="000000"/>
                          </a:solidFill>
                          <a:effectLst/>
                          <a:latin typeface="Aptos" panose="020B0004020202020204" pitchFamily="34" charset="0"/>
                        </a:rPr>
                        <a:t>Texas</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2220 Chemsearch Blvd</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38,667</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$11.50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444,671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7</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10</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Make-ready complete, activity starting to pick-up</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550817448"/>
                  </a:ext>
                </a:extLst>
              </a:tr>
              <a:tr h="74000">
                <a:tc>
                  <a:txBody>
                    <a:bodyPr/>
                    <a:lstStyle/>
                    <a:p>
                      <a:pPr algn="l" fontAlgn="b"/>
                      <a:r>
                        <a:rPr lang="en-US" sz="900" b="0" i="0" u="none" strike="noStrike">
                          <a:solidFill>
                            <a:srgbClr val="000000"/>
                          </a:solidFill>
                          <a:effectLst/>
                          <a:latin typeface="Aptos" panose="020B0004020202020204" pitchFamily="34" charset="0"/>
                        </a:rPr>
                        <a:t>Midwest</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4000-4024 Precision Dr</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75,000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$5.24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393,000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18</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21</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Property under contract for sale</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723938844"/>
                  </a:ext>
                </a:extLst>
              </a:tr>
              <a:tr h="0">
                <a:tc>
                  <a:txBody>
                    <a:bodyPr/>
                    <a:lstStyle/>
                    <a:p>
                      <a:pPr algn="l" fontAlgn="b"/>
                      <a:r>
                        <a:rPr lang="en-US" sz="900" b="0" i="0" u="none" strike="noStrike">
                          <a:solidFill>
                            <a:srgbClr val="000000"/>
                          </a:solidFill>
                          <a:effectLst/>
                          <a:latin typeface="Aptos" panose="020B0004020202020204" pitchFamily="34" charset="0"/>
                        </a:rPr>
                        <a:t>Memphis</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4533 Old Lamar Ave</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112,422</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$3.25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365,372</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10</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9</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19</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Make-ready complete, targeting sale</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1564971259"/>
                  </a:ext>
                </a:extLst>
              </a:tr>
              <a:tr h="0">
                <a:tc>
                  <a:txBody>
                    <a:bodyPr/>
                    <a:lstStyle/>
                    <a:p>
                      <a:pPr algn="l" fontAlgn="b"/>
                      <a:r>
                        <a:rPr lang="en-US" sz="900" b="0" i="0" u="none" strike="noStrike">
                          <a:solidFill>
                            <a:srgbClr val="000000"/>
                          </a:solidFill>
                          <a:effectLst/>
                          <a:latin typeface="Aptos" panose="020B0004020202020204" pitchFamily="34" charset="0"/>
                        </a:rPr>
                        <a:t>LA</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605-655 Hawaii Avenue</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18,303</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$18.00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329,454</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9</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6</a:t>
                      </a:r>
                    </a:p>
                  </a:txBody>
                  <a:tcPr marL="250" marR="250" marT="250" marB="0" anchor="ctr">
                    <a:lnL>
                      <a:noFill/>
                    </a:lnL>
                    <a:lnR>
                      <a:noFill/>
                    </a:lnR>
                    <a:lnT>
                      <a:noFill/>
                    </a:lnT>
                    <a:lnB>
                      <a:noFill/>
                    </a:lnB>
                    <a:noFill/>
                  </a:tcPr>
                </a:tc>
                <a:tc>
                  <a:txBody>
                    <a:bodyPr/>
                    <a:lstStyle/>
                    <a:p>
                      <a:pPr algn="l" fontAlgn="b"/>
                      <a:r>
                        <a:rPr lang="en-US" sz="900" b="0" i="0" u="none" strike="noStrike">
                          <a:solidFill>
                            <a:schemeClr val="tx1"/>
                          </a:solidFill>
                          <a:effectLst/>
                          <a:latin typeface="Aptos" panose="020B0004020202020204" pitchFamily="34" charset="0"/>
                        </a:rPr>
                        <a:t>Make-ready work commenced; 1 suite pending TT vacating, 10-week construction timeline</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137452376"/>
                  </a:ext>
                </a:extLst>
              </a:tr>
              <a:tr h="0">
                <a:tc>
                  <a:txBody>
                    <a:bodyPr/>
                    <a:lstStyle/>
                    <a:p>
                      <a:pPr algn="l" fontAlgn="b"/>
                      <a:r>
                        <a:rPr lang="en-US" sz="900" b="0" i="0" u="none" strike="noStrike">
                          <a:solidFill>
                            <a:srgbClr val="000000"/>
                          </a:solidFill>
                          <a:effectLst/>
                          <a:latin typeface="Aptos" panose="020B0004020202020204" pitchFamily="34" charset="0"/>
                        </a:rPr>
                        <a:t>Northeast</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9 S. Forrest Avenue</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29,620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$10.00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296,200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9</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10</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Completing make-ready, on the market</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3766389887"/>
                  </a:ext>
                </a:extLst>
              </a:tr>
              <a:tr h="0">
                <a:tc>
                  <a:txBody>
                    <a:bodyPr/>
                    <a:lstStyle/>
                    <a:p>
                      <a:pPr algn="l" fontAlgn="b"/>
                      <a:r>
                        <a:rPr lang="en-US" sz="900" b="0" i="0" u="none" strike="noStrike">
                          <a:solidFill>
                            <a:srgbClr val="000000"/>
                          </a:solidFill>
                          <a:effectLst/>
                          <a:latin typeface="Aptos" panose="020B0004020202020204" pitchFamily="34" charset="0"/>
                        </a:rPr>
                        <a:t>Atlanta</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801 Blacklawn Road</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19,660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$7.50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147,450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7</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Make-ready completed, recent vacancy</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23934909"/>
                  </a:ext>
                </a:extLst>
              </a:tr>
              <a:tr h="0">
                <a:tc>
                  <a:txBody>
                    <a:bodyPr/>
                    <a:lstStyle/>
                    <a:p>
                      <a:pPr algn="l" fontAlgn="b"/>
                      <a:r>
                        <a:rPr lang="en-US" sz="900" b="0" i="0" u="none" strike="noStrike">
                          <a:solidFill>
                            <a:srgbClr val="000000"/>
                          </a:solidFill>
                          <a:effectLst/>
                          <a:latin typeface="Aptos" panose="020B0004020202020204" pitchFamily="34" charset="0"/>
                        </a:rPr>
                        <a:t>Memphis</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4026-4080 Senator Street</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35,600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$3.50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124,600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10</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13</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Lost prospect because of sprinkler system, targeting sale</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2736118544"/>
                  </a:ext>
                </a:extLst>
              </a:tr>
              <a:tr h="0">
                <a:tc>
                  <a:txBody>
                    <a:bodyPr/>
                    <a:lstStyle/>
                    <a:p>
                      <a:pPr algn="l" fontAlgn="b"/>
                      <a:r>
                        <a:rPr lang="en-US" sz="900" b="0" i="0" u="none" strike="noStrike">
                          <a:solidFill>
                            <a:srgbClr val="000000"/>
                          </a:solidFill>
                          <a:effectLst/>
                          <a:latin typeface="Aptos" panose="020B0004020202020204" pitchFamily="34" charset="0"/>
                        </a:rPr>
                        <a:t>LA</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2260 S. Archibald Street</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6,184</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$16.00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98,944</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4</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6</a:t>
                      </a:r>
                    </a:p>
                  </a:txBody>
                  <a:tcPr marL="250" marR="250" marT="250" marB="0" anchor="ctr">
                    <a:lnL>
                      <a:noFill/>
                    </a:lnL>
                    <a:lnR>
                      <a:noFill/>
                    </a:lnR>
                    <a:lnT>
                      <a:noFill/>
                    </a:lnT>
                    <a:lnB>
                      <a:noFill/>
                    </a:lnB>
                    <a:noFill/>
                  </a:tcPr>
                </a:tc>
                <a:tc>
                  <a:txBody>
                    <a:bodyPr/>
                    <a:lstStyle/>
                    <a:p>
                      <a:pPr algn="l" fontAlgn="b"/>
                      <a:r>
                        <a:rPr lang="en-US" sz="900" b="0" i="0" u="none" strike="noStrike">
                          <a:solidFill>
                            <a:schemeClr val="tx1"/>
                          </a:solidFill>
                          <a:effectLst/>
                          <a:latin typeface="Aptos" panose="020B0004020202020204" pitchFamily="34" charset="0"/>
                        </a:rPr>
                        <a:t>Limited leasing activity</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2402224466"/>
                  </a:ext>
                </a:extLst>
              </a:tr>
              <a:tr h="0">
                <a:tc>
                  <a:txBody>
                    <a:bodyPr/>
                    <a:lstStyle/>
                    <a:p>
                      <a:pPr algn="l" fontAlgn="b"/>
                      <a:r>
                        <a:rPr lang="en-US" sz="900" b="0" i="0" u="none" strike="noStrike">
                          <a:solidFill>
                            <a:srgbClr val="000000"/>
                          </a:solidFill>
                          <a:effectLst/>
                          <a:latin typeface="Aptos" panose="020B0004020202020204" pitchFamily="34" charset="0"/>
                        </a:rPr>
                        <a:t>Florida</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6200-6320 North Hiatus Road</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4,800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$18.34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88,032</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0</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12</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12</a:t>
                      </a:r>
                    </a:p>
                  </a:txBody>
                  <a:tcPr marL="250" marR="250" marT="250" marB="0" anchor="ctr">
                    <a:lnL>
                      <a:noFill/>
                    </a:lnL>
                    <a:lnR>
                      <a:noFill/>
                    </a:lnR>
                    <a:lnT>
                      <a:noFill/>
                    </a:lnT>
                    <a:lnB>
                      <a:noFill/>
                    </a:lnB>
                    <a:noFill/>
                  </a:tcPr>
                </a:tc>
                <a:tc>
                  <a:txBody>
                    <a:bodyPr/>
                    <a:lstStyle/>
                    <a:p>
                      <a:pPr algn="l" fontAlgn="b"/>
                      <a:r>
                        <a:rPr lang="en-US" sz="900" b="0" i="0" u="none" strike="noStrike">
                          <a:solidFill>
                            <a:schemeClr val="tx1"/>
                          </a:solidFill>
                          <a:effectLst/>
                          <a:latin typeface="Aptos" panose="020B0004020202020204" pitchFamily="34" charset="0"/>
                        </a:rPr>
                        <a:t>Recent acquisition, leasing underway</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857637265"/>
                  </a:ext>
                </a:extLst>
              </a:tr>
              <a:tr h="0">
                <a:tc>
                  <a:txBody>
                    <a:bodyPr/>
                    <a:lstStyle/>
                    <a:p>
                      <a:pPr algn="l" fontAlgn="b"/>
                      <a:r>
                        <a:rPr lang="en-US" sz="900" b="0" i="0" u="none" strike="noStrike">
                          <a:solidFill>
                            <a:srgbClr val="000000"/>
                          </a:solidFill>
                          <a:effectLst/>
                          <a:latin typeface="Aptos" panose="020B0004020202020204" pitchFamily="34" charset="0"/>
                        </a:rPr>
                        <a:t>Memphis</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4179-4189 Senator St</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16,500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$5.00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82,500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10</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9</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16</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Limited leasing activity, targeting sale</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1893380027"/>
                  </a:ext>
                </a:extLst>
              </a:tr>
              <a:tr h="0">
                <a:tc>
                  <a:txBody>
                    <a:bodyPr/>
                    <a:lstStyle/>
                    <a:p>
                      <a:pPr algn="l" fontAlgn="b"/>
                      <a:r>
                        <a:rPr lang="en-US" sz="900" b="0" i="0" u="none" strike="noStrike">
                          <a:solidFill>
                            <a:srgbClr val="000000"/>
                          </a:solidFill>
                          <a:effectLst/>
                          <a:latin typeface="Aptos" panose="020B0004020202020204" pitchFamily="34" charset="0"/>
                        </a:rPr>
                        <a:t>LA</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1920 South Rochester Avenue</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5,843</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$13.20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77,128</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9</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11</a:t>
                      </a:r>
                    </a:p>
                  </a:txBody>
                  <a:tcPr marL="250" marR="250" marT="250" marB="0" anchor="ctr">
                    <a:lnL>
                      <a:noFill/>
                    </a:lnL>
                    <a:lnR>
                      <a:noFill/>
                    </a:lnR>
                    <a:lnT>
                      <a:noFill/>
                    </a:lnT>
                    <a:lnB>
                      <a:noFill/>
                    </a:lnB>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900" b="0" i="0" u="none" strike="noStrike">
                          <a:solidFill>
                            <a:sysClr val="windowText" lastClr="000000"/>
                          </a:solidFill>
                          <a:effectLst/>
                          <a:latin typeface="Aptos" panose="020B0004020202020204" pitchFamily="34" charset="0"/>
                        </a:rPr>
                        <a:t>Limited leasing activity</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654345558"/>
                  </a:ext>
                </a:extLst>
              </a:tr>
              <a:tr h="0">
                <a:tc>
                  <a:txBody>
                    <a:bodyPr/>
                    <a:lstStyle/>
                    <a:p>
                      <a:pPr algn="l" fontAlgn="b"/>
                      <a:r>
                        <a:rPr lang="en-US" sz="900" b="0" i="0" u="none" strike="noStrike">
                          <a:solidFill>
                            <a:srgbClr val="000000"/>
                          </a:solidFill>
                          <a:effectLst/>
                          <a:latin typeface="Aptos" panose="020B0004020202020204" pitchFamily="34" charset="0"/>
                        </a:rPr>
                        <a:t>Northeast</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7120 Ambassador Road</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6,541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$11.50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75,222</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31</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9</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34</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On the market for lease, limited activity</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4028465473"/>
                  </a:ext>
                </a:extLst>
              </a:tr>
              <a:tr h="0">
                <a:tc>
                  <a:txBody>
                    <a:bodyPr/>
                    <a:lstStyle/>
                    <a:p>
                      <a:pPr algn="l" fontAlgn="b"/>
                      <a:r>
                        <a:rPr lang="en-US" sz="900" b="0" i="0" u="none" strike="noStrike">
                          <a:solidFill>
                            <a:srgbClr val="000000"/>
                          </a:solidFill>
                          <a:effectLst/>
                          <a:latin typeface="Aptos" panose="020B0004020202020204" pitchFamily="34" charset="0"/>
                        </a:rPr>
                        <a:t>Northeast</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9176 Red Branch</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4,510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$12.00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54,120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19</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25</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Softly marketing the space for lease while negotiating the PSA</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1726780180"/>
                  </a:ext>
                </a:extLst>
              </a:tr>
              <a:tr h="0">
                <a:tc>
                  <a:txBody>
                    <a:bodyPr/>
                    <a:lstStyle/>
                    <a:p>
                      <a:pPr algn="l" fontAlgn="b"/>
                      <a:r>
                        <a:rPr lang="en-US" sz="900" b="0" i="0" u="none" strike="noStrike">
                          <a:solidFill>
                            <a:srgbClr val="000000"/>
                          </a:solidFill>
                          <a:effectLst/>
                          <a:latin typeface="Aptos" panose="020B0004020202020204" pitchFamily="34" charset="0"/>
                        </a:rPr>
                        <a:t>Memphis</a:t>
                      </a:r>
                    </a:p>
                  </a:txBody>
                  <a:tcPr marL="250" marR="250" marT="250" marB="0" anchor="ctr">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3338-3352 Democrat</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12,000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$4.50 </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54,000</a:t>
                      </a:r>
                    </a:p>
                  </a:txBody>
                  <a:tcPr marL="250" marR="250" marT="2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16</a:t>
                      </a:r>
                    </a:p>
                  </a:txBody>
                  <a:tcPr marL="250" marR="250" marT="25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Tahoma" panose="020B0604030504040204" pitchFamily="34" charset="0"/>
                        </a:rPr>
                        <a:t>9</a:t>
                      </a:r>
                    </a:p>
                  </a:txBody>
                  <a:tcPr marL="7620" marR="7620" marT="762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22</a:t>
                      </a:r>
                    </a:p>
                  </a:txBody>
                  <a:tcPr marL="250" marR="250" marT="250" marB="0" anchor="ctr">
                    <a:lnL>
                      <a:noFill/>
                    </a:lnL>
                    <a:lnR>
                      <a:noFill/>
                    </a:lnR>
                    <a:lnT>
                      <a:noFill/>
                    </a:lnT>
                    <a:lnB>
                      <a:noFill/>
                    </a:lnB>
                    <a:noFill/>
                  </a:tcPr>
                </a:tc>
                <a:tc>
                  <a:txBody>
                    <a:bodyPr/>
                    <a:lstStyle/>
                    <a:p>
                      <a:pPr algn="l" fontAlgn="b"/>
                      <a:r>
                        <a:rPr lang="en-US" sz="900" b="0" i="0" u="none" strike="noStrike">
                          <a:solidFill>
                            <a:sysClr val="windowText" lastClr="000000"/>
                          </a:solidFill>
                          <a:effectLst/>
                          <a:latin typeface="Aptos" panose="020B0004020202020204" pitchFamily="34" charset="0"/>
                        </a:rPr>
                        <a:t>No activity on the space, but the other 12K SF space was recently lease. Targeting sale.</a:t>
                      </a:r>
                    </a:p>
                  </a:txBody>
                  <a:tcPr marL="250" marR="250" marT="250" marB="0" anchor="ctr">
                    <a:lnL>
                      <a:noFill/>
                    </a:lnL>
                    <a:lnR>
                      <a:noFill/>
                    </a:lnR>
                    <a:lnT>
                      <a:noFill/>
                    </a:lnT>
                    <a:lnB>
                      <a:noFill/>
                    </a:lnB>
                    <a:solidFill>
                      <a:schemeClr val="bg1"/>
                    </a:solidFill>
                  </a:tcPr>
                </a:tc>
                <a:extLst>
                  <a:ext uri="{0D108BD9-81ED-4DB2-BD59-A6C34878D82A}">
                    <a16:rowId xmlns:a16="http://schemas.microsoft.com/office/drawing/2014/main" val="2611210502"/>
                  </a:ext>
                </a:extLst>
              </a:tr>
              <a:tr h="0">
                <a:tc>
                  <a:txBody>
                    <a:bodyPr/>
                    <a:lstStyle/>
                    <a:p>
                      <a:pPr algn="ctr" fontAlgn="b"/>
                      <a:r>
                        <a:rPr lang="en-US" sz="800" b="1" i="0" u="none" strike="noStrike">
                          <a:solidFill>
                            <a:srgbClr val="000000"/>
                          </a:solidFill>
                          <a:effectLst/>
                          <a:latin typeface="Arial" panose="020B0604020202020204" pitchFamily="34" charset="0"/>
                        </a:rPr>
                        <a:t>Total </a:t>
                      </a:r>
                    </a:p>
                  </a:txBody>
                  <a:tcPr marL="7620" marR="7620" marT="7620" marB="0" anchor="b">
                    <a:lnL>
                      <a:noFill/>
                    </a:lnL>
                    <a:lnR>
                      <a:noFill/>
                    </a:lnR>
                    <a:lnT>
                      <a:noFill/>
                    </a:lnT>
                    <a:lnB>
                      <a:noFill/>
                    </a:lnB>
                    <a:solidFill>
                      <a:schemeClr val="bg1">
                        <a:lumMod val="85000"/>
                      </a:schemeClr>
                    </a:solidFill>
                  </a:tcPr>
                </a:tc>
                <a:tc>
                  <a:txBody>
                    <a:bodyPr/>
                    <a:lstStyle/>
                    <a:p>
                      <a:pPr algn="ctr" fontAlgn="b"/>
                      <a:r>
                        <a:rPr lang="en-US" sz="1800" b="0" i="0" u="none" strike="noStrike">
                          <a:solidFill>
                            <a:srgbClr val="000000"/>
                          </a:solidFill>
                          <a:effectLst/>
                          <a:latin typeface="Arial" panose="020B0604020202020204" pitchFamily="34" charset="0"/>
                        </a:rPr>
                        <a:t> </a:t>
                      </a:r>
                    </a:p>
                  </a:txBody>
                  <a:tcPr marL="7620" marR="7620" marT="7620" marB="0" anchor="b">
                    <a:lnL>
                      <a:noFill/>
                    </a:lnL>
                    <a:lnR>
                      <a:noFill/>
                    </a:lnR>
                    <a:lnT>
                      <a:noFill/>
                    </a:lnT>
                    <a:lnB>
                      <a:noFill/>
                    </a:lnB>
                    <a:solidFill>
                      <a:schemeClr val="bg1">
                        <a:lumMod val="85000"/>
                      </a:schemeClr>
                    </a:solidFill>
                  </a:tcPr>
                </a:tc>
                <a:tc>
                  <a:txBody>
                    <a:bodyPr/>
                    <a:lstStyle/>
                    <a:p>
                      <a:pPr algn="ctr" fontAlgn="b"/>
                      <a:r>
                        <a:rPr lang="en-US" sz="800" b="1" i="0" u="none" strike="noStrike">
                          <a:solidFill>
                            <a:srgbClr val="000000"/>
                          </a:solidFill>
                          <a:effectLst/>
                          <a:latin typeface="Arial" panose="020B0604020202020204" pitchFamily="34" charset="0"/>
                        </a:rPr>
                        <a:t>1,076,950</a:t>
                      </a:r>
                    </a:p>
                  </a:txBody>
                  <a:tcPr marL="7620" marR="7620" marT="7620" marB="0" anchor="b">
                    <a:lnL>
                      <a:noFill/>
                    </a:lnL>
                    <a:lnR>
                      <a:noFill/>
                    </a:lnR>
                    <a:lnT>
                      <a:noFill/>
                    </a:lnT>
                    <a:lnB>
                      <a:noFill/>
                    </a:lnB>
                    <a:solidFill>
                      <a:schemeClr val="bg1">
                        <a:lumMod val="85000"/>
                      </a:schemeClr>
                    </a:solidFill>
                  </a:tcPr>
                </a:tc>
                <a:tc>
                  <a:txBody>
                    <a:bodyPr/>
                    <a:lstStyle/>
                    <a:p>
                      <a:pPr algn="ctr" fontAlgn="b"/>
                      <a:r>
                        <a:rPr lang="en-US" sz="800" b="1" i="0" u="none" strike="noStrike">
                          <a:solidFill>
                            <a:srgbClr val="000000"/>
                          </a:solidFill>
                          <a:effectLst/>
                          <a:latin typeface="Arial" panose="020B0604020202020204" pitchFamily="34" charset="0"/>
                        </a:rPr>
                        <a:t>30</a:t>
                      </a:r>
                    </a:p>
                  </a:txBody>
                  <a:tcPr marL="7620" marR="7620" marT="7620" marB="0" anchor="b">
                    <a:lnL>
                      <a:noFill/>
                    </a:lnL>
                    <a:lnR>
                      <a:noFill/>
                    </a:lnR>
                    <a:lnT>
                      <a:noFill/>
                    </a:lnT>
                    <a:lnB>
                      <a:noFill/>
                    </a:lnB>
                    <a:solidFill>
                      <a:schemeClr val="bg1">
                        <a:lumMod val="85000"/>
                      </a:schemeClr>
                    </a:solidFill>
                  </a:tcPr>
                </a:tc>
                <a:tc>
                  <a:txBody>
                    <a:bodyPr/>
                    <a:lstStyle/>
                    <a:p>
                      <a:pPr algn="ctr" fontAlgn="b"/>
                      <a:r>
                        <a:rPr lang="en-US" sz="800" b="1" i="0" u="none" strike="noStrike">
                          <a:solidFill>
                            <a:srgbClr val="000000"/>
                          </a:solidFill>
                          <a:effectLst/>
                          <a:latin typeface="Arial" panose="020B0604020202020204" pitchFamily="34" charset="0"/>
                        </a:rPr>
                        <a:t>           $9.00 </a:t>
                      </a:r>
                    </a:p>
                  </a:txBody>
                  <a:tcPr marL="7620" marR="7620" marT="7620" marB="0" anchor="b">
                    <a:lnL>
                      <a:noFill/>
                    </a:lnL>
                    <a:lnR>
                      <a:noFill/>
                    </a:lnR>
                    <a:lnT>
                      <a:noFill/>
                    </a:lnT>
                    <a:lnB>
                      <a:noFill/>
                    </a:lnB>
                    <a:solidFill>
                      <a:schemeClr val="bg1">
                        <a:lumMod val="85000"/>
                      </a:schemeClr>
                    </a:solidFill>
                  </a:tcPr>
                </a:tc>
                <a:tc>
                  <a:txBody>
                    <a:bodyPr/>
                    <a:lstStyle/>
                    <a:p>
                      <a:pPr algn="ctr" fontAlgn="b"/>
                      <a:r>
                        <a:rPr lang="en-US" sz="800" b="1" i="0" u="none" strike="noStrike">
                          <a:solidFill>
                            <a:srgbClr val="000000"/>
                          </a:solidFill>
                          <a:effectLst/>
                          <a:latin typeface="Arial" panose="020B0604020202020204" pitchFamily="34" charset="0"/>
                        </a:rPr>
                        <a:t>9,693,578</a:t>
                      </a:r>
                    </a:p>
                  </a:txBody>
                  <a:tcPr marL="7620" marR="7620" marT="7620" marB="0" anchor="b">
                    <a:lnL>
                      <a:noFill/>
                    </a:lnL>
                    <a:lnR>
                      <a:noFill/>
                    </a:lnR>
                    <a:lnT>
                      <a:noFill/>
                    </a:lnT>
                    <a:lnB>
                      <a:noFill/>
                    </a:lnB>
                    <a:solidFill>
                      <a:schemeClr val="bg1">
                        <a:lumMod val="85000"/>
                      </a:schemeClr>
                    </a:solidFill>
                  </a:tcPr>
                </a:tc>
                <a:tc>
                  <a:txBody>
                    <a:bodyPr/>
                    <a:lstStyle/>
                    <a:p>
                      <a:pPr algn="ctr" fontAlgn="b"/>
                      <a:r>
                        <a:rPr lang="en-US" sz="800" b="1" i="0" u="none" strike="noStrike">
                          <a:solidFill>
                            <a:srgbClr val="000000"/>
                          </a:solidFill>
                          <a:effectLst/>
                          <a:latin typeface="Arial" panose="020B0604020202020204" pitchFamily="34" charset="0"/>
                        </a:rPr>
                        <a:t>8</a:t>
                      </a:r>
                    </a:p>
                  </a:txBody>
                  <a:tcPr marL="7620" marR="7620" marT="7620" marB="0" anchor="b">
                    <a:lnL>
                      <a:noFill/>
                    </a:lnL>
                    <a:lnR>
                      <a:noFill/>
                    </a:lnR>
                    <a:lnT>
                      <a:noFill/>
                    </a:lnT>
                    <a:lnB>
                      <a:noFill/>
                    </a:lnB>
                    <a:solidFill>
                      <a:schemeClr val="bg1">
                        <a:lumMod val="85000"/>
                      </a:schemeClr>
                    </a:solidFill>
                  </a:tcPr>
                </a:tc>
                <a:tc>
                  <a:txBody>
                    <a:bodyPr/>
                    <a:lstStyle/>
                    <a:p>
                      <a:pPr algn="ctr" fontAlgn="b"/>
                      <a:r>
                        <a:rPr lang="en-US" sz="800" b="1" i="0" u="none" strike="noStrike">
                          <a:solidFill>
                            <a:srgbClr val="000000"/>
                          </a:solidFill>
                          <a:effectLst/>
                          <a:latin typeface="Arial" panose="020B0604020202020204" pitchFamily="34" charset="0"/>
                        </a:rPr>
                        <a:t>7</a:t>
                      </a:r>
                    </a:p>
                  </a:txBody>
                  <a:tcPr marL="7620" marR="7620" marT="7620" marB="0" anchor="b">
                    <a:lnL>
                      <a:noFill/>
                    </a:lnL>
                    <a:lnR>
                      <a:noFill/>
                    </a:lnR>
                    <a:lnT>
                      <a:noFill/>
                    </a:lnT>
                    <a:lnB>
                      <a:noFill/>
                    </a:lnB>
                    <a:solidFill>
                      <a:schemeClr val="bg1">
                        <a:lumMod val="85000"/>
                      </a:schemeClr>
                    </a:solidFill>
                  </a:tcPr>
                </a:tc>
                <a:tc>
                  <a:txBody>
                    <a:bodyPr/>
                    <a:lstStyle/>
                    <a:p>
                      <a:pPr algn="ctr" fontAlgn="b"/>
                      <a:r>
                        <a:rPr lang="en-US" sz="800" b="1" i="0" u="none" strike="noStrike">
                          <a:solidFill>
                            <a:srgbClr val="000000"/>
                          </a:solidFill>
                          <a:effectLst/>
                          <a:latin typeface="Arial" panose="020B0604020202020204" pitchFamily="34" charset="0"/>
                        </a:rPr>
                        <a:t>14</a:t>
                      </a:r>
                    </a:p>
                  </a:txBody>
                  <a:tcPr marL="7620" marR="7620" marT="7620" marB="0" anchor="b">
                    <a:lnL>
                      <a:noFill/>
                    </a:lnL>
                    <a:lnR>
                      <a:noFill/>
                    </a:lnR>
                    <a:lnT>
                      <a:noFill/>
                    </a:lnT>
                    <a:lnB>
                      <a:noFill/>
                    </a:lnB>
                    <a:solidFill>
                      <a:schemeClr val="bg1">
                        <a:lumMod val="85000"/>
                      </a:schemeClr>
                    </a:solidFill>
                  </a:tcPr>
                </a:tc>
                <a:tc>
                  <a:txBody>
                    <a:bodyPr/>
                    <a:lstStyle/>
                    <a:p>
                      <a:pPr algn="ctr" fontAlgn="b"/>
                      <a:r>
                        <a:rPr lang="en-US" sz="1800" b="0" i="0" u="none" strike="noStrike">
                          <a:solidFill>
                            <a:srgbClr val="000000"/>
                          </a:solidFill>
                          <a:effectLst/>
                          <a:latin typeface="Arial" panose="020B0604020202020204" pitchFamily="34" charset="0"/>
                        </a:rPr>
                        <a:t>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684897110"/>
                  </a:ext>
                </a:extLst>
              </a:tr>
            </a:tbl>
          </a:graphicData>
        </a:graphic>
      </p:graphicFrame>
    </p:spTree>
    <p:extLst>
      <p:ext uri="{BB962C8B-B14F-4D97-AF65-F5344CB8AC3E}">
        <p14:creationId xmlns:p14="http://schemas.microsoft.com/office/powerpoint/2010/main" val="426389920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ABCE3-A3F1-93EA-15E3-946BC27D5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25C84-994F-900C-3AC9-5F6853629755}"/>
              </a:ext>
            </a:extLst>
          </p:cNvPr>
          <p:cNvSpPr>
            <a:spLocks noGrp="1"/>
          </p:cNvSpPr>
          <p:nvPr>
            <p:ph type="title"/>
          </p:nvPr>
        </p:nvSpPr>
        <p:spPr/>
        <p:txBody>
          <a:bodyPr/>
          <a:lstStyle/>
          <a:p>
            <a:r>
              <a:rPr lang="en-US"/>
              <a:t>Top 10 Vacant Spaces | Property Level </a:t>
            </a:r>
            <a:r>
              <a:rPr lang="en-US" b="0"/>
              <a:t>Leasing Updates</a:t>
            </a:r>
            <a:r>
              <a:rPr lang="en-US"/>
              <a:t> </a:t>
            </a:r>
            <a:r>
              <a:rPr lang="en-US" b="0"/>
              <a:t>Fund 2</a:t>
            </a:r>
          </a:p>
        </p:txBody>
      </p:sp>
      <p:sp>
        <p:nvSpPr>
          <p:cNvPr id="14" name="Content Placeholder 4">
            <a:extLst>
              <a:ext uri="{FF2B5EF4-FFF2-40B4-BE49-F238E27FC236}">
                <a16:creationId xmlns:a16="http://schemas.microsoft.com/office/drawing/2014/main" id="{896D00CD-E4C1-5DEA-7023-DD2617F06701}"/>
              </a:ext>
            </a:extLst>
          </p:cNvPr>
          <p:cNvSpPr txBox="1">
            <a:spLocks/>
          </p:cNvSpPr>
          <p:nvPr/>
        </p:nvSpPr>
        <p:spPr>
          <a:xfrm>
            <a:off x="391160" y="1133814"/>
            <a:ext cx="11592560" cy="685481"/>
          </a:xfrm>
          <a:prstGeom prst="rect">
            <a:avLst/>
          </a:prstGeom>
          <a:solidFill>
            <a:schemeClr val="bg1">
              <a:lumMod val="95000"/>
            </a:schemeClr>
          </a:solidFill>
        </p:spPr>
        <p:txBody>
          <a:bodyPr wrap="square" lIns="0" tIns="0" rIns="0" bIns="0" anchor="t">
            <a:normAutofit/>
          </a:bodyPr>
          <a:lstStyle>
            <a:lvl1pPr marL="228600" indent="-228600" eaLnBrk="1" hangingPunct="1">
              <a:buClr>
                <a:srgbClr val="FEAB21"/>
              </a:buClr>
              <a:buFont typeface="Wingdings" panose="05000000000000000000" pitchFamily="2" charset="2"/>
              <a:buChar char="§"/>
              <a:defRPr sz="2000" b="0" i="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eaLnBrk="1" hangingPunct="1">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eaLnBrk="1" hangingPunct="1">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eaLnBrk="1" hangingPunct="1">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eaLnBrk="1" hangingPunct="1">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defTabSz="914400"/>
            <a:endParaRPr lang="en-US" sz="1200" kern="0">
              <a:latin typeface="Aptos" panose="020B0004020202020204" pitchFamily="34" charset="0"/>
            </a:endParaRPr>
          </a:p>
          <a:p>
            <a:pPr defTabSz="914400"/>
            <a:r>
              <a:rPr lang="en-US" sz="1200" kern="0">
                <a:latin typeface="Aptos"/>
                <a:ea typeface="Lato Medium"/>
                <a:cs typeface="Lato Medium"/>
              </a:rPr>
              <a:t>Of the 10 major vacancies, four have been sitting for over 10 months. We are currently targeting a disposition for two of the 10 vacancies, 1460 N Glenville and 4000 Precision, both of which are under contract.</a:t>
            </a:r>
            <a:endParaRPr lang="en-US" sz="1000" kern="0">
              <a:solidFill>
                <a:srgbClr val="44546A"/>
              </a:solidFill>
              <a:latin typeface="Aptos"/>
              <a:ea typeface="Lato Medium"/>
              <a:cs typeface="Lato Medium"/>
            </a:endParaRPr>
          </a:p>
        </p:txBody>
      </p:sp>
      <p:graphicFrame>
        <p:nvGraphicFramePr>
          <p:cNvPr id="3" name="Table 2">
            <a:extLst>
              <a:ext uri="{FF2B5EF4-FFF2-40B4-BE49-F238E27FC236}">
                <a16:creationId xmlns:a16="http://schemas.microsoft.com/office/drawing/2014/main" id="{6C2FD0E8-276D-2442-1BFB-CE601843F2F7}"/>
              </a:ext>
            </a:extLst>
          </p:cNvPr>
          <p:cNvGraphicFramePr>
            <a:graphicFrameLocks noGrp="1"/>
          </p:cNvGraphicFramePr>
          <p:nvPr>
            <p:extLst>
              <p:ext uri="{D42A27DB-BD31-4B8C-83A1-F6EECF244321}">
                <p14:modId xmlns:p14="http://schemas.microsoft.com/office/powerpoint/2010/main" val="1873789020"/>
              </p:ext>
            </p:extLst>
          </p:nvPr>
        </p:nvGraphicFramePr>
        <p:xfrm>
          <a:off x="391160" y="1819295"/>
          <a:ext cx="11592560" cy="4730029"/>
        </p:xfrm>
        <a:graphic>
          <a:graphicData uri="http://schemas.openxmlformats.org/drawingml/2006/table">
            <a:tbl>
              <a:tblPr>
                <a:tableStyleId>{5C22544A-7EE6-4342-B048-85BDC9FD1C3A}</a:tableStyleId>
              </a:tblPr>
              <a:tblGrid>
                <a:gridCol w="2258800">
                  <a:extLst>
                    <a:ext uri="{9D8B030D-6E8A-4147-A177-3AD203B41FA5}">
                      <a16:colId xmlns:a16="http://schemas.microsoft.com/office/drawing/2014/main" val="2824475821"/>
                    </a:ext>
                  </a:extLst>
                </a:gridCol>
                <a:gridCol w="865595">
                  <a:extLst>
                    <a:ext uri="{9D8B030D-6E8A-4147-A177-3AD203B41FA5}">
                      <a16:colId xmlns:a16="http://schemas.microsoft.com/office/drawing/2014/main" val="2659256375"/>
                    </a:ext>
                  </a:extLst>
                </a:gridCol>
                <a:gridCol w="1514569">
                  <a:extLst>
                    <a:ext uri="{9D8B030D-6E8A-4147-A177-3AD203B41FA5}">
                      <a16:colId xmlns:a16="http://schemas.microsoft.com/office/drawing/2014/main" val="3067639211"/>
                    </a:ext>
                  </a:extLst>
                </a:gridCol>
                <a:gridCol w="1788035">
                  <a:extLst>
                    <a:ext uri="{9D8B030D-6E8A-4147-A177-3AD203B41FA5}">
                      <a16:colId xmlns:a16="http://schemas.microsoft.com/office/drawing/2014/main" val="709658651"/>
                    </a:ext>
                  </a:extLst>
                </a:gridCol>
                <a:gridCol w="1220071">
                  <a:extLst>
                    <a:ext uri="{9D8B030D-6E8A-4147-A177-3AD203B41FA5}">
                      <a16:colId xmlns:a16="http://schemas.microsoft.com/office/drawing/2014/main" val="3649800667"/>
                    </a:ext>
                  </a:extLst>
                </a:gridCol>
                <a:gridCol w="1272660">
                  <a:extLst>
                    <a:ext uri="{9D8B030D-6E8A-4147-A177-3AD203B41FA5}">
                      <a16:colId xmlns:a16="http://schemas.microsoft.com/office/drawing/2014/main" val="1724586122"/>
                    </a:ext>
                  </a:extLst>
                </a:gridCol>
                <a:gridCol w="2672830">
                  <a:extLst>
                    <a:ext uri="{9D8B030D-6E8A-4147-A177-3AD203B41FA5}">
                      <a16:colId xmlns:a16="http://schemas.microsoft.com/office/drawing/2014/main" val="3438052570"/>
                    </a:ext>
                  </a:extLst>
                </a:gridCol>
              </a:tblGrid>
              <a:tr h="356621">
                <a:tc>
                  <a:txBody>
                    <a:bodyPr/>
                    <a:lstStyle/>
                    <a:p>
                      <a:pPr algn="l" fontAlgn="ctr"/>
                      <a:r>
                        <a:rPr lang="en-US" sz="900" b="1" i="0" u="none" strike="noStrike">
                          <a:solidFill>
                            <a:schemeClr val="bg1"/>
                          </a:solidFill>
                          <a:effectLst/>
                          <a:latin typeface="Gilroy" pitchFamily="2" charset="77"/>
                        </a:rPr>
                        <a:t>Property Address</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t"/>
                      <a:r>
                        <a:rPr lang="en-US" sz="900" b="1" i="0" u="none" strike="noStrike">
                          <a:solidFill>
                            <a:schemeClr val="bg1"/>
                          </a:solidFill>
                          <a:effectLst/>
                          <a:latin typeface="Gilroy" pitchFamily="2" charset="77"/>
                        </a:rPr>
                        <a:t>Market</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algn="ctr" defTabSz="914400" rtl="0" eaLnBrk="1" fontAlgn="ctr" latinLnBrk="0" hangingPunct="1"/>
                      <a:r>
                        <a:rPr lang="en-US" sz="900" b="1" i="0" u="none" strike="noStrike">
                          <a:solidFill>
                            <a:schemeClr val="bg1"/>
                          </a:solidFill>
                          <a:effectLst/>
                          <a:latin typeface="Gilroy" pitchFamily="2" charset="77"/>
                        </a:rPr>
                        <a:t>Vacancy SF</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Actual Downtime </a:t>
                      </a:r>
                    </a:p>
                    <a:p>
                      <a:pPr algn="ctr" fontAlgn="b"/>
                      <a:r>
                        <a:rPr lang="en-US" sz="800" b="1" i="0" u="none" strike="noStrike">
                          <a:solidFill>
                            <a:srgbClr val="FFFFFF"/>
                          </a:solidFill>
                          <a:effectLst/>
                          <a:latin typeface="Arial" panose="020B0604020202020204" pitchFamily="34" charset="0"/>
                          <a:cs typeface="Arial" panose="020B0604020202020204" pitchFamily="34" charset="0"/>
                        </a:rPr>
                        <a:t>as of Q2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t"/>
                      <a:r>
                        <a:rPr lang="en-US" sz="900" b="1" i="0" u="none" strike="noStrike">
                          <a:solidFill>
                            <a:schemeClr val="bg1"/>
                          </a:solidFill>
                          <a:effectLst/>
                          <a:latin typeface="Gilroy" pitchFamily="2" charset="77"/>
                        </a:rPr>
                        <a:t>Market Leasing Assumption ($/SF)</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2Q25 Remining Downtime MLA</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t"/>
                      <a:r>
                        <a:rPr lang="en-US" sz="900" b="1" i="0" u="none" strike="noStrike">
                          <a:solidFill>
                            <a:schemeClr val="bg1"/>
                          </a:solidFill>
                          <a:effectLst/>
                          <a:latin typeface="Gilroy" pitchFamily="2" charset="77"/>
                        </a:rPr>
                        <a:t>Notes</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699379230"/>
                  </a:ext>
                </a:extLst>
              </a:tr>
              <a:tr h="584891">
                <a:tc>
                  <a:txBody>
                    <a:bodyPr/>
                    <a:lstStyle/>
                    <a:p>
                      <a:pPr algn="l" fontAlgn="b"/>
                      <a:r>
                        <a:rPr lang="en-US" sz="900" b="0" i="0" u="none" strike="noStrike">
                          <a:solidFill>
                            <a:srgbClr val="000000"/>
                          </a:solidFill>
                          <a:effectLst/>
                          <a:latin typeface="Aptos" panose="020B0004020202020204" pitchFamily="34" charset="0"/>
                        </a:rPr>
                        <a:t>120-200 Adams Blvd</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Aptos" panose="020B0004020202020204" pitchFamily="34" charset="0"/>
                        </a:rPr>
                        <a:t>Northeast</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128,096</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11</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         $14.71 </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rgbClr val="000000"/>
                          </a:solidFill>
                          <a:effectLst/>
                          <a:latin typeface="Tahoma" panose="020B0604030504040204" pitchFamily="34" charset="0"/>
                        </a:rPr>
                        <a:t>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Recently executed a license agreement on approx. 15K SF that should role into a 5 yr lease. One active prospect on the remaining 110K SF.</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21942182"/>
                  </a:ext>
                </a:extLst>
              </a:tr>
              <a:tr h="584891">
                <a:tc>
                  <a:txBody>
                    <a:bodyPr/>
                    <a:lstStyle/>
                    <a:p>
                      <a:pPr algn="l" fontAlgn="b"/>
                      <a:r>
                        <a:rPr lang="en-US" sz="900" b="0" i="0" u="none" strike="noStrike">
                          <a:solidFill>
                            <a:srgbClr val="000000"/>
                          </a:solidFill>
                          <a:effectLst/>
                          <a:latin typeface="Aptos" panose="020B0004020202020204" pitchFamily="34" charset="0"/>
                        </a:rPr>
                        <a:t>1460 N Glenville Drive</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Aptos" panose="020B0004020202020204" pitchFamily="34" charset="0"/>
                        </a:rPr>
                        <a:t>Texas</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121,068</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         $11.00 </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rgbClr val="000000"/>
                          </a:solidFill>
                          <a:effectLst/>
                          <a:latin typeface="Tahoma" panose="020B0604030504040204" pitchFamily="34" charset="0"/>
                        </a:rPr>
                        <a:t>12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Building is in PSA negotiation.</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2969913"/>
                  </a:ext>
                </a:extLst>
              </a:tr>
              <a:tr h="459557">
                <a:tc>
                  <a:txBody>
                    <a:bodyPr/>
                    <a:lstStyle/>
                    <a:p>
                      <a:pPr algn="l" fontAlgn="b"/>
                      <a:r>
                        <a:rPr lang="en-US" sz="900" b="0" i="0" u="none" strike="noStrike">
                          <a:solidFill>
                            <a:srgbClr val="000000"/>
                          </a:solidFill>
                          <a:effectLst/>
                          <a:latin typeface="Aptos" panose="020B0004020202020204" pitchFamily="34" charset="0"/>
                        </a:rPr>
                        <a:t>150 Rittenhouse Circle</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Aptos" panose="020B0004020202020204" pitchFamily="34" charset="0"/>
                        </a:rPr>
                        <a:t>Northeast</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171,686</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           $7.08 </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rgbClr val="000000"/>
                          </a:solidFill>
                          <a:effectLst/>
                          <a:latin typeface="Tahoma" panose="020B0604030504040204" pitchFamily="34" charset="0"/>
                        </a:rPr>
                        <a:t>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ysClr val="windowText" lastClr="000000"/>
                          </a:solidFill>
                          <a:effectLst/>
                          <a:latin typeface="Aptos" panose="020B0004020202020204" pitchFamily="34" charset="0"/>
                        </a:rPr>
                        <a:t>Recent acquisition, make-ready underway, over 10 tours thus far.</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9469018"/>
                  </a:ext>
                </a:extLst>
              </a:tr>
              <a:tr h="459557">
                <a:tc>
                  <a:txBody>
                    <a:bodyPr/>
                    <a:lstStyle/>
                    <a:p>
                      <a:pPr algn="l" fontAlgn="b"/>
                      <a:r>
                        <a:rPr lang="en-US" sz="900" b="0" i="0" u="none" strike="noStrike">
                          <a:solidFill>
                            <a:srgbClr val="000000"/>
                          </a:solidFill>
                          <a:effectLst/>
                          <a:latin typeface="Aptos" panose="020B0004020202020204" pitchFamily="34" charset="0"/>
                        </a:rPr>
                        <a:t>1801 S. GSW Parkway</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Aptos" panose="020B0004020202020204" pitchFamily="34" charset="0"/>
                        </a:rPr>
                        <a:t>Texas</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106,580</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24</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           $6.25 </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ysClr val="windowText" lastClr="000000"/>
                          </a:solidFill>
                          <a:effectLst/>
                          <a:latin typeface="Aptos" panose="020B0004020202020204" pitchFamily="34" charset="0"/>
                        </a:rPr>
                        <a:t>Make-ready underway-restarting leasing efforts in 2 weeks with new photos, etc.</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756721"/>
                  </a:ext>
                </a:extLst>
              </a:tr>
              <a:tr h="356621">
                <a:tc>
                  <a:txBody>
                    <a:bodyPr/>
                    <a:lstStyle/>
                    <a:p>
                      <a:pPr algn="l" fontAlgn="b"/>
                      <a:r>
                        <a:rPr lang="en-US" sz="900" b="0" i="0" u="none" strike="noStrike">
                          <a:solidFill>
                            <a:srgbClr val="000000"/>
                          </a:solidFill>
                          <a:effectLst/>
                          <a:latin typeface="Aptos" panose="020B0004020202020204" pitchFamily="34" charset="0"/>
                        </a:rPr>
                        <a:t>23 Farinella Drive</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Aptos" panose="020B0004020202020204" pitchFamily="34" charset="0"/>
                        </a:rPr>
                        <a:t>Northeast</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33,524</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7</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         $15.75 </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chemeClr val="tx1"/>
                          </a:solidFill>
                          <a:effectLst/>
                          <a:latin typeface="Aptos" panose="020B0004020202020204" pitchFamily="34" charset="0"/>
                        </a:rPr>
                        <a:t>Broker event being scheduled in early September. Make Ready work completed for bathrooms. No tour activity.</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1552713"/>
                  </a:ext>
                </a:extLst>
              </a:tr>
              <a:tr h="356621">
                <a:tc>
                  <a:txBody>
                    <a:bodyPr/>
                    <a:lstStyle/>
                    <a:p>
                      <a:pPr algn="l" fontAlgn="b"/>
                      <a:r>
                        <a:rPr lang="en-US" sz="900" b="0" i="0" u="none" strike="noStrike">
                          <a:solidFill>
                            <a:srgbClr val="000000"/>
                          </a:solidFill>
                          <a:effectLst/>
                          <a:latin typeface="Aptos" panose="020B0004020202020204" pitchFamily="34" charset="0"/>
                        </a:rPr>
                        <a:t>4570 NW 128th Street</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Aptos" panose="020B0004020202020204" pitchFamily="34" charset="0"/>
                        </a:rPr>
                        <a:t>Florida</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39,515</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12</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         $12.75 </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ysClr val="windowText" lastClr="000000"/>
                          </a:solidFill>
                          <a:effectLst/>
                          <a:latin typeface="Aptos" panose="020B0004020202020204" pitchFamily="34" charset="0"/>
                        </a:rPr>
                        <a:t>Increase in leads between mid-June and end of July to about 4 (mostly undisclosed). Only one toured.</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4212923"/>
                  </a:ext>
                </a:extLst>
              </a:tr>
              <a:tr h="356621">
                <a:tc>
                  <a:txBody>
                    <a:bodyPr/>
                    <a:lstStyle/>
                    <a:p>
                      <a:pPr algn="l" fontAlgn="b"/>
                      <a:r>
                        <a:rPr lang="en-US" sz="900" b="0" i="0" u="none" strike="noStrike">
                          <a:solidFill>
                            <a:srgbClr val="000000"/>
                          </a:solidFill>
                          <a:effectLst/>
                          <a:latin typeface="Aptos" panose="020B0004020202020204" pitchFamily="34" charset="0"/>
                        </a:rPr>
                        <a:t>12621-12623 International Pkwy</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Aptos" panose="020B0004020202020204" pitchFamily="34" charset="0"/>
                        </a:rPr>
                        <a:t>Texas</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54,920</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7</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           $8.75 </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ysClr val="windowText" lastClr="000000"/>
                          </a:solidFill>
                          <a:effectLst/>
                          <a:latin typeface="Aptos" panose="020B0004020202020204" pitchFamily="34" charset="0"/>
                        </a:rPr>
                        <a:t>Make-ready complete, activity starting to pick-up</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6867575"/>
                  </a:ext>
                </a:extLst>
              </a:tr>
              <a:tr h="459557">
                <a:tc>
                  <a:txBody>
                    <a:bodyPr/>
                    <a:lstStyle/>
                    <a:p>
                      <a:pPr algn="l" fontAlgn="b"/>
                      <a:r>
                        <a:rPr lang="en-US" sz="900" b="0" i="0" u="none" strike="noStrike">
                          <a:solidFill>
                            <a:srgbClr val="000000"/>
                          </a:solidFill>
                          <a:effectLst/>
                          <a:latin typeface="Aptos" panose="020B0004020202020204" pitchFamily="34" charset="0"/>
                        </a:rPr>
                        <a:t>3285 Saturn Ct</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Aptos" panose="020B0004020202020204" pitchFamily="34" charset="0"/>
                        </a:rPr>
                        <a:t>Atlanta</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35,911</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5</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         $12.64 </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rgbClr val="000000"/>
                          </a:solidFill>
                          <a:effectLst/>
                          <a:latin typeface="Tahoma" panose="020B0604030504040204" pitchFamily="34" charset="0"/>
                        </a:rPr>
                        <a:t>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ysClr val="windowText" lastClr="000000"/>
                          </a:solidFill>
                          <a:effectLst/>
                          <a:latin typeface="Aptos" panose="020B0004020202020204" pitchFamily="34" charset="0"/>
                        </a:rPr>
                        <a:t>Make-ready complete, activity is slow, likely need to change brokers this quarter. Leads and proposals are prior to May.</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9785762"/>
                  </a:ext>
                </a:extLst>
              </a:tr>
              <a:tr h="356621">
                <a:tc>
                  <a:txBody>
                    <a:bodyPr/>
                    <a:lstStyle/>
                    <a:p>
                      <a:pPr algn="l" fontAlgn="b"/>
                      <a:r>
                        <a:rPr lang="en-US" sz="900" b="0" i="0" u="none" strike="noStrike">
                          <a:solidFill>
                            <a:srgbClr val="000000"/>
                          </a:solidFill>
                          <a:effectLst/>
                          <a:latin typeface="Aptos" panose="020B0004020202020204" pitchFamily="34" charset="0"/>
                        </a:rPr>
                        <a:t>2220 </a:t>
                      </a:r>
                      <a:r>
                        <a:rPr lang="en-US" sz="900" b="0" i="0" u="none" strike="noStrike" err="1">
                          <a:solidFill>
                            <a:srgbClr val="000000"/>
                          </a:solidFill>
                          <a:effectLst/>
                          <a:latin typeface="Aptos" panose="020B0004020202020204" pitchFamily="34" charset="0"/>
                        </a:rPr>
                        <a:t>Chemsearch</a:t>
                      </a:r>
                      <a:r>
                        <a:rPr lang="en-US" sz="900" b="0" i="0" u="none" strike="noStrike">
                          <a:solidFill>
                            <a:srgbClr val="000000"/>
                          </a:solidFill>
                          <a:effectLst/>
                          <a:latin typeface="Aptos" panose="020B0004020202020204" pitchFamily="34" charset="0"/>
                        </a:rPr>
                        <a:t> Blvd</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Aptos" panose="020B0004020202020204" pitchFamily="34" charset="0"/>
                        </a:rPr>
                        <a:t>Texas</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38,667</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7</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         $11.50 </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ysClr val="windowText" lastClr="000000"/>
                          </a:solidFill>
                          <a:effectLst/>
                          <a:latin typeface="Aptos" panose="020B0004020202020204" pitchFamily="34" charset="0"/>
                        </a:rPr>
                        <a:t>Make-ready complete, activity starting to pick-up</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0833968"/>
                  </a:ext>
                </a:extLst>
              </a:tr>
              <a:tr h="334223">
                <a:tc>
                  <a:txBody>
                    <a:bodyPr/>
                    <a:lstStyle/>
                    <a:p>
                      <a:pPr algn="l" fontAlgn="b"/>
                      <a:r>
                        <a:rPr lang="en-US" sz="900" b="0" i="0" u="none" strike="noStrike">
                          <a:solidFill>
                            <a:srgbClr val="000000"/>
                          </a:solidFill>
                          <a:effectLst/>
                          <a:latin typeface="Aptos" panose="020B0004020202020204" pitchFamily="34" charset="0"/>
                        </a:rPr>
                        <a:t>4000-4024 Precision Dr</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Aptos" panose="020B0004020202020204" pitchFamily="34" charset="0"/>
                        </a:rPr>
                        <a:t>Midwest</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75,000</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18</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900" b="0" i="0" u="none" strike="noStrike">
                          <a:solidFill>
                            <a:srgbClr val="000000"/>
                          </a:solidFill>
                          <a:effectLst/>
                          <a:latin typeface="Aptos" panose="020B0004020202020204" pitchFamily="34" charset="0"/>
                        </a:rPr>
                        <a:t>           $5.24 </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rgbClr val="000000"/>
                          </a:solidFill>
                          <a:effectLst/>
                          <a:latin typeface="Tahoma" panose="020B0604030504040204" pitchFamily="34" charset="0"/>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b="0" i="0" u="none" strike="noStrike">
                          <a:solidFill>
                            <a:sysClr val="windowText" lastClr="000000"/>
                          </a:solidFill>
                          <a:effectLst/>
                          <a:latin typeface="Aptos" panose="020B0004020202020204" pitchFamily="34" charset="0"/>
                        </a:rPr>
                        <a:t>Property under contract for sale. Going hard August 11, closing September 2.</a:t>
                      </a:r>
                    </a:p>
                  </a:txBody>
                  <a:tcPr marL="250" marR="250" marT="2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3081419"/>
                  </a:ext>
                </a:extLst>
              </a:tr>
            </a:tbl>
          </a:graphicData>
        </a:graphic>
      </p:graphicFrame>
    </p:spTree>
    <p:extLst>
      <p:ext uri="{BB962C8B-B14F-4D97-AF65-F5344CB8AC3E}">
        <p14:creationId xmlns:p14="http://schemas.microsoft.com/office/powerpoint/2010/main" val="2585615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A7B1061-282F-A67F-98D3-03CAF187BE0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874416A-321B-2F55-9EE2-D5DDFC9E2C5A}"/>
              </a:ext>
            </a:extLst>
          </p:cNvPr>
          <p:cNvSpPr>
            <a:spLocks noGrp="1"/>
          </p:cNvSpPr>
          <p:nvPr>
            <p:ph idx="1"/>
          </p:nvPr>
        </p:nvSpPr>
        <p:spPr>
          <a:xfrm>
            <a:off x="992959" y="1930873"/>
            <a:ext cx="10206082" cy="3474720"/>
          </a:xfrm>
        </p:spPr>
        <p:txBody>
          <a:bodyPr numCol="2">
            <a:normAutofit/>
          </a:bodyPr>
          <a:lstStyle/>
          <a:p>
            <a:r>
              <a:rPr lang="en-US" sz="1800" b="1">
                <a:latin typeface="Lato" panose="020F0502020204030203" pitchFamily="34" charset="0"/>
                <a:ea typeface="Lato" panose="020F0502020204030203" pitchFamily="34" charset="0"/>
                <a:cs typeface="Lato" panose="020F0502020204030203" pitchFamily="34" charset="0"/>
              </a:rPr>
              <a:t>Executive Summary</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Asset Management Operational Review</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Financial Overview</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Valuations</a:t>
            </a:r>
          </a:p>
          <a:p>
            <a:endParaRPr lang="en-US" sz="1800">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Fund Forecast</a:t>
            </a:r>
          </a:p>
        </p:txBody>
      </p:sp>
    </p:spTree>
    <p:extLst>
      <p:ext uri="{BB962C8B-B14F-4D97-AF65-F5344CB8AC3E}">
        <p14:creationId xmlns:p14="http://schemas.microsoft.com/office/powerpoint/2010/main" val="460589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EEF27-44F9-AABE-E89F-B181FD96DF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30EA19-5327-D8B9-EDD4-4BD344FA229A}"/>
              </a:ext>
            </a:extLst>
          </p:cNvPr>
          <p:cNvSpPr>
            <a:spLocks noGrp="1"/>
          </p:cNvSpPr>
          <p:nvPr>
            <p:ph type="title"/>
          </p:nvPr>
        </p:nvSpPr>
        <p:spPr>
          <a:xfrm>
            <a:off x="762555" y="507231"/>
            <a:ext cx="10072437" cy="559570"/>
          </a:xfrm>
        </p:spPr>
        <p:txBody>
          <a:bodyPr wrap="square" lIns="0" tIns="0" rIns="0" bIns="0" anchor="ctr">
            <a:noAutofit/>
          </a:bodyPr>
          <a:lstStyle/>
          <a:p>
            <a:r>
              <a:rPr lang="en-US" sz="2150"/>
              <a:t>Economic Occupancy | 2025 Budget Forecast </a:t>
            </a:r>
            <a:r>
              <a:rPr lang="en-US" sz="2150" b="0"/>
              <a:t>– Fund 3</a:t>
            </a:r>
            <a:endParaRPr lang="en-US" sz="1400"/>
          </a:p>
        </p:txBody>
      </p:sp>
      <p:sp>
        <p:nvSpPr>
          <p:cNvPr id="4" name="TextBox 3">
            <a:extLst>
              <a:ext uri="{FF2B5EF4-FFF2-40B4-BE49-F238E27FC236}">
                <a16:creationId xmlns:a16="http://schemas.microsoft.com/office/drawing/2014/main" id="{162C19AD-F5B9-8C94-EED7-BB4F82D9271B}"/>
              </a:ext>
            </a:extLst>
          </p:cNvPr>
          <p:cNvSpPr txBox="1"/>
          <p:nvPr/>
        </p:nvSpPr>
        <p:spPr>
          <a:xfrm>
            <a:off x="762555" y="1006734"/>
            <a:ext cx="10889987" cy="892552"/>
          </a:xfrm>
          <a:prstGeom prst="rect">
            <a:avLst/>
          </a:prstGeom>
          <a:solidFill>
            <a:schemeClr val="bg1">
              <a:lumMod val="95000"/>
            </a:schemeClr>
          </a:solidFill>
        </p:spPr>
        <p:txBody>
          <a:bodyPr wrap="square">
            <a:spAutoFit/>
          </a:bodyPr>
          <a:lstStyle/>
          <a:p>
            <a:pPr>
              <a:buClr>
                <a:srgbClr val="FEAB21"/>
              </a:buClr>
            </a:pPr>
            <a:r>
              <a:rPr lang="en-US" sz="1300" i="1">
                <a:solidFill>
                  <a:srgbClr val="44546A"/>
                </a:solidFill>
                <a:latin typeface="Aptos" panose="020B0004020202020204" pitchFamily="34" charset="0"/>
              </a:rPr>
              <a:t>Economic </a:t>
            </a:r>
            <a:r>
              <a:rPr lang="en-US" sz="1300" b="1" i="1">
                <a:solidFill>
                  <a:srgbClr val="44546A"/>
                </a:solidFill>
                <a:latin typeface="Aptos" panose="020B0004020202020204" pitchFamily="34" charset="0"/>
              </a:rPr>
              <a:t>Occupancy methodology updated this quarter </a:t>
            </a:r>
            <a:r>
              <a:rPr lang="en-US" sz="1300" i="1">
                <a:solidFill>
                  <a:srgbClr val="44546A"/>
                </a:solidFill>
                <a:latin typeface="Aptos" panose="020B0004020202020204" pitchFamily="34" charset="0"/>
              </a:rPr>
              <a:t>to align with Fund Finance and now uses NOI as defined by the ‘FPR P&amp;L Account Tree’</a:t>
            </a:r>
          </a:p>
          <a:p>
            <a:pPr marL="171450" indent="-171450">
              <a:buClr>
                <a:srgbClr val="FEAB21"/>
              </a:buClr>
              <a:buFont typeface="Wingdings" panose="05000000000000000000" pitchFamily="2" charset="2"/>
              <a:buChar char="§"/>
            </a:pPr>
            <a:r>
              <a:rPr lang="en-US" sz="1300">
                <a:solidFill>
                  <a:srgbClr val="44546A"/>
                </a:solidFill>
                <a:latin typeface="Aptos" panose="020B0004020202020204" pitchFamily="34" charset="0"/>
              </a:rPr>
              <a:t>Fund 3 is projected to have an economic occupancy of </a:t>
            </a:r>
            <a:r>
              <a:rPr lang="en-US" sz="1300" b="1">
                <a:solidFill>
                  <a:srgbClr val="44546A"/>
                </a:solidFill>
                <a:latin typeface="Aptos" panose="020B0004020202020204" pitchFamily="34" charset="0"/>
              </a:rPr>
              <a:t>85.6% </a:t>
            </a:r>
            <a:r>
              <a:rPr lang="en-US" sz="1300">
                <a:solidFill>
                  <a:srgbClr val="44546A"/>
                </a:solidFill>
                <a:latin typeface="Aptos" panose="020B0004020202020204" pitchFamily="34" charset="0"/>
              </a:rPr>
              <a:t>at year end 2025 </a:t>
            </a:r>
            <a:r>
              <a:rPr lang="en-US" sz="1300" b="1">
                <a:solidFill>
                  <a:srgbClr val="44546A"/>
                </a:solidFill>
                <a:latin typeface="Aptos" panose="020B0004020202020204" pitchFamily="34" charset="0"/>
              </a:rPr>
              <a:t>per the 2Q25 Forecast; </a:t>
            </a:r>
          </a:p>
          <a:p>
            <a:pPr marL="171450" indent="-171450">
              <a:buClr>
                <a:srgbClr val="FEAB21"/>
              </a:buClr>
              <a:buFont typeface="Wingdings" panose="05000000000000000000" pitchFamily="2" charset="2"/>
              <a:buChar char="§"/>
            </a:pPr>
            <a:r>
              <a:rPr lang="en-US" sz="1300">
                <a:solidFill>
                  <a:srgbClr val="44546A"/>
                </a:solidFill>
                <a:latin typeface="Aptos" panose="020B0004020202020204" pitchFamily="34" charset="0"/>
              </a:rPr>
              <a:t>Vacant spaces, Terminations and 2025 Rollovers are closely monitored and modeled in the forecast</a:t>
            </a:r>
          </a:p>
          <a:p>
            <a:pPr marL="171450" indent="-171450">
              <a:buClr>
                <a:srgbClr val="FEAB21"/>
              </a:buClr>
              <a:buFont typeface="Wingdings" panose="05000000000000000000" pitchFamily="2" charset="2"/>
              <a:buChar char="§"/>
            </a:pPr>
            <a:r>
              <a:rPr lang="en-US" sz="1300" i="1">
                <a:solidFill>
                  <a:srgbClr val="44546A"/>
                </a:solidFill>
                <a:latin typeface="Aptos" panose="020B0004020202020204" pitchFamily="34" charset="0"/>
              </a:rPr>
              <a:t>The </a:t>
            </a:r>
            <a:r>
              <a:rPr lang="en-US" sz="1300" b="1" i="1">
                <a:solidFill>
                  <a:srgbClr val="44546A"/>
                </a:solidFill>
                <a:latin typeface="Aptos" panose="020B0004020202020204" pitchFamily="34" charset="0"/>
              </a:rPr>
              <a:t>2Q25 Forecast </a:t>
            </a:r>
            <a:r>
              <a:rPr lang="en-US" sz="1300" i="1">
                <a:solidFill>
                  <a:srgbClr val="44546A"/>
                </a:solidFill>
                <a:latin typeface="Aptos" panose="020B0004020202020204" pitchFamily="34" charset="0"/>
              </a:rPr>
              <a:t>includes updated the Mapletree acquisition</a:t>
            </a:r>
          </a:p>
        </p:txBody>
      </p:sp>
      <p:graphicFrame>
        <p:nvGraphicFramePr>
          <p:cNvPr id="6" name="Table 5">
            <a:extLst>
              <a:ext uri="{FF2B5EF4-FFF2-40B4-BE49-F238E27FC236}">
                <a16:creationId xmlns:a16="http://schemas.microsoft.com/office/drawing/2014/main" id="{57C77B08-D3E9-0886-7114-9126E2DEA45F}"/>
              </a:ext>
            </a:extLst>
          </p:cNvPr>
          <p:cNvGraphicFramePr>
            <a:graphicFrameLocks noGrp="1"/>
          </p:cNvGraphicFramePr>
          <p:nvPr/>
        </p:nvGraphicFramePr>
        <p:xfrm>
          <a:off x="2255245" y="5138352"/>
          <a:ext cx="6481974" cy="1233694"/>
        </p:xfrm>
        <a:graphic>
          <a:graphicData uri="http://schemas.openxmlformats.org/drawingml/2006/table">
            <a:tbl>
              <a:tblPr/>
              <a:tblGrid>
                <a:gridCol w="1638727">
                  <a:extLst>
                    <a:ext uri="{9D8B030D-6E8A-4147-A177-3AD203B41FA5}">
                      <a16:colId xmlns:a16="http://schemas.microsoft.com/office/drawing/2014/main" val="3047629693"/>
                    </a:ext>
                  </a:extLst>
                </a:gridCol>
                <a:gridCol w="1248410">
                  <a:extLst>
                    <a:ext uri="{9D8B030D-6E8A-4147-A177-3AD203B41FA5}">
                      <a16:colId xmlns:a16="http://schemas.microsoft.com/office/drawing/2014/main" val="52260798"/>
                    </a:ext>
                  </a:extLst>
                </a:gridCol>
                <a:gridCol w="930467">
                  <a:extLst>
                    <a:ext uri="{9D8B030D-6E8A-4147-A177-3AD203B41FA5}">
                      <a16:colId xmlns:a16="http://schemas.microsoft.com/office/drawing/2014/main" val="713971962"/>
                    </a:ext>
                  </a:extLst>
                </a:gridCol>
                <a:gridCol w="1332185">
                  <a:extLst>
                    <a:ext uri="{9D8B030D-6E8A-4147-A177-3AD203B41FA5}">
                      <a16:colId xmlns:a16="http://schemas.microsoft.com/office/drawing/2014/main" val="193226591"/>
                    </a:ext>
                  </a:extLst>
                </a:gridCol>
                <a:gridCol w="1332185">
                  <a:extLst>
                    <a:ext uri="{9D8B030D-6E8A-4147-A177-3AD203B41FA5}">
                      <a16:colId xmlns:a16="http://schemas.microsoft.com/office/drawing/2014/main" val="486375951"/>
                    </a:ext>
                  </a:extLst>
                </a:gridCol>
              </a:tblGrid>
              <a:tr h="0">
                <a:tc>
                  <a:txBody>
                    <a:bodyPr/>
                    <a:lstStyle/>
                    <a:p>
                      <a:pPr algn="ctr" fontAlgn="ctr"/>
                      <a:r>
                        <a:rPr lang="en-US" sz="1000" b="0" i="0" u="none" strike="noStrike">
                          <a:solidFill>
                            <a:srgbClr val="000000"/>
                          </a:solidFill>
                          <a:effectLst/>
                          <a:latin typeface="Aptos" panose="020B0004020202020204" pitchFamily="34" charset="0"/>
                        </a:rPr>
                        <a:t>Description</a:t>
                      </a:r>
                    </a:p>
                  </a:txBody>
                  <a:tcPr marL="7620" marR="7620" marT="762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ctr" fontAlgn="ctr"/>
                      <a:r>
                        <a:rPr lang="en-US" sz="1000" b="0" i="0" u="none" strike="noStrike">
                          <a:solidFill>
                            <a:srgbClr val="000000"/>
                          </a:solidFill>
                          <a:effectLst/>
                          <a:latin typeface="Aptos" panose="020B0004020202020204" pitchFamily="34" charset="0"/>
                        </a:rPr>
                        <a:t>EOQ 9/2025</a:t>
                      </a:r>
                    </a:p>
                  </a:txBody>
                  <a:tcPr marL="7620" marR="7620" marT="762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ctr" fontAlgn="ctr"/>
                      <a:r>
                        <a:rPr lang="en-US" sz="1000" b="0" i="0" u="none" strike="noStrike">
                          <a:solidFill>
                            <a:srgbClr val="000000"/>
                          </a:solidFill>
                          <a:effectLst/>
                          <a:latin typeface="Aptos" panose="020B0004020202020204" pitchFamily="34" charset="0"/>
                        </a:rPr>
                        <a:t>EOQ 12/2025</a:t>
                      </a:r>
                    </a:p>
                  </a:txBody>
                  <a:tcPr marL="7620" marR="7620" marT="762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ctr" fontAlgn="ctr"/>
                      <a:r>
                        <a:rPr lang="en-US" sz="1000" b="0" i="0" u="none" strike="noStrike">
                          <a:solidFill>
                            <a:srgbClr val="000000"/>
                          </a:solidFill>
                          <a:effectLst/>
                          <a:latin typeface="Aptos" panose="020B0004020202020204" pitchFamily="34" charset="0"/>
                        </a:rPr>
                        <a:t>EOQ 3/2026</a:t>
                      </a:r>
                    </a:p>
                  </a:txBody>
                  <a:tcPr marL="7620" marR="7620" marT="762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ctr" fontAlgn="ctr"/>
                      <a:r>
                        <a:rPr lang="en-US" sz="1000" b="0" i="0" u="none" strike="noStrike">
                          <a:solidFill>
                            <a:srgbClr val="000000"/>
                          </a:solidFill>
                          <a:effectLst/>
                          <a:latin typeface="Aptos" panose="020B0004020202020204" pitchFamily="34" charset="0"/>
                        </a:rPr>
                        <a:t>EOQ 6/2026</a:t>
                      </a:r>
                    </a:p>
                  </a:txBody>
                  <a:tcPr marL="7620" marR="7620" marT="762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extLst>
                  <a:ext uri="{0D108BD9-81ED-4DB2-BD59-A6C34878D82A}">
                    <a16:rowId xmlns:a16="http://schemas.microsoft.com/office/drawing/2014/main" val="1186021128"/>
                  </a:ext>
                </a:extLst>
              </a:tr>
              <a:tr h="37303">
                <a:tc>
                  <a:txBody>
                    <a:bodyPr/>
                    <a:lstStyle/>
                    <a:p>
                      <a:pPr algn="l" fontAlgn="t"/>
                      <a:r>
                        <a:rPr lang="en-US" sz="1000" b="0" i="0" u="none" strike="noStrike">
                          <a:solidFill>
                            <a:srgbClr val="000000"/>
                          </a:solidFill>
                          <a:effectLst/>
                          <a:latin typeface="Aptos" panose="020B0004020202020204" pitchFamily="34" charset="0"/>
                        </a:rPr>
                        <a:t> </a:t>
                      </a:r>
                    </a:p>
                  </a:txBody>
                  <a:tcPr marL="982" marR="982" marT="982"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ctr" fontAlgn="t"/>
                      <a:r>
                        <a:rPr lang="en-US" sz="1000" b="0" i="0" u="none" strike="noStrike">
                          <a:solidFill>
                            <a:srgbClr val="000000"/>
                          </a:solidFill>
                          <a:effectLst/>
                          <a:latin typeface="Aptos" panose="020B0004020202020204" pitchFamily="34" charset="0"/>
                        </a:rPr>
                        <a:t> </a:t>
                      </a:r>
                    </a:p>
                  </a:txBody>
                  <a:tcPr marL="982" marR="982" marT="982" marB="0" anchor="ctr">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ctr" fontAlgn="t"/>
                      <a:r>
                        <a:rPr lang="en-US" sz="1000" b="0" i="0" u="none" strike="noStrike">
                          <a:solidFill>
                            <a:srgbClr val="000000"/>
                          </a:solidFill>
                          <a:effectLst/>
                          <a:latin typeface="Aptos" panose="020B0004020202020204" pitchFamily="34" charset="0"/>
                        </a:rPr>
                        <a:t> </a:t>
                      </a:r>
                    </a:p>
                  </a:txBody>
                  <a:tcPr marL="982" marR="982" marT="982" marB="0" anchor="ctr">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ctr" fontAlgn="t"/>
                      <a:r>
                        <a:rPr lang="en-US" sz="1000" b="0" i="0" u="none" strike="noStrike">
                          <a:solidFill>
                            <a:srgbClr val="000000"/>
                          </a:solidFill>
                          <a:effectLst/>
                          <a:latin typeface="Aptos" panose="020B0004020202020204" pitchFamily="34" charset="0"/>
                        </a:rPr>
                        <a:t> </a:t>
                      </a:r>
                    </a:p>
                  </a:txBody>
                  <a:tcPr marL="982" marR="982" marT="982" marB="0" anchor="ctr">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ctr" fontAlgn="t"/>
                      <a:r>
                        <a:rPr lang="en-US" sz="1000" b="0" i="0" u="none" strike="noStrike">
                          <a:solidFill>
                            <a:srgbClr val="000000"/>
                          </a:solidFill>
                          <a:effectLst/>
                          <a:latin typeface="Aptos" panose="020B0004020202020204" pitchFamily="34" charset="0"/>
                        </a:rPr>
                        <a:t> </a:t>
                      </a:r>
                    </a:p>
                  </a:txBody>
                  <a:tcPr marL="982" marR="982" marT="982" marB="0" anchor="ctr">
                    <a:lnL>
                      <a:noFill/>
                    </a:lnL>
                    <a:lnR>
                      <a:noFill/>
                    </a:lnR>
                    <a:lnT w="6350" cap="flat" cmpd="sng" algn="ctr">
                      <a:solidFill>
                        <a:srgbClr val="CCCCCC"/>
                      </a:solidFill>
                      <a:prstDash val="solid"/>
                      <a:round/>
                      <a:headEnd type="none" w="med" len="med"/>
                      <a:tailEnd type="none" w="med" len="med"/>
                    </a:lnT>
                    <a:lnB>
                      <a:noFill/>
                    </a:lnB>
                    <a:noFill/>
                  </a:tcPr>
                </a:tc>
                <a:extLst>
                  <a:ext uri="{0D108BD9-81ED-4DB2-BD59-A6C34878D82A}">
                    <a16:rowId xmlns:a16="http://schemas.microsoft.com/office/drawing/2014/main" val="2068985983"/>
                  </a:ext>
                </a:extLst>
              </a:tr>
              <a:tr h="45157">
                <a:tc>
                  <a:txBody>
                    <a:bodyPr/>
                    <a:lstStyle/>
                    <a:p>
                      <a:pPr algn="l" fontAlgn="t"/>
                      <a:r>
                        <a:rPr lang="en-US" sz="1000" b="0" i="0" u="none" strike="noStrike">
                          <a:solidFill>
                            <a:srgbClr val="000000"/>
                          </a:solidFill>
                          <a:effectLst/>
                          <a:latin typeface="Aptos" panose="020B0004020202020204" pitchFamily="34" charset="0"/>
                        </a:rPr>
                        <a:t>Economic Occupancy</a:t>
                      </a:r>
                    </a:p>
                  </a:txBody>
                  <a:tcPr marL="982" marR="982" marT="982" marB="0">
                    <a:lnL>
                      <a:noFill/>
                    </a:lnL>
                    <a:lnR>
                      <a:noFill/>
                    </a:lnR>
                    <a:lnT>
                      <a:noFill/>
                    </a:lnT>
                    <a:lnB>
                      <a:noFill/>
                    </a:lnB>
                    <a:solidFill>
                      <a:srgbClr val="FFD966"/>
                    </a:solidFill>
                  </a:tcPr>
                </a:tc>
                <a:tc>
                  <a:txBody>
                    <a:bodyPr/>
                    <a:lstStyle/>
                    <a:p>
                      <a:pPr algn="ctr" fontAlgn="t"/>
                      <a:r>
                        <a:rPr lang="en-US" sz="900" b="0" i="0" u="none" strike="noStrike">
                          <a:solidFill>
                            <a:srgbClr val="000000"/>
                          </a:solidFill>
                          <a:effectLst/>
                          <a:latin typeface="Aptos" panose="020B0004020202020204" pitchFamily="34" charset="0"/>
                        </a:rPr>
                        <a:t>87.2%</a:t>
                      </a:r>
                    </a:p>
                  </a:txBody>
                  <a:tcPr marL="7620" marR="7620" marT="7620" marB="0" anchor="ctr">
                    <a:lnL>
                      <a:noFill/>
                    </a:lnL>
                    <a:lnR>
                      <a:noFill/>
                    </a:lnR>
                    <a:lnT>
                      <a:noFill/>
                    </a:lnT>
                    <a:lnB>
                      <a:noFill/>
                    </a:lnB>
                    <a:solidFill>
                      <a:srgbClr val="FFD966"/>
                    </a:solidFill>
                  </a:tcPr>
                </a:tc>
                <a:tc>
                  <a:txBody>
                    <a:bodyPr/>
                    <a:lstStyle/>
                    <a:p>
                      <a:pPr algn="ctr" fontAlgn="t"/>
                      <a:r>
                        <a:rPr lang="en-US" sz="900" b="0" i="0" u="none" strike="noStrike">
                          <a:solidFill>
                            <a:srgbClr val="000000"/>
                          </a:solidFill>
                          <a:effectLst/>
                          <a:latin typeface="Aptos" panose="020B0004020202020204" pitchFamily="34" charset="0"/>
                        </a:rPr>
                        <a:t>85.6%</a:t>
                      </a:r>
                    </a:p>
                  </a:txBody>
                  <a:tcPr marL="7620" marR="7620" marT="7620" marB="0" anchor="ctr">
                    <a:lnL>
                      <a:noFill/>
                    </a:lnL>
                    <a:lnR>
                      <a:noFill/>
                    </a:lnR>
                    <a:lnT>
                      <a:noFill/>
                    </a:lnT>
                    <a:lnB>
                      <a:noFill/>
                    </a:lnB>
                    <a:solidFill>
                      <a:srgbClr val="FFD966"/>
                    </a:solidFill>
                  </a:tcPr>
                </a:tc>
                <a:tc>
                  <a:txBody>
                    <a:bodyPr/>
                    <a:lstStyle/>
                    <a:p>
                      <a:pPr algn="ctr" fontAlgn="t"/>
                      <a:r>
                        <a:rPr lang="en-US" sz="900" b="0" i="0" u="none" strike="noStrike">
                          <a:solidFill>
                            <a:srgbClr val="000000"/>
                          </a:solidFill>
                          <a:effectLst/>
                          <a:latin typeface="Aptos" panose="020B0004020202020204" pitchFamily="34" charset="0"/>
                        </a:rPr>
                        <a:t>88.5%</a:t>
                      </a:r>
                    </a:p>
                  </a:txBody>
                  <a:tcPr marL="7620" marR="7620" marT="7620" marB="0" anchor="ctr">
                    <a:lnL>
                      <a:noFill/>
                    </a:lnL>
                    <a:lnR>
                      <a:noFill/>
                    </a:lnR>
                    <a:lnT>
                      <a:noFill/>
                    </a:lnT>
                    <a:lnB>
                      <a:noFill/>
                    </a:lnB>
                    <a:solidFill>
                      <a:srgbClr val="FFD966"/>
                    </a:solidFill>
                  </a:tcPr>
                </a:tc>
                <a:tc>
                  <a:txBody>
                    <a:bodyPr/>
                    <a:lstStyle/>
                    <a:p>
                      <a:pPr algn="ctr" fontAlgn="t"/>
                      <a:r>
                        <a:rPr lang="en-US" sz="900" b="0" i="0" u="none" strike="noStrike">
                          <a:solidFill>
                            <a:srgbClr val="000000"/>
                          </a:solidFill>
                          <a:effectLst/>
                          <a:latin typeface="Aptos" panose="020B0004020202020204" pitchFamily="34" charset="0"/>
                        </a:rPr>
                        <a:t>89.5%</a:t>
                      </a:r>
                    </a:p>
                  </a:txBody>
                  <a:tcPr marL="7620" marR="7620" marT="7620" marB="0" anchor="ctr">
                    <a:lnL>
                      <a:noFill/>
                    </a:lnL>
                    <a:lnR>
                      <a:noFill/>
                    </a:lnR>
                    <a:lnT>
                      <a:noFill/>
                    </a:lnT>
                    <a:lnB>
                      <a:noFill/>
                    </a:lnB>
                    <a:solidFill>
                      <a:srgbClr val="FFD966"/>
                    </a:solidFill>
                  </a:tcPr>
                </a:tc>
                <a:extLst>
                  <a:ext uri="{0D108BD9-81ED-4DB2-BD59-A6C34878D82A}">
                    <a16:rowId xmlns:a16="http://schemas.microsoft.com/office/drawing/2014/main" val="4002896535"/>
                  </a:ext>
                </a:extLst>
              </a:tr>
              <a:tr h="0">
                <a:tc>
                  <a:txBody>
                    <a:bodyPr/>
                    <a:lstStyle/>
                    <a:p>
                      <a:pPr algn="l" fontAlgn="ctr"/>
                      <a:endParaRPr lang="en-US" sz="1000" b="0" i="0" u="none" strike="noStrike">
                        <a:solidFill>
                          <a:srgbClr val="000000"/>
                        </a:solidFill>
                        <a:effectLst/>
                        <a:latin typeface="Aptos" panose="020B0004020202020204" pitchFamily="34" charset="0"/>
                      </a:endParaRPr>
                    </a:p>
                  </a:txBody>
                  <a:tcPr marL="982" marR="982" marT="982"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28,371,215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28,835,433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29,261,707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29,771,623 </a:t>
                      </a:r>
                    </a:p>
                  </a:txBody>
                  <a:tcPr marL="7620" marR="7620" marT="7620" marB="0" anchor="ctr">
                    <a:lnL>
                      <a:noFill/>
                    </a:lnL>
                    <a:lnR>
                      <a:noFill/>
                    </a:lnR>
                    <a:lnT>
                      <a:noFill/>
                    </a:lnT>
                    <a:lnB>
                      <a:noFill/>
                    </a:lnB>
                    <a:noFill/>
                  </a:tcPr>
                </a:tc>
                <a:extLst>
                  <a:ext uri="{0D108BD9-81ED-4DB2-BD59-A6C34878D82A}">
                    <a16:rowId xmlns:a16="http://schemas.microsoft.com/office/drawing/2014/main" val="269152684"/>
                  </a:ext>
                </a:extLst>
              </a:tr>
              <a:tr h="60591">
                <a:tc>
                  <a:txBody>
                    <a:bodyPr/>
                    <a:lstStyle/>
                    <a:p>
                      <a:pPr algn="l" fontAlgn="t"/>
                      <a:r>
                        <a:rPr lang="en-US" sz="1000" b="0" i="0" u="none" strike="noStrike">
                          <a:solidFill>
                            <a:srgbClr val="000000"/>
                          </a:solidFill>
                          <a:effectLst/>
                          <a:latin typeface="Aptos" panose="020B0004020202020204" pitchFamily="34" charset="0"/>
                        </a:rPr>
                        <a:t>Base Rent</a:t>
                      </a:r>
                    </a:p>
                  </a:txBody>
                  <a:tcPr marL="982" marR="982" marT="982" marB="0">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409,417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988,722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1,048,018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907,479 </a:t>
                      </a:r>
                    </a:p>
                  </a:txBody>
                  <a:tcPr marL="7620" marR="7620" marT="7620" marB="0" anchor="ctr">
                    <a:lnL>
                      <a:noFill/>
                    </a:lnL>
                    <a:lnR>
                      <a:noFill/>
                    </a:lnR>
                    <a:lnT>
                      <a:noFill/>
                    </a:lnT>
                    <a:lnB>
                      <a:noFill/>
                    </a:lnB>
                    <a:noFill/>
                  </a:tcPr>
                </a:tc>
                <a:extLst>
                  <a:ext uri="{0D108BD9-81ED-4DB2-BD59-A6C34878D82A}">
                    <a16:rowId xmlns:a16="http://schemas.microsoft.com/office/drawing/2014/main" val="1876349035"/>
                  </a:ext>
                </a:extLst>
              </a:tr>
              <a:tr h="67735">
                <a:tc>
                  <a:txBody>
                    <a:bodyPr/>
                    <a:lstStyle/>
                    <a:p>
                      <a:pPr algn="l" fontAlgn="t"/>
                      <a:r>
                        <a:rPr lang="en-US" sz="1000" b="0" i="0" u="none" strike="noStrike">
                          <a:solidFill>
                            <a:srgbClr val="000000"/>
                          </a:solidFill>
                          <a:effectLst/>
                          <a:latin typeface="Aptos" panose="020B0004020202020204" pitchFamily="34" charset="0"/>
                        </a:rPr>
                        <a:t>Less - Concessions</a:t>
                      </a:r>
                    </a:p>
                  </a:txBody>
                  <a:tcPr marL="982" marR="982" marT="982" marB="0">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(3,078,141)</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(3,027,101)</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(2,211,128)</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(2,146,692)</a:t>
                      </a:r>
                    </a:p>
                  </a:txBody>
                  <a:tcPr marL="7620" marR="7620" marT="7620" marB="0" anchor="ctr">
                    <a:lnL>
                      <a:noFill/>
                    </a:lnL>
                    <a:lnR>
                      <a:noFill/>
                    </a:lnR>
                    <a:lnT>
                      <a:noFill/>
                    </a:lnT>
                    <a:lnB>
                      <a:noFill/>
                    </a:lnB>
                    <a:noFill/>
                  </a:tcPr>
                </a:tc>
                <a:extLst>
                  <a:ext uri="{0D108BD9-81ED-4DB2-BD59-A6C34878D82A}">
                    <a16:rowId xmlns:a16="http://schemas.microsoft.com/office/drawing/2014/main" val="1246485391"/>
                  </a:ext>
                </a:extLst>
              </a:tr>
              <a:tr h="45157">
                <a:tc>
                  <a:txBody>
                    <a:bodyPr/>
                    <a:lstStyle/>
                    <a:p>
                      <a:pPr algn="l" fontAlgn="t"/>
                      <a:r>
                        <a:rPr lang="en-US" sz="1000" b="0" i="0" u="none" strike="noStrike">
                          <a:solidFill>
                            <a:srgbClr val="000000"/>
                          </a:solidFill>
                          <a:effectLst/>
                          <a:latin typeface="Aptos" panose="020B0004020202020204" pitchFamily="34" charset="0"/>
                        </a:rPr>
                        <a:t>Less – Vacancy</a:t>
                      </a:r>
                    </a:p>
                  </a:txBody>
                  <a:tcPr marL="982" marR="982" marT="982" marB="0">
                    <a:lnL>
                      <a:noFill/>
                    </a:lnL>
                    <a:lnR>
                      <a:noFill/>
                    </a:lnR>
                    <a:lnT>
                      <a:noFill/>
                    </a:lnT>
                    <a:lnB>
                      <a:noFill/>
                    </a:lnB>
                    <a:solidFill>
                      <a:srgbClr val="A9D08E"/>
                    </a:solidFill>
                  </a:tcPr>
                </a:tc>
                <a:tc>
                  <a:txBody>
                    <a:bodyPr/>
                    <a:lstStyle/>
                    <a:p>
                      <a:pPr algn="ctr" fontAlgn="t"/>
                      <a:r>
                        <a:rPr lang="en-US" sz="800" b="0" i="0" u="none" strike="noStrike">
                          <a:solidFill>
                            <a:srgbClr val="000000"/>
                          </a:solidFill>
                          <a:effectLst/>
                          <a:latin typeface="Aptos" panose="020B0004020202020204" pitchFamily="34" charset="0"/>
                        </a:rPr>
                        <a:t>87.2%</a:t>
                      </a:r>
                    </a:p>
                  </a:txBody>
                  <a:tcPr marL="7620" marR="7620" marT="7620" marB="0">
                    <a:lnL>
                      <a:noFill/>
                    </a:lnL>
                    <a:lnR>
                      <a:noFill/>
                    </a:lnR>
                    <a:lnT>
                      <a:noFill/>
                    </a:lnT>
                    <a:lnB>
                      <a:noFill/>
                    </a:lnB>
                    <a:solidFill>
                      <a:srgbClr val="A9D08E"/>
                    </a:solidFill>
                  </a:tcPr>
                </a:tc>
                <a:tc>
                  <a:txBody>
                    <a:bodyPr/>
                    <a:lstStyle/>
                    <a:p>
                      <a:pPr algn="ctr" fontAlgn="t"/>
                      <a:r>
                        <a:rPr lang="en-US" sz="800" b="0" i="0" u="none" strike="noStrike">
                          <a:solidFill>
                            <a:srgbClr val="000000"/>
                          </a:solidFill>
                          <a:effectLst/>
                          <a:latin typeface="Aptos" panose="020B0004020202020204" pitchFamily="34" charset="0"/>
                        </a:rPr>
                        <a:t>85.6%</a:t>
                      </a:r>
                    </a:p>
                  </a:txBody>
                  <a:tcPr marL="7620" marR="7620" marT="7620" marB="0">
                    <a:lnL>
                      <a:noFill/>
                    </a:lnL>
                    <a:lnR>
                      <a:noFill/>
                    </a:lnR>
                    <a:lnT>
                      <a:noFill/>
                    </a:lnT>
                    <a:lnB>
                      <a:noFill/>
                    </a:lnB>
                    <a:solidFill>
                      <a:srgbClr val="A9D08E"/>
                    </a:solidFill>
                  </a:tcPr>
                </a:tc>
                <a:tc>
                  <a:txBody>
                    <a:bodyPr/>
                    <a:lstStyle/>
                    <a:p>
                      <a:pPr algn="ctr" fontAlgn="t"/>
                      <a:r>
                        <a:rPr lang="en-US" sz="800" b="0" i="0" u="none" strike="noStrike">
                          <a:solidFill>
                            <a:srgbClr val="000000"/>
                          </a:solidFill>
                          <a:effectLst/>
                          <a:latin typeface="Aptos" panose="020B0004020202020204" pitchFamily="34" charset="0"/>
                        </a:rPr>
                        <a:t>88.5%</a:t>
                      </a:r>
                    </a:p>
                  </a:txBody>
                  <a:tcPr marL="7620" marR="7620" marT="7620" marB="0">
                    <a:lnL>
                      <a:noFill/>
                    </a:lnL>
                    <a:lnR>
                      <a:noFill/>
                    </a:lnR>
                    <a:lnT>
                      <a:noFill/>
                    </a:lnT>
                    <a:lnB>
                      <a:noFill/>
                    </a:lnB>
                    <a:solidFill>
                      <a:srgbClr val="A9D08E"/>
                    </a:solidFill>
                  </a:tcPr>
                </a:tc>
                <a:tc>
                  <a:txBody>
                    <a:bodyPr/>
                    <a:lstStyle/>
                    <a:p>
                      <a:pPr algn="ctr" fontAlgn="t"/>
                      <a:r>
                        <a:rPr lang="en-US" sz="800" b="0" i="0" u="none" strike="noStrike">
                          <a:solidFill>
                            <a:srgbClr val="000000"/>
                          </a:solidFill>
                          <a:effectLst/>
                          <a:latin typeface="Aptos" panose="020B0004020202020204" pitchFamily="34" charset="0"/>
                        </a:rPr>
                        <a:t>89.5%</a:t>
                      </a:r>
                    </a:p>
                  </a:txBody>
                  <a:tcPr marL="7620" marR="7620" marT="7620" marB="0">
                    <a:lnL>
                      <a:noFill/>
                    </a:lnL>
                    <a:lnR>
                      <a:noFill/>
                    </a:lnR>
                    <a:lnT>
                      <a:noFill/>
                    </a:lnT>
                    <a:lnB>
                      <a:noFill/>
                    </a:lnB>
                    <a:solidFill>
                      <a:srgbClr val="A9D08E"/>
                    </a:solidFill>
                  </a:tcPr>
                </a:tc>
                <a:extLst>
                  <a:ext uri="{0D108BD9-81ED-4DB2-BD59-A6C34878D82A}">
                    <a16:rowId xmlns:a16="http://schemas.microsoft.com/office/drawing/2014/main" val="1346680984"/>
                  </a:ext>
                </a:extLst>
              </a:tr>
              <a:tr h="45157">
                <a:tc>
                  <a:txBody>
                    <a:bodyPr/>
                    <a:lstStyle/>
                    <a:p>
                      <a:pPr algn="l" fontAlgn="t"/>
                      <a:r>
                        <a:rPr lang="en-US" sz="1000" b="0" i="0" u="none" strike="noStrike">
                          <a:solidFill>
                            <a:srgbClr val="000000"/>
                          </a:solidFill>
                          <a:effectLst/>
                          <a:latin typeface="Aptos" panose="020B0004020202020204" pitchFamily="34" charset="0"/>
                        </a:rPr>
                        <a:t>Net Operating Income </a:t>
                      </a:r>
                    </a:p>
                  </a:txBody>
                  <a:tcPr marL="982" marR="982" marT="982" marB="0">
                    <a:lnL>
                      <a:noFill/>
                    </a:lnL>
                    <a:lnR>
                      <a:noFill/>
                    </a:lnR>
                    <a:lnT>
                      <a:noFill/>
                    </a:lnT>
                    <a:lnB>
                      <a:noFill/>
                    </a:lnB>
                    <a:solidFill>
                      <a:schemeClr val="accent2">
                        <a:lumMod val="20000"/>
                        <a:lumOff val="80000"/>
                      </a:schemeClr>
                    </a:solidFill>
                  </a:tcPr>
                </a:tc>
                <a:tc>
                  <a:txBody>
                    <a:bodyPr/>
                    <a:lstStyle/>
                    <a:p>
                      <a:pPr algn="ctr" fontAlgn="t"/>
                      <a:r>
                        <a:rPr lang="en-US" sz="900" b="0" i="0" u="none" strike="noStrike">
                          <a:solidFill>
                            <a:srgbClr val="000000"/>
                          </a:solidFill>
                          <a:effectLst/>
                          <a:latin typeface="Aptos" panose="020B0004020202020204" pitchFamily="34" charset="0"/>
                        </a:rPr>
                        <a:t>23,849,930 </a:t>
                      </a:r>
                    </a:p>
                  </a:txBody>
                  <a:tcPr marL="7620" marR="7620" marT="7620" marB="0">
                    <a:lnL>
                      <a:noFill/>
                    </a:lnL>
                    <a:lnR>
                      <a:noFill/>
                    </a:lnR>
                    <a:lnT>
                      <a:noFill/>
                    </a:lnT>
                    <a:lnB>
                      <a:noFill/>
                    </a:lnB>
                    <a:solidFill>
                      <a:schemeClr val="accent2">
                        <a:lumMod val="20000"/>
                        <a:lumOff val="80000"/>
                      </a:schemeClr>
                    </a:solidFill>
                  </a:tcPr>
                </a:tc>
                <a:tc>
                  <a:txBody>
                    <a:bodyPr/>
                    <a:lstStyle/>
                    <a:p>
                      <a:pPr algn="ctr" fontAlgn="t"/>
                      <a:r>
                        <a:rPr lang="en-US" sz="900" b="0" i="0" u="none" strike="noStrike">
                          <a:solidFill>
                            <a:srgbClr val="000000"/>
                          </a:solidFill>
                          <a:effectLst/>
                          <a:latin typeface="Aptos" panose="020B0004020202020204" pitchFamily="34" charset="0"/>
                        </a:rPr>
                        <a:t>23,888,963 </a:t>
                      </a:r>
                    </a:p>
                  </a:txBody>
                  <a:tcPr marL="7620" marR="7620" marT="7620" marB="0">
                    <a:lnL>
                      <a:noFill/>
                    </a:lnL>
                    <a:lnR>
                      <a:noFill/>
                    </a:lnR>
                    <a:lnT>
                      <a:noFill/>
                    </a:lnT>
                    <a:lnB>
                      <a:noFill/>
                    </a:lnB>
                    <a:solidFill>
                      <a:schemeClr val="accent2">
                        <a:lumMod val="20000"/>
                        <a:lumOff val="80000"/>
                      </a:schemeClr>
                    </a:solidFill>
                  </a:tcPr>
                </a:tc>
                <a:tc>
                  <a:txBody>
                    <a:bodyPr/>
                    <a:lstStyle/>
                    <a:p>
                      <a:pPr algn="ctr" fontAlgn="t"/>
                      <a:r>
                        <a:rPr lang="en-US" sz="900" b="0" i="0" u="none" strike="noStrike">
                          <a:solidFill>
                            <a:srgbClr val="000000"/>
                          </a:solidFill>
                          <a:effectLst/>
                          <a:latin typeface="Aptos" panose="020B0004020202020204" pitchFamily="34" charset="0"/>
                        </a:rPr>
                        <a:t>25,082,097 </a:t>
                      </a:r>
                    </a:p>
                  </a:txBody>
                  <a:tcPr marL="7620" marR="7620" marT="7620" marB="0">
                    <a:lnL>
                      <a:noFill/>
                    </a:lnL>
                    <a:lnR>
                      <a:noFill/>
                    </a:lnR>
                    <a:lnT>
                      <a:noFill/>
                    </a:lnT>
                    <a:lnB>
                      <a:noFill/>
                    </a:lnB>
                    <a:solidFill>
                      <a:schemeClr val="accent2">
                        <a:lumMod val="20000"/>
                        <a:lumOff val="80000"/>
                      </a:schemeClr>
                    </a:solidFill>
                  </a:tcPr>
                </a:tc>
                <a:tc>
                  <a:txBody>
                    <a:bodyPr/>
                    <a:lstStyle/>
                    <a:p>
                      <a:pPr algn="ctr" fontAlgn="t"/>
                      <a:r>
                        <a:rPr lang="en-US" sz="900" b="0" i="0" u="none" strike="noStrike">
                          <a:solidFill>
                            <a:srgbClr val="000000"/>
                          </a:solidFill>
                          <a:effectLst/>
                          <a:latin typeface="Aptos" panose="020B0004020202020204" pitchFamily="34" charset="0"/>
                        </a:rPr>
                        <a:t>25,925,531 </a:t>
                      </a:r>
                    </a:p>
                  </a:txBody>
                  <a:tcPr marL="7620" marR="7620" marT="762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280826443"/>
                  </a:ext>
                </a:extLst>
              </a:tr>
            </a:tbl>
          </a:graphicData>
        </a:graphic>
      </p:graphicFrame>
      <p:sp>
        <p:nvSpPr>
          <p:cNvPr id="8" name="TextBox 7">
            <a:extLst>
              <a:ext uri="{FF2B5EF4-FFF2-40B4-BE49-F238E27FC236}">
                <a16:creationId xmlns:a16="http://schemas.microsoft.com/office/drawing/2014/main" id="{B2D66C6D-0E5B-57C0-8999-5A9D536972C9}"/>
              </a:ext>
            </a:extLst>
          </p:cNvPr>
          <p:cNvSpPr txBox="1"/>
          <p:nvPr/>
        </p:nvSpPr>
        <p:spPr>
          <a:xfrm>
            <a:off x="9104671" y="2505670"/>
            <a:ext cx="2547872" cy="1938992"/>
          </a:xfrm>
          <a:prstGeom prst="rect">
            <a:avLst/>
          </a:prstGeom>
          <a:noFill/>
        </p:spPr>
        <p:txBody>
          <a:bodyPr wrap="square">
            <a:spAutoFit/>
          </a:bodyPr>
          <a:lstStyle/>
          <a:p>
            <a:r>
              <a:rPr lang="en-US" sz="1200" b="1" i="1">
                <a:latin typeface="Aptos" panose="020B0004020202020204" pitchFamily="34" charset="0"/>
              </a:rPr>
              <a:t>Please note:  </a:t>
            </a:r>
            <a:r>
              <a:rPr lang="en-US" sz="1200" i="1">
                <a:latin typeface="Aptos" panose="020B0004020202020204" pitchFamily="34" charset="0"/>
              </a:rPr>
              <a:t>Aligned Economic Occupancy methodology takes Concessions + Vacancy over NOI + Concessions + Vacancy. </a:t>
            </a:r>
          </a:p>
          <a:p>
            <a:endParaRPr lang="en-US" sz="1200" i="1">
              <a:latin typeface="Aptos" panose="020B0004020202020204" pitchFamily="34" charset="0"/>
            </a:endParaRPr>
          </a:p>
          <a:p>
            <a:r>
              <a:rPr lang="en-US" sz="1200" i="1">
                <a:latin typeface="Aptos" panose="020B0004020202020204" pitchFamily="34" charset="0"/>
              </a:rPr>
              <a:t>Net Operating Income is per the FPR P&amp;L account tree which has legal costs, marketing etc. below NOI, previously included in non-recoverable expenses</a:t>
            </a:r>
            <a:endParaRPr lang="en-US" sz="1200"/>
          </a:p>
        </p:txBody>
      </p:sp>
      <p:graphicFrame>
        <p:nvGraphicFramePr>
          <p:cNvPr id="9" name="Chart 8">
            <a:extLst>
              <a:ext uri="{FF2B5EF4-FFF2-40B4-BE49-F238E27FC236}">
                <a16:creationId xmlns:a16="http://schemas.microsoft.com/office/drawing/2014/main" id="{43E974C7-10ED-703F-42DC-9C6B122DF842}"/>
              </a:ext>
            </a:extLst>
          </p:cNvPr>
          <p:cNvGraphicFramePr>
            <a:graphicFrameLocks/>
          </p:cNvGraphicFramePr>
          <p:nvPr/>
        </p:nvGraphicFramePr>
        <p:xfrm>
          <a:off x="2699692" y="2064067"/>
          <a:ext cx="5593080" cy="27298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8537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CDD46-72F8-8487-1571-68B58DA64B46}"/>
            </a:ext>
          </a:extLst>
        </p:cNvPr>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9BC5F12-D97B-06E6-A754-4261F8F97B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24" name="think-cell data - do not delete" hidden="1">
                        <a:extLst>
                          <a:ext uri="{FF2B5EF4-FFF2-40B4-BE49-F238E27FC236}">
                            <a16:creationId xmlns:a16="http://schemas.microsoft.com/office/drawing/2014/main" id="{C9BC5F12-D97B-06E6-A754-4261F8F97BD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51C4705-3550-F885-CD87-2FAFCA6CC6A4}"/>
              </a:ext>
            </a:extLst>
          </p:cNvPr>
          <p:cNvSpPr>
            <a:spLocks noGrp="1"/>
          </p:cNvSpPr>
          <p:nvPr>
            <p:ph type="title"/>
          </p:nvPr>
        </p:nvSpPr>
        <p:spPr/>
        <p:txBody>
          <a:bodyPr vert="horz"/>
          <a:lstStyle/>
          <a:p>
            <a:r>
              <a:rPr lang="en-US" sz="2150"/>
              <a:t>Markup to Market Projection – Based on July 2025 11 Yr CFs</a:t>
            </a:r>
          </a:p>
        </p:txBody>
      </p:sp>
      <p:sp>
        <p:nvSpPr>
          <p:cNvPr id="25" name="Content Placeholder 2">
            <a:extLst>
              <a:ext uri="{FF2B5EF4-FFF2-40B4-BE49-F238E27FC236}">
                <a16:creationId xmlns:a16="http://schemas.microsoft.com/office/drawing/2014/main" id="{0C4C9C6B-0E6D-2798-BF19-A1BC97E8E4F2}"/>
              </a:ext>
            </a:extLst>
          </p:cNvPr>
          <p:cNvSpPr txBox="1">
            <a:spLocks/>
          </p:cNvSpPr>
          <p:nvPr/>
        </p:nvSpPr>
        <p:spPr>
          <a:xfrm>
            <a:off x="802004" y="1274545"/>
            <a:ext cx="10963375" cy="316427"/>
          </a:xfrm>
          <a:prstGeom prst="rect">
            <a:avLst/>
          </a:prstGeom>
          <a:noFill/>
        </p:spPr>
        <p:txBody>
          <a:bodyPr wrap="square" lIns="0" tIns="0" rIns="0" bIns="0" anchor="ctr">
            <a:normAutofit fontScale="70000" lnSpcReduction="20000"/>
          </a:bodyPr>
          <a:lstStyle>
            <a:lvl1pPr marL="228600" indent="-228600" eaLnBrk="1" hangingPunct="1">
              <a:buClr>
                <a:srgbClr val="FEAB21"/>
              </a:buClr>
              <a:buFont typeface="Wingdings" panose="05000000000000000000" pitchFamily="2" charset="2"/>
              <a:buChar char="§"/>
              <a:defRPr sz="2000" b="0" i="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eaLnBrk="1" hangingPunct="1">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eaLnBrk="1" hangingPunct="1">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eaLnBrk="1" hangingPunct="1">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eaLnBrk="1" hangingPunct="1">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marL="0" indent="0" defTabSz="914400">
              <a:buNone/>
            </a:pPr>
            <a:r>
              <a:rPr lang="en-US" sz="1100" b="1">
                <a:solidFill>
                  <a:schemeClr val="accent4"/>
                </a:solidFill>
                <a:latin typeface="Aptos" panose="020B0004020202020204" pitchFamily="34" charset="0"/>
              </a:rPr>
              <a:t>Fund 3 M2M Potential as of today is 23% and excluding non-industrial tenants is 35%</a:t>
            </a:r>
          </a:p>
          <a:p>
            <a:pPr marL="0" indent="0" defTabSz="914400">
              <a:buNone/>
            </a:pPr>
            <a:r>
              <a:rPr lang="en-US" sz="1100" b="1">
                <a:solidFill>
                  <a:schemeClr val="accent4"/>
                </a:solidFill>
                <a:latin typeface="Aptos" panose="020B0004020202020204" pitchFamily="34" charset="0"/>
              </a:rPr>
              <a:t>At 100% occupancy, the M2M potential is 7.7%. This assumes 9% of the current vacancy is leased up at market rate, pushing the YOC to 7%+</a:t>
            </a:r>
          </a:p>
          <a:p>
            <a:pPr marL="0" indent="0" defTabSz="914400">
              <a:buNone/>
            </a:pPr>
            <a:r>
              <a:rPr lang="en-US" sz="1100" b="1">
                <a:solidFill>
                  <a:schemeClr val="accent4"/>
                </a:solidFill>
                <a:latin typeface="Aptos" panose="020B0004020202020204" pitchFamily="34" charset="0"/>
              </a:rPr>
              <a:t>Link Portfolio, 1425 Grandview and 920 NW 159 Dr (</a:t>
            </a:r>
            <a:r>
              <a:rPr lang="en-US" sz="1100" b="1" err="1">
                <a:solidFill>
                  <a:schemeClr val="accent4"/>
                </a:solidFill>
                <a:latin typeface="Aptos" panose="020B0004020202020204" pitchFamily="34" charset="0"/>
              </a:rPr>
              <a:t>Krsipy</a:t>
            </a:r>
            <a:r>
              <a:rPr lang="en-US" sz="1100" b="1">
                <a:solidFill>
                  <a:schemeClr val="accent4"/>
                </a:solidFill>
                <a:latin typeface="Aptos" panose="020B0004020202020204" pitchFamily="34" charset="0"/>
              </a:rPr>
              <a:t> Kreme) are above market rate and  </a:t>
            </a:r>
          </a:p>
        </p:txBody>
      </p:sp>
      <p:graphicFrame>
        <p:nvGraphicFramePr>
          <p:cNvPr id="5" name="Table 4">
            <a:extLst>
              <a:ext uri="{FF2B5EF4-FFF2-40B4-BE49-F238E27FC236}">
                <a16:creationId xmlns:a16="http://schemas.microsoft.com/office/drawing/2014/main" id="{98F4CA2F-EF2B-B48F-81AF-5454FC45975C}"/>
              </a:ext>
            </a:extLst>
          </p:cNvPr>
          <p:cNvGraphicFramePr>
            <a:graphicFrameLocks noGrp="1"/>
          </p:cNvGraphicFramePr>
          <p:nvPr>
            <p:extLst>
              <p:ext uri="{D42A27DB-BD31-4B8C-83A1-F6EECF244321}">
                <p14:modId xmlns:p14="http://schemas.microsoft.com/office/powerpoint/2010/main" val="2760991717"/>
              </p:ext>
            </p:extLst>
          </p:nvPr>
        </p:nvGraphicFramePr>
        <p:xfrm>
          <a:off x="695325" y="6311694"/>
          <a:ext cx="9861413" cy="304800"/>
        </p:xfrm>
        <a:graphic>
          <a:graphicData uri="http://schemas.openxmlformats.org/drawingml/2006/table">
            <a:tbl>
              <a:tblPr/>
              <a:tblGrid>
                <a:gridCol w="2357392">
                  <a:extLst>
                    <a:ext uri="{9D8B030D-6E8A-4147-A177-3AD203B41FA5}">
                      <a16:colId xmlns:a16="http://schemas.microsoft.com/office/drawing/2014/main" val="4248505834"/>
                    </a:ext>
                  </a:extLst>
                </a:gridCol>
                <a:gridCol w="1136504">
                  <a:extLst>
                    <a:ext uri="{9D8B030D-6E8A-4147-A177-3AD203B41FA5}">
                      <a16:colId xmlns:a16="http://schemas.microsoft.com/office/drawing/2014/main" val="3364691468"/>
                    </a:ext>
                  </a:extLst>
                </a:gridCol>
                <a:gridCol w="1598211">
                  <a:extLst>
                    <a:ext uri="{9D8B030D-6E8A-4147-A177-3AD203B41FA5}">
                      <a16:colId xmlns:a16="http://schemas.microsoft.com/office/drawing/2014/main" val="1101027148"/>
                    </a:ext>
                  </a:extLst>
                </a:gridCol>
                <a:gridCol w="1716598">
                  <a:extLst>
                    <a:ext uri="{9D8B030D-6E8A-4147-A177-3AD203B41FA5}">
                      <a16:colId xmlns:a16="http://schemas.microsoft.com/office/drawing/2014/main" val="3190740239"/>
                    </a:ext>
                  </a:extLst>
                </a:gridCol>
                <a:gridCol w="1633726">
                  <a:extLst>
                    <a:ext uri="{9D8B030D-6E8A-4147-A177-3AD203B41FA5}">
                      <a16:colId xmlns:a16="http://schemas.microsoft.com/office/drawing/2014/main" val="2128406850"/>
                    </a:ext>
                  </a:extLst>
                </a:gridCol>
                <a:gridCol w="1418982">
                  <a:extLst>
                    <a:ext uri="{9D8B030D-6E8A-4147-A177-3AD203B41FA5}">
                      <a16:colId xmlns:a16="http://schemas.microsoft.com/office/drawing/2014/main" val="1774728914"/>
                    </a:ext>
                  </a:extLst>
                </a:gridCol>
              </a:tblGrid>
              <a:tr h="122942">
                <a:tc>
                  <a:txBody>
                    <a:bodyPr/>
                    <a:lstStyle/>
                    <a:p>
                      <a:pPr algn="r" fontAlgn="b"/>
                      <a:r>
                        <a:rPr lang="en-US" sz="1000" b="0" i="0" u="none" strike="noStrike">
                          <a:solidFill>
                            <a:srgbClr val="FFFFFF"/>
                          </a:solidFill>
                          <a:effectLst/>
                          <a:latin typeface="Aptos" panose="020B0004020202020204" pitchFamily="34" charset="0"/>
                        </a:rPr>
                        <a:t>ID</a:t>
                      </a:r>
                    </a:p>
                  </a:txBody>
                  <a:tcPr marL="0" marR="0" marT="0" marB="0"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panose="020B0004020202020204" pitchFamily="34" charset="0"/>
                        </a:rPr>
                        <a:t>Assets</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panose="020B0004020202020204" pitchFamily="34" charset="0"/>
                        </a:rPr>
                        <a:t>SF</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panose="020B0004020202020204" pitchFamily="34" charset="0"/>
                        </a:rPr>
                        <a:t>Purchase Price</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panose="020B0004020202020204" pitchFamily="34" charset="0"/>
                        </a:rPr>
                        <a:t>Total Cost 2Q25</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panose="020B0004020202020204" pitchFamily="34" charset="0"/>
                        </a:rPr>
                        <a:t>WALT</a:t>
                      </a:r>
                    </a:p>
                  </a:txBody>
                  <a:tcPr marL="0" marR="0" marT="0" marB="0"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3329245562"/>
                  </a:ext>
                </a:extLst>
              </a:tr>
              <a:tr h="122942">
                <a:tc>
                  <a:txBody>
                    <a:bodyPr/>
                    <a:lstStyle/>
                    <a:p>
                      <a:pPr algn="r" fontAlgn="b"/>
                      <a:r>
                        <a:rPr lang="en-US" sz="1000" b="0" i="0" u="none" strike="noStrike">
                          <a:solidFill>
                            <a:srgbClr val="000000"/>
                          </a:solidFill>
                          <a:effectLst/>
                          <a:latin typeface="Aptos" panose="020B0004020202020204" pitchFamily="34" charset="0"/>
                        </a:rPr>
                        <a:t>Fund 3</a:t>
                      </a:r>
                    </a:p>
                  </a:txBody>
                  <a:tcPr marL="0" marR="0"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Aptos" panose="020B0004020202020204" pitchFamily="34" charset="0"/>
                        </a:rPr>
                        <a:t>176</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Aptos" panose="020B0004020202020204" pitchFamily="34" charset="0"/>
                        </a:rPr>
                        <a:t>12,848,819</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Aptos" panose="020B0004020202020204" pitchFamily="34" charset="0"/>
                        </a:rPr>
                        <a:t>1,636,512,633</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Aptos" panose="020B0004020202020204" pitchFamily="34" charset="0"/>
                        </a:rPr>
                        <a:t>$1,675,057,573</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Aptos"/>
                        </a:rPr>
                        <a:t>3.4</a:t>
                      </a:r>
                      <a:endParaRPr lang="en-US" sz="1000" b="0" i="0" u="none" strike="noStrike">
                        <a:solidFill>
                          <a:srgbClr val="000000"/>
                        </a:solidFill>
                        <a:effectLst/>
                        <a:latin typeface="Aptos" panose="020B0004020202020204" pitchFamily="34" charset="0"/>
                      </a:endParaRPr>
                    </a:p>
                  </a:txBody>
                  <a:tcPr marL="0" marR="0"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808802"/>
                  </a:ext>
                </a:extLst>
              </a:tr>
            </a:tbl>
          </a:graphicData>
        </a:graphic>
      </p:graphicFrame>
      <p:sp>
        <p:nvSpPr>
          <p:cNvPr id="6" name="TextBox 5">
            <a:extLst>
              <a:ext uri="{FF2B5EF4-FFF2-40B4-BE49-F238E27FC236}">
                <a16:creationId xmlns:a16="http://schemas.microsoft.com/office/drawing/2014/main" id="{008567C1-B38D-CCFE-DEA7-40CC16925F25}"/>
              </a:ext>
            </a:extLst>
          </p:cNvPr>
          <p:cNvSpPr txBox="1"/>
          <p:nvPr/>
        </p:nvSpPr>
        <p:spPr>
          <a:xfrm>
            <a:off x="764031" y="1231787"/>
            <a:ext cx="10665414" cy="900246"/>
          </a:xfrm>
          <a:prstGeom prst="rect">
            <a:avLst/>
          </a:prstGeom>
          <a:solidFill>
            <a:schemeClr val="bg1">
              <a:lumMod val="95000"/>
            </a:schemeClr>
          </a:solidFill>
        </p:spPr>
        <p:txBody>
          <a:bodyPr wrap="square">
            <a:spAutoFit/>
          </a:bodyPr>
          <a:lstStyle/>
          <a:p>
            <a:pPr marL="228600" indent="-228600">
              <a:buClr>
                <a:srgbClr val="FEAB21"/>
              </a:buClr>
              <a:buFont typeface="+mj-lt"/>
              <a:buAutoNum type="arabicPeriod"/>
            </a:pPr>
            <a:r>
              <a:rPr lang="en-US" sz="1050" b="1">
                <a:solidFill>
                  <a:schemeClr val="accent2"/>
                </a:solidFill>
                <a:latin typeface="Aptos" panose="020B0004020202020204" pitchFamily="34" charset="0"/>
                <a:ea typeface="Lato Medium" panose="020F0502020204030203" pitchFamily="34" charset="0"/>
                <a:cs typeface="Lato Medium" panose="020F0502020204030203" pitchFamily="34" charset="0"/>
              </a:rPr>
              <a:t>12.3% mark-to-market as of today at 100% Economic Occupancy. </a:t>
            </a:r>
          </a:p>
          <a:p>
            <a:pPr marL="228600" indent="-228600">
              <a:buClr>
                <a:srgbClr val="FEAB21"/>
              </a:buClr>
              <a:buFont typeface="+mj-lt"/>
              <a:buAutoNum type="arabicPeriod"/>
            </a:pPr>
            <a:endParaRPr lang="en-US" sz="1050">
              <a:solidFill>
                <a:schemeClr val="accent2"/>
              </a:solidFill>
              <a:latin typeface="Aptos" panose="020B0004020202020204" pitchFamily="34" charset="0"/>
              <a:ea typeface="Lato Medium" panose="020F0502020204030203" pitchFamily="34" charset="0"/>
              <a:cs typeface="Lato Medium" panose="020F0502020204030203" pitchFamily="34" charset="0"/>
            </a:endParaRPr>
          </a:p>
          <a:p>
            <a:pPr marL="228600" indent="-228600">
              <a:buClr>
                <a:srgbClr val="FEAB21"/>
              </a:buClr>
              <a:buFont typeface="+mj-lt"/>
              <a:buAutoNum type="arabicPeriod"/>
            </a:pPr>
            <a:r>
              <a:rPr lang="en-US" sz="1050">
                <a:solidFill>
                  <a:schemeClr val="accent2"/>
                </a:solidFill>
                <a:latin typeface="Aptos"/>
                <a:ea typeface="Lato Medium"/>
                <a:cs typeface="Lato Medium"/>
              </a:rPr>
              <a:t>Market Rent Growth used in the current Forecast Manager book is conservative compared to previous books. The 5 Yr CAGR is 4.1%, slightly higher than Fund 2 given market composition.</a:t>
            </a:r>
          </a:p>
          <a:p>
            <a:pPr marL="228600" indent="-228600">
              <a:buClr>
                <a:srgbClr val="FEAB21"/>
              </a:buClr>
              <a:buFont typeface="+mj-lt"/>
              <a:buAutoNum type="arabicPeriod"/>
            </a:pPr>
            <a:endParaRPr lang="en-US" sz="1050">
              <a:solidFill>
                <a:schemeClr val="accent2"/>
              </a:solidFill>
              <a:highlight>
                <a:srgbClr val="FFFF00"/>
              </a:highlight>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7" name="Table 6">
            <a:extLst>
              <a:ext uri="{FF2B5EF4-FFF2-40B4-BE49-F238E27FC236}">
                <a16:creationId xmlns:a16="http://schemas.microsoft.com/office/drawing/2014/main" id="{84ADA13A-4B34-B06B-73A8-FD3B957067F6}"/>
              </a:ext>
            </a:extLst>
          </p:cNvPr>
          <p:cNvGraphicFramePr>
            <a:graphicFrameLocks noGrp="1"/>
          </p:cNvGraphicFramePr>
          <p:nvPr>
            <p:extLst>
              <p:ext uri="{D42A27DB-BD31-4B8C-83A1-F6EECF244321}">
                <p14:modId xmlns:p14="http://schemas.microsoft.com/office/powerpoint/2010/main" val="306355193"/>
              </p:ext>
            </p:extLst>
          </p:nvPr>
        </p:nvGraphicFramePr>
        <p:xfrm>
          <a:off x="350028" y="2942520"/>
          <a:ext cx="10853489" cy="2767997"/>
        </p:xfrm>
        <a:graphic>
          <a:graphicData uri="http://schemas.openxmlformats.org/drawingml/2006/table">
            <a:tbl>
              <a:tblPr/>
              <a:tblGrid>
                <a:gridCol w="323777">
                  <a:extLst>
                    <a:ext uri="{9D8B030D-6E8A-4147-A177-3AD203B41FA5}">
                      <a16:colId xmlns:a16="http://schemas.microsoft.com/office/drawing/2014/main" val="107740222"/>
                    </a:ext>
                  </a:extLst>
                </a:gridCol>
                <a:gridCol w="2278681">
                  <a:extLst>
                    <a:ext uri="{9D8B030D-6E8A-4147-A177-3AD203B41FA5}">
                      <a16:colId xmlns:a16="http://schemas.microsoft.com/office/drawing/2014/main" val="3627892728"/>
                    </a:ext>
                  </a:extLst>
                </a:gridCol>
                <a:gridCol w="654634">
                  <a:extLst>
                    <a:ext uri="{9D8B030D-6E8A-4147-A177-3AD203B41FA5}">
                      <a16:colId xmlns:a16="http://schemas.microsoft.com/office/drawing/2014/main" val="1245639758"/>
                    </a:ext>
                  </a:extLst>
                </a:gridCol>
                <a:gridCol w="732143">
                  <a:extLst>
                    <a:ext uri="{9D8B030D-6E8A-4147-A177-3AD203B41FA5}">
                      <a16:colId xmlns:a16="http://schemas.microsoft.com/office/drawing/2014/main" val="404783912"/>
                    </a:ext>
                  </a:extLst>
                </a:gridCol>
                <a:gridCol w="732143">
                  <a:extLst>
                    <a:ext uri="{9D8B030D-6E8A-4147-A177-3AD203B41FA5}">
                      <a16:colId xmlns:a16="http://schemas.microsoft.com/office/drawing/2014/main" val="3478800901"/>
                    </a:ext>
                  </a:extLst>
                </a:gridCol>
                <a:gridCol w="835388">
                  <a:extLst>
                    <a:ext uri="{9D8B030D-6E8A-4147-A177-3AD203B41FA5}">
                      <a16:colId xmlns:a16="http://schemas.microsoft.com/office/drawing/2014/main" val="1815457325"/>
                    </a:ext>
                  </a:extLst>
                </a:gridCol>
                <a:gridCol w="732143">
                  <a:extLst>
                    <a:ext uri="{9D8B030D-6E8A-4147-A177-3AD203B41FA5}">
                      <a16:colId xmlns:a16="http://schemas.microsoft.com/office/drawing/2014/main" val="3227122995"/>
                    </a:ext>
                  </a:extLst>
                </a:gridCol>
                <a:gridCol w="788458">
                  <a:extLst>
                    <a:ext uri="{9D8B030D-6E8A-4147-A177-3AD203B41FA5}">
                      <a16:colId xmlns:a16="http://schemas.microsoft.com/office/drawing/2014/main" val="2269521555"/>
                    </a:ext>
                  </a:extLst>
                </a:gridCol>
                <a:gridCol w="788458">
                  <a:extLst>
                    <a:ext uri="{9D8B030D-6E8A-4147-A177-3AD203B41FA5}">
                      <a16:colId xmlns:a16="http://schemas.microsoft.com/office/drawing/2014/main" val="236159408"/>
                    </a:ext>
                  </a:extLst>
                </a:gridCol>
                <a:gridCol w="788458">
                  <a:extLst>
                    <a:ext uri="{9D8B030D-6E8A-4147-A177-3AD203B41FA5}">
                      <a16:colId xmlns:a16="http://schemas.microsoft.com/office/drawing/2014/main" val="1967997777"/>
                    </a:ext>
                  </a:extLst>
                </a:gridCol>
                <a:gridCol w="788458">
                  <a:extLst>
                    <a:ext uri="{9D8B030D-6E8A-4147-A177-3AD203B41FA5}">
                      <a16:colId xmlns:a16="http://schemas.microsoft.com/office/drawing/2014/main" val="1779999163"/>
                    </a:ext>
                  </a:extLst>
                </a:gridCol>
                <a:gridCol w="788458">
                  <a:extLst>
                    <a:ext uri="{9D8B030D-6E8A-4147-A177-3AD203B41FA5}">
                      <a16:colId xmlns:a16="http://schemas.microsoft.com/office/drawing/2014/main" val="1643375384"/>
                    </a:ext>
                  </a:extLst>
                </a:gridCol>
                <a:gridCol w="622290">
                  <a:extLst>
                    <a:ext uri="{9D8B030D-6E8A-4147-A177-3AD203B41FA5}">
                      <a16:colId xmlns:a16="http://schemas.microsoft.com/office/drawing/2014/main" val="3041967227"/>
                    </a:ext>
                  </a:extLst>
                </a:gridCol>
              </a:tblGrid>
              <a:tr h="340972">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r>
                        <a:rPr lang="en-US" sz="1000" b="1" i="0" u="none" strike="noStrike">
                          <a:solidFill>
                            <a:srgbClr val="FFFFFF"/>
                          </a:solidFill>
                          <a:effectLst/>
                          <a:latin typeface="Aptos" panose="020B0004020202020204" pitchFamily="34" charset="0"/>
                        </a:rPr>
                        <a:t>Fund 3 (2Q)</a:t>
                      </a:r>
                    </a:p>
                  </a:txBody>
                  <a:tcPr marL="857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44546A"/>
                    </a:solidFill>
                  </a:tcPr>
                </a:tc>
                <a:tc>
                  <a:txBody>
                    <a:bodyPr/>
                    <a:lstStyle/>
                    <a:p>
                      <a:pPr algn="ctr" fontAlgn="b"/>
                      <a:r>
                        <a:rPr lang="en-US" sz="1000" b="1" i="0" u="none" strike="noStrike">
                          <a:solidFill>
                            <a:srgbClr val="FFFFFF"/>
                          </a:solidFill>
                          <a:effectLst/>
                          <a:latin typeface="Aptos" panose="020B0004020202020204" pitchFamily="34" charset="0"/>
                        </a:rPr>
                        <a:t>2025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1000" b="1" i="0" u="none" strike="noStrike">
                          <a:solidFill>
                            <a:srgbClr val="FFFFFF"/>
                          </a:solidFill>
                          <a:effectLst/>
                          <a:latin typeface="Aptos" panose="020B0004020202020204" pitchFamily="34" charset="0"/>
                        </a:rPr>
                        <a:t>2026</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44546A"/>
                    </a:solidFill>
                  </a:tcPr>
                </a:tc>
                <a:tc>
                  <a:txBody>
                    <a:bodyPr/>
                    <a:lstStyle/>
                    <a:p>
                      <a:pPr algn="ctr" fontAlgn="b"/>
                      <a:r>
                        <a:rPr lang="en-US" sz="1000" b="1" i="0" u="none" strike="noStrike">
                          <a:solidFill>
                            <a:srgbClr val="FFFFFF"/>
                          </a:solidFill>
                          <a:effectLst/>
                          <a:latin typeface="Aptos" panose="020B0004020202020204" pitchFamily="34" charset="0"/>
                        </a:rPr>
                        <a:t>2027</a:t>
                      </a:r>
                    </a:p>
                  </a:txBody>
                  <a:tcPr marL="9525" marR="9525" marT="9525" marB="0" anchor="b">
                    <a:lnL>
                      <a:noFill/>
                    </a:lnL>
                    <a:lnR>
                      <a:noFill/>
                    </a:lnR>
                    <a:lnT>
                      <a:noFill/>
                    </a:lnT>
                    <a:lnB>
                      <a:noFill/>
                    </a:lnB>
                    <a:solidFill>
                      <a:srgbClr val="44546A"/>
                    </a:solidFill>
                  </a:tcPr>
                </a:tc>
                <a:tc>
                  <a:txBody>
                    <a:bodyPr/>
                    <a:lstStyle/>
                    <a:p>
                      <a:pPr algn="ctr" fontAlgn="b"/>
                      <a:r>
                        <a:rPr lang="en-US" sz="1000" b="1" i="0" u="none" strike="noStrike">
                          <a:solidFill>
                            <a:srgbClr val="FFFFFF"/>
                          </a:solidFill>
                          <a:effectLst/>
                          <a:latin typeface="Aptos" panose="020B0004020202020204" pitchFamily="34" charset="0"/>
                        </a:rPr>
                        <a:t>2028</a:t>
                      </a:r>
                    </a:p>
                  </a:txBody>
                  <a:tcPr marL="9525" marR="9525" marT="9525" marB="0" anchor="b">
                    <a:lnL>
                      <a:noFill/>
                    </a:lnL>
                    <a:lnR>
                      <a:noFill/>
                    </a:lnR>
                    <a:lnT>
                      <a:noFill/>
                    </a:lnT>
                    <a:lnB>
                      <a:noFill/>
                    </a:lnB>
                    <a:solidFill>
                      <a:srgbClr val="44546A"/>
                    </a:solidFill>
                  </a:tcPr>
                </a:tc>
                <a:tc>
                  <a:txBody>
                    <a:bodyPr/>
                    <a:lstStyle/>
                    <a:p>
                      <a:pPr algn="ctr" fontAlgn="b"/>
                      <a:r>
                        <a:rPr lang="en-US" sz="1000" b="1" i="0" u="none" strike="noStrike">
                          <a:solidFill>
                            <a:srgbClr val="FFFFFF"/>
                          </a:solidFill>
                          <a:effectLst/>
                          <a:latin typeface="Aptos" panose="020B0004020202020204" pitchFamily="34" charset="0"/>
                        </a:rPr>
                        <a:t>2029</a:t>
                      </a:r>
                    </a:p>
                  </a:txBody>
                  <a:tcPr marL="9525" marR="9525" marT="9525" marB="0" anchor="b">
                    <a:lnL>
                      <a:noFill/>
                    </a:lnL>
                    <a:lnR>
                      <a:noFill/>
                    </a:lnR>
                    <a:lnT>
                      <a:noFill/>
                    </a:lnT>
                    <a:lnB>
                      <a:noFill/>
                    </a:lnB>
                    <a:solidFill>
                      <a:srgbClr val="44546A"/>
                    </a:solidFill>
                  </a:tcPr>
                </a:tc>
                <a:tc>
                  <a:txBody>
                    <a:bodyPr/>
                    <a:lstStyle/>
                    <a:p>
                      <a:pPr algn="ctr" fontAlgn="b"/>
                      <a:r>
                        <a:rPr lang="en-US" sz="1000" b="1" i="0" u="none" strike="noStrike">
                          <a:solidFill>
                            <a:srgbClr val="FFFFFF"/>
                          </a:solidFill>
                          <a:effectLst/>
                          <a:latin typeface="Aptos" panose="020B0004020202020204" pitchFamily="34" charset="0"/>
                        </a:rPr>
                        <a:t>2030</a:t>
                      </a:r>
                    </a:p>
                  </a:txBody>
                  <a:tcPr marL="9525" marR="9525" marT="9525" marB="0" anchor="b">
                    <a:lnL>
                      <a:noFill/>
                    </a:lnL>
                    <a:lnR>
                      <a:noFill/>
                    </a:lnR>
                    <a:lnT>
                      <a:noFill/>
                    </a:lnT>
                    <a:lnB>
                      <a:noFill/>
                    </a:lnB>
                    <a:solidFill>
                      <a:srgbClr val="44546A"/>
                    </a:solidFill>
                  </a:tcPr>
                </a:tc>
                <a:tc>
                  <a:txBody>
                    <a:bodyPr/>
                    <a:lstStyle/>
                    <a:p>
                      <a:pPr algn="ctr" fontAlgn="b"/>
                      <a:r>
                        <a:rPr lang="en-US" sz="1000" b="1" i="0" u="none" strike="noStrike">
                          <a:solidFill>
                            <a:srgbClr val="FFFFFF"/>
                          </a:solidFill>
                          <a:effectLst/>
                          <a:latin typeface="Aptos" panose="020B0004020202020204" pitchFamily="34" charset="0"/>
                        </a:rPr>
                        <a:t>2031</a:t>
                      </a:r>
                    </a:p>
                  </a:txBody>
                  <a:tcPr marL="9525" marR="9525" marT="9525" marB="0" anchor="b">
                    <a:lnL>
                      <a:noFill/>
                    </a:lnL>
                    <a:lnR>
                      <a:noFill/>
                    </a:lnR>
                    <a:lnT>
                      <a:noFill/>
                    </a:lnT>
                    <a:lnB>
                      <a:noFill/>
                    </a:lnB>
                    <a:solidFill>
                      <a:srgbClr val="44546A"/>
                    </a:solidFill>
                  </a:tcPr>
                </a:tc>
                <a:tc>
                  <a:txBody>
                    <a:bodyPr/>
                    <a:lstStyle/>
                    <a:p>
                      <a:pPr algn="ctr" fontAlgn="b"/>
                      <a:r>
                        <a:rPr lang="en-US" sz="1000" b="1" i="0" u="none" strike="noStrike">
                          <a:solidFill>
                            <a:srgbClr val="FFFFFF"/>
                          </a:solidFill>
                          <a:effectLst/>
                          <a:latin typeface="Aptos" panose="020B0004020202020204" pitchFamily="34" charset="0"/>
                        </a:rPr>
                        <a:t>2032</a:t>
                      </a:r>
                    </a:p>
                  </a:txBody>
                  <a:tcPr marL="9525" marR="9525" marT="9525" marB="0" anchor="b">
                    <a:lnL>
                      <a:noFill/>
                    </a:lnL>
                    <a:lnR>
                      <a:noFill/>
                    </a:lnR>
                    <a:lnT>
                      <a:noFill/>
                    </a:lnT>
                    <a:lnB>
                      <a:noFill/>
                    </a:lnB>
                    <a:solidFill>
                      <a:srgbClr val="44546A"/>
                    </a:solidFill>
                  </a:tcPr>
                </a:tc>
                <a:tc>
                  <a:txBody>
                    <a:bodyPr/>
                    <a:lstStyle/>
                    <a:p>
                      <a:pPr algn="ctr" fontAlgn="b"/>
                      <a:r>
                        <a:rPr lang="en-US" sz="1000" b="1" i="0" u="none" strike="noStrike">
                          <a:solidFill>
                            <a:srgbClr val="FFFFFF"/>
                          </a:solidFill>
                          <a:effectLst/>
                          <a:latin typeface="Aptos" panose="020B0004020202020204" pitchFamily="34" charset="0"/>
                        </a:rPr>
                        <a:t>2033</a:t>
                      </a:r>
                    </a:p>
                  </a:txBody>
                  <a:tcPr marL="9525" marR="9525" marT="9525" marB="0" anchor="b">
                    <a:lnL>
                      <a:noFill/>
                    </a:lnL>
                    <a:lnR>
                      <a:noFill/>
                    </a:lnR>
                    <a:lnT>
                      <a:noFill/>
                    </a:lnT>
                    <a:lnB>
                      <a:noFill/>
                    </a:lnB>
                    <a:solidFill>
                      <a:srgbClr val="44546A"/>
                    </a:solidFill>
                  </a:tcPr>
                </a:tc>
                <a:tc>
                  <a:txBody>
                    <a:bodyPr/>
                    <a:lstStyle/>
                    <a:p>
                      <a:pPr algn="ctr" fontAlgn="b"/>
                      <a:r>
                        <a:rPr lang="en-US" sz="1000" b="1" i="0" u="none" strike="noStrike">
                          <a:solidFill>
                            <a:srgbClr val="FFFFFF"/>
                          </a:solidFill>
                          <a:effectLst/>
                          <a:latin typeface="Aptos" panose="020B0004020202020204" pitchFamily="34" charset="0"/>
                        </a:rPr>
                        <a:t>2034</a:t>
                      </a:r>
                    </a:p>
                  </a:txBody>
                  <a:tcPr marL="9525" marR="9525" marT="9525" marB="0" anchor="b">
                    <a:lnL>
                      <a:noFill/>
                    </a:lnL>
                    <a:lnR>
                      <a:noFill/>
                    </a:lnR>
                    <a:lnT>
                      <a:noFill/>
                    </a:lnT>
                    <a:lnB>
                      <a:noFill/>
                    </a:lnB>
                    <a:solidFill>
                      <a:srgbClr val="44546A"/>
                    </a:solidFill>
                  </a:tcPr>
                </a:tc>
                <a:tc>
                  <a:txBody>
                    <a:bodyPr/>
                    <a:lstStyle/>
                    <a:p>
                      <a:pPr algn="ctr" fontAlgn="b"/>
                      <a:r>
                        <a:rPr lang="en-US" sz="1000" b="1" i="1" u="none" strike="noStrike">
                          <a:solidFill>
                            <a:srgbClr val="000000"/>
                          </a:solidFill>
                          <a:effectLst/>
                          <a:latin typeface="Aptos" panose="020B0004020202020204" pitchFamily="34" charset="0"/>
                        </a:rPr>
                        <a:t>2025-2029 CAGR</a:t>
                      </a:r>
                    </a:p>
                  </a:txBody>
                  <a:tcPr marL="9525" marR="9525" marT="9525" marB="0" anchor="b">
                    <a:lnL>
                      <a:noFill/>
                    </a:lnL>
                    <a:lnR>
                      <a:noFill/>
                    </a:lnR>
                    <a:lnT>
                      <a:noFill/>
                    </a:lnT>
                    <a:lnB>
                      <a:noFill/>
                    </a:lnB>
                    <a:noFill/>
                  </a:tcPr>
                </a:tc>
                <a:extLst>
                  <a:ext uri="{0D108BD9-81ED-4DB2-BD59-A6C34878D82A}">
                    <a16:rowId xmlns:a16="http://schemas.microsoft.com/office/drawing/2014/main" val="1231917544"/>
                  </a:ext>
                </a:extLst>
              </a:tr>
              <a:tr h="194059">
                <a:tc>
                  <a:txBody>
                    <a:bodyPr/>
                    <a:lstStyle/>
                    <a:p>
                      <a:pPr algn="ctr" fontAlgn="b"/>
                      <a:r>
                        <a:rPr lang="en-US" sz="900" b="0" i="0" u="none" strike="noStrike">
                          <a:solidFill>
                            <a:srgbClr val="000000"/>
                          </a:solidFill>
                          <a:effectLst/>
                          <a:latin typeface="Aptos"/>
                        </a:rPr>
                        <a:t>A</a:t>
                      </a:r>
                    </a:p>
                  </a:txBody>
                  <a:tcPr marL="0" marR="0" marT="0" marB="0" anchor="b">
                    <a:lnL>
                      <a:noFill/>
                    </a:lnL>
                    <a:lnR>
                      <a:noFill/>
                    </a:lnR>
                    <a:lnT>
                      <a:noFill/>
                    </a:lnT>
                    <a:lnB>
                      <a:noFill/>
                    </a:lnB>
                    <a:noFill/>
                  </a:tcPr>
                </a:tc>
                <a:tc>
                  <a:txBody>
                    <a:bodyPr/>
                    <a:lstStyle/>
                    <a:p>
                      <a:pPr algn="l"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Market Rent</a:t>
                      </a:r>
                    </a:p>
                  </a:txBody>
                  <a:tcPr marL="857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$9.65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10.09</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10.48</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10.92</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11.35</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11.8</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12.28</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12.77</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13.28</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13.82</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4.1%</a:t>
                      </a:r>
                    </a:p>
                  </a:txBody>
                  <a:tcPr marL="9525" marR="9525" marT="9525" marB="0" anchor="b">
                    <a:lnL>
                      <a:noFill/>
                    </a:lnL>
                    <a:lnR>
                      <a:noFill/>
                    </a:lnR>
                    <a:lnT>
                      <a:noFill/>
                    </a:lnT>
                    <a:lnB>
                      <a:noFill/>
                    </a:lnB>
                    <a:noFill/>
                  </a:tcPr>
                </a:tc>
                <a:extLst>
                  <a:ext uri="{0D108BD9-81ED-4DB2-BD59-A6C34878D82A}">
                    <a16:rowId xmlns:a16="http://schemas.microsoft.com/office/drawing/2014/main" val="2740377998"/>
                  </a:ext>
                </a:extLst>
              </a:tr>
              <a:tr h="307908">
                <a:tc>
                  <a:txBody>
                    <a:bodyPr/>
                    <a:lstStyle/>
                    <a:p>
                      <a:pPr algn="ctr" fontAlgn="b"/>
                      <a:r>
                        <a:rPr lang="en-US" sz="900" b="0" i="0" u="none" strike="noStrike">
                          <a:solidFill>
                            <a:srgbClr val="000000"/>
                          </a:solidFill>
                          <a:effectLst/>
                          <a:latin typeface="Aptos"/>
                        </a:rPr>
                        <a:t>B</a:t>
                      </a:r>
                    </a:p>
                  </a:txBody>
                  <a:tcPr marL="0" marR="0" marT="0" marB="0" anchor="b">
                    <a:lnL>
                      <a:noFill/>
                    </a:lnL>
                    <a:lnR>
                      <a:noFill/>
                    </a:lnR>
                    <a:lnT>
                      <a:noFill/>
                    </a:lnT>
                    <a:lnB>
                      <a:noFill/>
                    </a:lnB>
                    <a:noFill/>
                  </a:tcPr>
                </a:tc>
                <a:tc>
                  <a:txBody>
                    <a:bodyPr/>
                    <a:lstStyle/>
                    <a:p>
                      <a:pPr algn="l"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In-place Rent @ 100% Economic Occupancy</a:t>
                      </a:r>
                    </a:p>
                  </a:txBody>
                  <a:tcPr marL="857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$8.59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9.21</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9.73</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10.54</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11.19</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11.8</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12.36</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12.97</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13.53</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rPr>
                        <a:t>13.96</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6.8%</a:t>
                      </a:r>
                    </a:p>
                  </a:txBody>
                  <a:tcPr marL="9525" marR="9525" marT="9525" marB="0" anchor="b">
                    <a:lnL>
                      <a:noFill/>
                    </a:lnL>
                    <a:lnR>
                      <a:noFill/>
                    </a:lnR>
                    <a:lnT>
                      <a:noFill/>
                    </a:lnT>
                    <a:lnB>
                      <a:noFill/>
                    </a:lnB>
                    <a:noFill/>
                  </a:tcPr>
                </a:tc>
                <a:extLst>
                  <a:ext uri="{0D108BD9-81ED-4DB2-BD59-A6C34878D82A}">
                    <a16:rowId xmlns:a16="http://schemas.microsoft.com/office/drawing/2014/main" val="1347017444"/>
                  </a:ext>
                </a:extLst>
              </a:tr>
              <a:tr h="307908">
                <a:tc>
                  <a:txBody>
                    <a:bodyPr/>
                    <a:lstStyle/>
                    <a:p>
                      <a:pPr algn="ctr" fontAlgn="b"/>
                      <a:r>
                        <a:rPr lang="en-US" sz="900" b="0" i="0" u="none" strike="noStrike">
                          <a:solidFill>
                            <a:srgbClr val="000000"/>
                          </a:solidFill>
                          <a:effectLst/>
                          <a:latin typeface="Aptos"/>
                        </a:rPr>
                        <a:t>C</a:t>
                      </a:r>
                    </a:p>
                  </a:txBody>
                  <a:tcPr marL="0" marR="0" marT="0" marB="0" anchor="b">
                    <a:lnL>
                      <a:noFill/>
                    </a:lnL>
                    <a:lnR>
                      <a:noFill/>
                    </a:lnR>
                    <a:lnT>
                      <a:noFill/>
                    </a:lnT>
                    <a:lnB>
                      <a:noFill/>
                    </a:lnB>
                    <a:noFill/>
                  </a:tcPr>
                </a:tc>
                <a:tc>
                  <a:txBody>
                    <a:bodyPr/>
                    <a:lstStyle/>
                    <a:p>
                      <a:pPr algn="l"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In-place Rent @ 89.0% Economic Occupancy</a:t>
                      </a:r>
                    </a:p>
                  </a:txBody>
                  <a:tcPr marL="857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$7.88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1009714830"/>
                  </a:ext>
                </a:extLst>
              </a:tr>
              <a:tr h="161715">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ctr"/>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85725" marR="9525" marT="952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43800305"/>
                  </a:ext>
                </a:extLst>
              </a:tr>
              <a:tr h="161715">
                <a:tc>
                  <a:txBody>
                    <a:bodyPr/>
                    <a:lstStyle/>
                    <a:p>
                      <a:pPr algn="ctr" fontAlgn="b"/>
                      <a:r>
                        <a:rPr lang="en-US" sz="900" b="0" i="0" u="none" strike="noStrike">
                          <a:solidFill>
                            <a:srgbClr val="000000"/>
                          </a:solidFill>
                          <a:effectLst/>
                          <a:latin typeface="Aptos"/>
                        </a:rPr>
                        <a:t>A/B</a:t>
                      </a:r>
                    </a:p>
                  </a:txBody>
                  <a:tcPr marL="0" marR="0" marT="0" marB="0" anchor="b">
                    <a:lnL>
                      <a:noFill/>
                    </a:lnL>
                    <a:lnR>
                      <a:noFill/>
                    </a:lnR>
                    <a:lnT>
                      <a:noFill/>
                    </a:lnT>
                    <a:lnB>
                      <a:noFill/>
                    </a:lnB>
                    <a:noFill/>
                  </a:tcPr>
                </a:tc>
                <a:tc>
                  <a:txBody>
                    <a:bodyPr/>
                    <a:lstStyle/>
                    <a:p>
                      <a:pPr algn="l"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M2M at 100% Economic Occupancy</a:t>
                      </a:r>
                    </a:p>
                  </a:txBody>
                  <a:tcPr marL="857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12.3%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A6D27F"/>
                    </a:solid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9.6%</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solidFill>
                      <a:srgbClr val="F1E784"/>
                    </a:solid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7.7%</a:t>
                      </a:r>
                    </a:p>
                  </a:txBody>
                  <a:tcPr marL="9525" marR="9525" marT="9525" marB="0" anchor="ctr">
                    <a:lnL>
                      <a:noFill/>
                    </a:lnL>
                    <a:lnR>
                      <a:noFill/>
                    </a:lnR>
                    <a:lnT>
                      <a:noFill/>
                    </a:lnT>
                    <a:lnB>
                      <a:noFill/>
                    </a:lnB>
                    <a:solidFill>
                      <a:srgbClr val="EDE683"/>
                    </a:solid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3.6%</a:t>
                      </a:r>
                    </a:p>
                  </a:txBody>
                  <a:tcPr marL="9525" marR="9525" marT="9525" marB="0" anchor="ctr">
                    <a:lnL>
                      <a:noFill/>
                    </a:lnL>
                    <a:lnR>
                      <a:noFill/>
                    </a:lnR>
                    <a:lnT>
                      <a:noFill/>
                    </a:lnT>
                    <a:lnB>
                      <a:noFill/>
                    </a:lnB>
                    <a:solidFill>
                      <a:srgbClr val="E4E483"/>
                    </a:solid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1.4%</a:t>
                      </a:r>
                    </a:p>
                  </a:txBody>
                  <a:tcPr marL="9525" marR="9525" marT="9525" marB="0" anchor="ctr">
                    <a:lnL>
                      <a:noFill/>
                    </a:lnL>
                    <a:lnR>
                      <a:noFill/>
                    </a:lnR>
                    <a:lnT>
                      <a:noFill/>
                    </a:lnT>
                    <a:lnB>
                      <a:noFill/>
                    </a:lnB>
                    <a:solidFill>
                      <a:srgbClr val="FEE683"/>
                    </a:solid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0.0%</a:t>
                      </a:r>
                    </a:p>
                  </a:txBody>
                  <a:tcPr marL="9525" marR="9525" marT="9525" marB="0" anchor="ctr">
                    <a:lnL>
                      <a:noFill/>
                    </a:lnL>
                    <a:lnR>
                      <a:noFill/>
                    </a:lnR>
                    <a:lnT>
                      <a:noFill/>
                    </a:lnT>
                    <a:lnB>
                      <a:noFill/>
                    </a:lnB>
                    <a:solidFill>
                      <a:srgbClr val="FDD37F"/>
                    </a:solid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-0.6%</a:t>
                      </a:r>
                    </a:p>
                  </a:txBody>
                  <a:tcPr marL="9525" marR="9525" marT="9525" marB="0" anchor="ctr">
                    <a:lnL>
                      <a:noFill/>
                    </a:lnL>
                    <a:lnR>
                      <a:noFill/>
                    </a:lnR>
                    <a:lnT>
                      <a:noFill/>
                    </a:lnT>
                    <a:lnB>
                      <a:noFill/>
                    </a:lnB>
                    <a:solidFill>
                      <a:srgbClr val="FBA275"/>
                    </a:solid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-1.5%</a:t>
                      </a:r>
                    </a:p>
                  </a:txBody>
                  <a:tcPr marL="9525" marR="9525" marT="9525" marB="0" anchor="ctr">
                    <a:lnL>
                      <a:noFill/>
                    </a:lnL>
                    <a:lnR>
                      <a:noFill/>
                    </a:lnR>
                    <a:lnT>
                      <a:noFill/>
                    </a:lnT>
                    <a:lnB>
                      <a:noFill/>
                    </a:lnB>
                    <a:solidFill>
                      <a:srgbClr val="F98770"/>
                    </a:solid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-1.8%</a:t>
                      </a:r>
                    </a:p>
                  </a:txBody>
                  <a:tcPr marL="9525" marR="9525" marT="9525" marB="0" anchor="ctr">
                    <a:lnL>
                      <a:noFill/>
                    </a:lnL>
                    <a:lnR>
                      <a:noFill/>
                    </a:lnR>
                    <a:lnT>
                      <a:noFill/>
                    </a:lnT>
                    <a:lnB>
                      <a:noFill/>
                    </a:lnB>
                    <a:solidFill>
                      <a:srgbClr val="F8766D"/>
                    </a:solid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-1.0%</a:t>
                      </a:r>
                    </a:p>
                  </a:txBody>
                  <a:tcPr marL="9525" marR="9525" marT="9525" marB="0" anchor="ctr">
                    <a:lnL>
                      <a:noFill/>
                    </a:lnL>
                    <a:lnR>
                      <a:noFill/>
                    </a:lnR>
                    <a:lnT>
                      <a:noFill/>
                    </a:lnT>
                    <a:lnB>
                      <a:noFill/>
                    </a:lnB>
                    <a:solidFill>
                      <a:srgbClr val="F8696B"/>
                    </a:solid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3196952505"/>
                  </a:ext>
                </a:extLst>
              </a:tr>
              <a:tr h="161715">
                <a:tc>
                  <a:txBody>
                    <a:bodyPr/>
                    <a:lstStyle/>
                    <a:p>
                      <a:pPr algn="ctr" fontAlgn="b"/>
                      <a:r>
                        <a:rPr lang="en-US" sz="900" b="0" i="0" u="none" strike="noStrike">
                          <a:solidFill>
                            <a:srgbClr val="000000"/>
                          </a:solidFill>
                          <a:effectLst/>
                          <a:latin typeface="Aptos"/>
                        </a:rPr>
                        <a:t>A/C</a:t>
                      </a:r>
                    </a:p>
                  </a:txBody>
                  <a:tcPr marL="0" marR="0" marT="0" marB="0" anchor="b">
                    <a:lnL>
                      <a:noFill/>
                    </a:lnL>
                    <a:lnR>
                      <a:noFill/>
                    </a:lnR>
                    <a:lnT>
                      <a:noFill/>
                    </a:lnT>
                    <a:lnB>
                      <a:noFill/>
                    </a:lnB>
                    <a:noFill/>
                  </a:tcPr>
                </a:tc>
                <a:tc>
                  <a:txBody>
                    <a:bodyPr/>
                    <a:lstStyle/>
                    <a:p>
                      <a:pPr algn="l"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M2M As-Is</a:t>
                      </a:r>
                    </a:p>
                  </a:txBody>
                  <a:tcPr marL="857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22.5%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2388154698"/>
                  </a:ext>
                </a:extLst>
              </a:tr>
              <a:tr h="161715">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ctr"/>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85725" marR="9525" marT="952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1464116331"/>
                  </a:ext>
                </a:extLst>
              </a:tr>
              <a:tr h="161715">
                <a:tc>
                  <a:txBody>
                    <a:bodyPr/>
                    <a:lstStyle/>
                    <a:p>
                      <a:pPr algn="ctr" fontAlgn="b"/>
                      <a:r>
                        <a:rPr lang="en-US" sz="900" b="0" i="0" u="none" strike="noStrike">
                          <a:solidFill>
                            <a:srgbClr val="000000"/>
                          </a:solidFill>
                          <a:effectLst/>
                          <a:latin typeface="Aptos"/>
                        </a:rPr>
                        <a:t>B/PP</a:t>
                      </a:r>
                    </a:p>
                  </a:txBody>
                  <a:tcPr marL="0" marR="0" marT="0" marB="0" anchor="b">
                    <a:lnL>
                      <a:noFill/>
                    </a:lnL>
                    <a:lnR>
                      <a:noFill/>
                    </a:lnR>
                    <a:lnT>
                      <a:noFill/>
                    </a:lnT>
                    <a:lnB>
                      <a:noFill/>
                    </a:lnB>
                    <a:noFill/>
                  </a:tcPr>
                </a:tc>
                <a:tc>
                  <a:txBody>
                    <a:bodyPr/>
                    <a:lstStyle/>
                    <a:p>
                      <a:pPr algn="l"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In-place Cap Rate @ 100% Occ</a:t>
                      </a:r>
                    </a:p>
                  </a:txBody>
                  <a:tcPr marL="857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6.6%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1449794291"/>
                  </a:ext>
                </a:extLst>
              </a:tr>
              <a:tr h="161715">
                <a:tc>
                  <a:txBody>
                    <a:bodyPr/>
                    <a:lstStyle/>
                    <a:p>
                      <a:pPr algn="ctr" fontAlgn="b"/>
                      <a:r>
                        <a:rPr lang="en-US" sz="900" b="0" i="0" u="none" strike="noStrike">
                          <a:solidFill>
                            <a:srgbClr val="000000"/>
                          </a:solidFill>
                          <a:effectLst/>
                          <a:latin typeface="Aptos"/>
                        </a:rPr>
                        <a:t>A/PP</a:t>
                      </a:r>
                    </a:p>
                  </a:txBody>
                  <a:tcPr marL="0" marR="0" marT="0" marB="0" anchor="b">
                    <a:lnL>
                      <a:noFill/>
                    </a:lnL>
                    <a:lnR>
                      <a:noFill/>
                    </a:lnR>
                    <a:lnT>
                      <a:noFill/>
                    </a:lnT>
                    <a:lnB>
                      <a:noFill/>
                    </a:lnB>
                    <a:noFill/>
                  </a:tcPr>
                </a:tc>
                <a:tc>
                  <a:txBody>
                    <a:bodyPr/>
                    <a:lstStyle/>
                    <a:p>
                      <a:pPr algn="l"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Untrended Cap Rate</a:t>
                      </a:r>
                    </a:p>
                  </a:txBody>
                  <a:tcPr marL="857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7.6%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7.9%</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8.2%</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8.6%</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8.9%</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9.3%</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9.6%</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10.0%</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10.4%</a:t>
                      </a:r>
                    </a:p>
                  </a:txBody>
                  <a:tcPr marL="9525" marR="9525" marT="9525" marB="0" anchor="ctr">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10.9%</a:t>
                      </a: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4051834719"/>
                  </a:ext>
                </a:extLst>
              </a:tr>
              <a:tr h="161715">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ctr"/>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85725" marR="9525" marT="952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2473423052"/>
                  </a:ext>
                </a:extLst>
              </a:tr>
              <a:tr h="161715">
                <a:tc>
                  <a:txBody>
                    <a:bodyPr/>
                    <a:lstStyle/>
                    <a:p>
                      <a:pPr algn="ctr" fontAlgn="b"/>
                      <a:r>
                        <a:rPr lang="en-US" sz="900" b="0" i="0" u="none" strike="noStrike">
                          <a:solidFill>
                            <a:srgbClr val="000000"/>
                          </a:solidFill>
                          <a:effectLst/>
                          <a:latin typeface="Aptos"/>
                        </a:rPr>
                        <a:t>C/TC</a:t>
                      </a:r>
                    </a:p>
                  </a:txBody>
                  <a:tcPr marL="0" marR="0" marT="0" marB="0" anchor="b">
                    <a:lnL>
                      <a:noFill/>
                    </a:lnL>
                    <a:lnR>
                      <a:noFill/>
                    </a:lnR>
                    <a:lnT>
                      <a:noFill/>
                    </a:lnT>
                    <a:lnB>
                      <a:noFill/>
                    </a:lnB>
                    <a:noFill/>
                  </a:tcPr>
                </a:tc>
                <a:tc>
                  <a:txBody>
                    <a:bodyPr/>
                    <a:lstStyle/>
                    <a:p>
                      <a:pPr algn="l"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RR YOC </a:t>
                      </a:r>
                    </a:p>
                  </a:txBody>
                  <a:tcPr marL="857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6.1%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559295363"/>
                  </a:ext>
                </a:extLst>
              </a:tr>
              <a:tr h="161715">
                <a:tc>
                  <a:txBody>
                    <a:bodyPr/>
                    <a:lstStyle/>
                    <a:p>
                      <a:pPr algn="ctr" fontAlgn="b"/>
                      <a:r>
                        <a:rPr lang="en-US" sz="900" b="0" i="0" u="none" strike="noStrike">
                          <a:solidFill>
                            <a:srgbClr val="000000"/>
                          </a:solidFill>
                          <a:effectLst/>
                          <a:latin typeface="Aptos"/>
                        </a:rPr>
                        <a:t>A/TC</a:t>
                      </a:r>
                    </a:p>
                  </a:txBody>
                  <a:tcPr marL="0" marR="0" marT="0" marB="0" anchor="b">
                    <a:lnL>
                      <a:noFill/>
                    </a:lnL>
                    <a:lnR>
                      <a:noFill/>
                    </a:lnR>
                    <a:lnT>
                      <a:noFill/>
                    </a:lnT>
                    <a:lnB>
                      <a:noFill/>
                    </a:lnB>
                    <a:noFill/>
                  </a:tcPr>
                </a:tc>
                <a:tc>
                  <a:txBody>
                    <a:bodyPr/>
                    <a:lstStyle/>
                    <a:p>
                      <a:pPr algn="l" fontAlgn="b"/>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Market Rent YOC</a:t>
                      </a:r>
                    </a:p>
                  </a:txBody>
                  <a:tcPr marL="857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t"/>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7.4%</a:t>
                      </a: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t"/>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7.5%</a:t>
                      </a:r>
                    </a:p>
                  </a:txBody>
                  <a:tcPr marL="9525" marR="9525" marT="9525" marB="0">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t"/>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7.5%</a:t>
                      </a:r>
                    </a:p>
                  </a:txBody>
                  <a:tcPr marL="9525" marR="9525" marT="9525" marB="0">
                    <a:lnL>
                      <a:noFill/>
                    </a:lnL>
                    <a:lnR>
                      <a:noFill/>
                    </a:lnR>
                    <a:lnT>
                      <a:noFill/>
                    </a:lnT>
                    <a:lnB>
                      <a:noFill/>
                    </a:lnB>
                    <a:noFill/>
                  </a:tcPr>
                </a:tc>
                <a:tc>
                  <a:txBody>
                    <a:bodyPr/>
                    <a:lstStyle/>
                    <a:p>
                      <a:pPr algn="ctr" fontAlgn="t"/>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7.6%</a:t>
                      </a:r>
                    </a:p>
                  </a:txBody>
                  <a:tcPr marL="9525" marR="9525" marT="9525" marB="0">
                    <a:lnL>
                      <a:noFill/>
                    </a:lnL>
                    <a:lnR>
                      <a:noFill/>
                    </a:lnR>
                    <a:lnT>
                      <a:noFill/>
                    </a:lnT>
                    <a:lnB>
                      <a:noFill/>
                    </a:lnB>
                    <a:noFill/>
                  </a:tcPr>
                </a:tc>
                <a:tc>
                  <a:txBody>
                    <a:bodyPr/>
                    <a:lstStyle/>
                    <a:p>
                      <a:pPr algn="ctr" fontAlgn="t"/>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7.7%</a:t>
                      </a:r>
                    </a:p>
                  </a:txBody>
                  <a:tcPr marL="9525" marR="9525" marT="9525" marB="0">
                    <a:lnL>
                      <a:noFill/>
                    </a:lnL>
                    <a:lnR>
                      <a:noFill/>
                    </a:lnR>
                    <a:lnT>
                      <a:noFill/>
                    </a:lnT>
                    <a:lnB>
                      <a:noFill/>
                    </a:lnB>
                    <a:noFill/>
                  </a:tcPr>
                </a:tc>
                <a:tc>
                  <a:txBody>
                    <a:bodyPr/>
                    <a:lstStyle/>
                    <a:p>
                      <a:pPr algn="ctr" fontAlgn="t"/>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7.8%</a:t>
                      </a:r>
                    </a:p>
                  </a:txBody>
                  <a:tcPr marL="9525" marR="9525" marT="9525" marB="0">
                    <a:lnL>
                      <a:noFill/>
                    </a:lnL>
                    <a:lnR>
                      <a:noFill/>
                    </a:lnR>
                    <a:lnT>
                      <a:noFill/>
                    </a:lnT>
                    <a:lnB>
                      <a:noFill/>
                    </a:lnB>
                    <a:noFill/>
                  </a:tcPr>
                </a:tc>
                <a:tc>
                  <a:txBody>
                    <a:bodyPr/>
                    <a:lstStyle/>
                    <a:p>
                      <a:pPr algn="ctr" fontAlgn="t"/>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8.0%</a:t>
                      </a:r>
                    </a:p>
                  </a:txBody>
                  <a:tcPr marL="9525" marR="9525" marT="9525" marB="0">
                    <a:lnL>
                      <a:noFill/>
                    </a:lnL>
                    <a:lnR>
                      <a:noFill/>
                    </a:lnR>
                    <a:lnT>
                      <a:noFill/>
                    </a:lnT>
                    <a:lnB>
                      <a:noFill/>
                    </a:lnB>
                    <a:noFill/>
                  </a:tcPr>
                </a:tc>
                <a:tc>
                  <a:txBody>
                    <a:bodyPr/>
                    <a:lstStyle/>
                    <a:p>
                      <a:pPr algn="ctr" fontAlgn="t"/>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8.1%</a:t>
                      </a:r>
                    </a:p>
                  </a:txBody>
                  <a:tcPr marL="9525" marR="9525" marT="9525" marB="0">
                    <a:lnL>
                      <a:noFill/>
                    </a:lnL>
                    <a:lnR>
                      <a:noFill/>
                    </a:lnR>
                    <a:lnT>
                      <a:noFill/>
                    </a:lnT>
                    <a:lnB>
                      <a:noFill/>
                    </a:lnB>
                    <a:noFill/>
                  </a:tcPr>
                </a:tc>
                <a:tc>
                  <a:txBody>
                    <a:bodyPr/>
                    <a:lstStyle/>
                    <a:p>
                      <a:pPr algn="ctr" fontAlgn="t"/>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8.3%</a:t>
                      </a:r>
                    </a:p>
                  </a:txBody>
                  <a:tcPr marL="9525" marR="9525" marT="9525" marB="0">
                    <a:lnL>
                      <a:noFill/>
                    </a:lnL>
                    <a:lnR>
                      <a:noFill/>
                    </a:lnR>
                    <a:lnT>
                      <a:noFill/>
                    </a:lnT>
                    <a:lnB>
                      <a:noFill/>
                    </a:lnB>
                    <a:noFill/>
                  </a:tcPr>
                </a:tc>
                <a:tc>
                  <a:txBody>
                    <a:bodyPr/>
                    <a:lstStyle/>
                    <a:p>
                      <a:pPr algn="ctr" fontAlgn="t"/>
                      <a:r>
                        <a:rPr lang="en-US" sz="900" b="1"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8.5%</a:t>
                      </a:r>
                    </a:p>
                  </a:txBody>
                  <a:tcPr marL="9525" marR="9525" marT="9525" marB="0">
                    <a:lnL>
                      <a:noFill/>
                    </a:lnL>
                    <a:lnR>
                      <a:noFill/>
                    </a:lnR>
                    <a:lnT>
                      <a:noFill/>
                    </a:lnT>
                    <a:lnB>
                      <a:noFill/>
                    </a:lnB>
                    <a:noFill/>
                  </a:tcPr>
                </a:tc>
                <a:tc>
                  <a:txBody>
                    <a:bodyPr/>
                    <a:lstStyle/>
                    <a:p>
                      <a:pPr algn="ctr" fontAlgn="b"/>
                      <a:r>
                        <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rPr>
                        <a:t>0.9%</a:t>
                      </a:r>
                    </a:p>
                  </a:txBody>
                  <a:tcPr marL="9525" marR="9525" marT="9525" marB="0" anchor="b">
                    <a:lnL>
                      <a:noFill/>
                    </a:lnL>
                    <a:lnR>
                      <a:noFill/>
                    </a:lnR>
                    <a:lnT>
                      <a:noFill/>
                    </a:lnT>
                    <a:lnB>
                      <a:noFill/>
                    </a:lnB>
                    <a:noFill/>
                  </a:tcPr>
                </a:tc>
                <a:extLst>
                  <a:ext uri="{0D108BD9-81ED-4DB2-BD59-A6C34878D82A}">
                    <a16:rowId xmlns:a16="http://schemas.microsoft.com/office/drawing/2014/main" val="769556774"/>
                  </a:ext>
                </a:extLst>
              </a:tr>
              <a:tr h="161715">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224690809"/>
                  </a:ext>
                </a:extLst>
              </a:tr>
            </a:tbl>
          </a:graphicData>
        </a:graphic>
      </p:graphicFrame>
    </p:spTree>
    <p:extLst>
      <p:ext uri="{BB962C8B-B14F-4D97-AF65-F5344CB8AC3E}">
        <p14:creationId xmlns:p14="http://schemas.microsoft.com/office/powerpoint/2010/main" val="3222535682"/>
      </p:ext>
    </p:extLst>
  </p:cSld>
  <p:clrMapOvr>
    <a:masterClrMapping/>
  </p:clrMapOvr>
  <p:extLst>
    <p:ext uri="{6950BFC3-D8DA-4A85-94F7-54DA5524770B}">
      <p188:commentRel xmlns:p188="http://schemas.microsoft.com/office/powerpoint/2018/8/main"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Leasing Spreads &amp; Downtime</a:t>
            </a:r>
          </a:p>
        </p:txBody>
      </p:sp>
    </p:spTree>
    <p:extLst>
      <p:ext uri="{BB962C8B-B14F-4D97-AF65-F5344CB8AC3E}">
        <p14:creationId xmlns:p14="http://schemas.microsoft.com/office/powerpoint/2010/main" val="4226470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F7CCA-2AC2-4B01-575E-0033AAC71F1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FE94194-0674-6C4D-8026-02D525BB5677}"/>
              </a:ext>
            </a:extLst>
          </p:cNvPr>
          <p:cNvSpPr/>
          <p:nvPr/>
        </p:nvSpPr>
        <p:spPr>
          <a:xfrm>
            <a:off x="606031" y="1106155"/>
            <a:ext cx="1109036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hink-cell data - do not delete" hidden="1">
            <a:extLst>
              <a:ext uri="{FF2B5EF4-FFF2-40B4-BE49-F238E27FC236}">
                <a16:creationId xmlns:a16="http://schemas.microsoft.com/office/drawing/2014/main" id="{06D5AE69-98A3-3CD3-2613-3708CD46017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think-cell data - do not delete" hidden="1">
                        <a:extLst>
                          <a:ext uri="{FF2B5EF4-FFF2-40B4-BE49-F238E27FC236}">
                            <a16:creationId xmlns:a16="http://schemas.microsoft.com/office/drawing/2014/main" id="{06D5AE69-98A3-3CD3-2613-3708CD46017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4881573-143A-88D2-A072-F38AB88D3080}"/>
              </a:ext>
            </a:extLst>
          </p:cNvPr>
          <p:cNvSpPr>
            <a:spLocks noGrp="1"/>
          </p:cNvSpPr>
          <p:nvPr>
            <p:ph type="title"/>
          </p:nvPr>
        </p:nvSpPr>
        <p:spPr/>
        <p:txBody>
          <a:bodyPr vert="horz"/>
          <a:lstStyle/>
          <a:p>
            <a:r>
              <a:rPr lang="en-US"/>
              <a:t>Q2 2025 | </a:t>
            </a:r>
            <a:r>
              <a:rPr lang="en-US" b="0"/>
              <a:t>Signed Leases – Fund 3</a:t>
            </a:r>
            <a:endParaRPr lang="en-US"/>
          </a:p>
        </p:txBody>
      </p:sp>
      <p:sp>
        <p:nvSpPr>
          <p:cNvPr id="8" name="TextBox 7">
            <a:extLst>
              <a:ext uri="{FF2B5EF4-FFF2-40B4-BE49-F238E27FC236}">
                <a16:creationId xmlns:a16="http://schemas.microsoft.com/office/drawing/2014/main" id="{AC4FF35C-D7B0-6288-4BE5-0E730261CBBD}"/>
              </a:ext>
            </a:extLst>
          </p:cNvPr>
          <p:cNvSpPr txBox="1"/>
          <p:nvPr/>
        </p:nvSpPr>
        <p:spPr>
          <a:xfrm>
            <a:off x="606031" y="1384927"/>
            <a:ext cx="11090366" cy="261610"/>
          </a:xfrm>
          <a:prstGeom prst="rect">
            <a:avLst/>
          </a:prstGeom>
          <a:solidFill>
            <a:schemeClr val="bg1">
              <a:lumMod val="95000"/>
            </a:schemeClr>
          </a:solidFill>
        </p:spPr>
        <p:txBody>
          <a:bodyPr wrap="square">
            <a:spAutoFit/>
          </a:bodyPr>
          <a:lstStyle/>
          <a:p>
            <a:pPr marL="171450" indent="-171450">
              <a:buClr>
                <a:srgbClr val="FFAB21"/>
              </a:buClr>
              <a:buFont typeface="Arial" panose="020B0604020202020204" pitchFamily="34" charset="0"/>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2 New Leases and 10 Renewals/Expansions signed in Q2-2025, in addition, 3 short term leases under 12 months were signed.</a:t>
            </a:r>
          </a:p>
        </p:txBody>
      </p:sp>
      <p:graphicFrame>
        <p:nvGraphicFramePr>
          <p:cNvPr id="3" name="Table 2">
            <a:extLst>
              <a:ext uri="{FF2B5EF4-FFF2-40B4-BE49-F238E27FC236}">
                <a16:creationId xmlns:a16="http://schemas.microsoft.com/office/drawing/2014/main" id="{C5110335-8E7A-3916-7F0F-0D8A0CA35478}"/>
              </a:ext>
            </a:extLst>
          </p:cNvPr>
          <p:cNvGraphicFramePr>
            <a:graphicFrameLocks noGrp="1"/>
          </p:cNvGraphicFramePr>
          <p:nvPr>
            <p:extLst>
              <p:ext uri="{D42A27DB-BD31-4B8C-83A1-F6EECF244321}">
                <p14:modId xmlns:p14="http://schemas.microsoft.com/office/powerpoint/2010/main" val="2788902502"/>
              </p:ext>
            </p:extLst>
          </p:nvPr>
        </p:nvGraphicFramePr>
        <p:xfrm>
          <a:off x="606031" y="1717410"/>
          <a:ext cx="11185773" cy="4389378"/>
        </p:xfrm>
        <a:graphic>
          <a:graphicData uri="http://schemas.openxmlformats.org/drawingml/2006/table">
            <a:tbl>
              <a:tblPr/>
              <a:tblGrid>
                <a:gridCol w="1006945">
                  <a:extLst>
                    <a:ext uri="{9D8B030D-6E8A-4147-A177-3AD203B41FA5}">
                      <a16:colId xmlns:a16="http://schemas.microsoft.com/office/drawing/2014/main" val="2462202410"/>
                    </a:ext>
                  </a:extLst>
                </a:gridCol>
                <a:gridCol w="568077">
                  <a:extLst>
                    <a:ext uri="{9D8B030D-6E8A-4147-A177-3AD203B41FA5}">
                      <a16:colId xmlns:a16="http://schemas.microsoft.com/office/drawing/2014/main" val="386293039"/>
                    </a:ext>
                  </a:extLst>
                </a:gridCol>
                <a:gridCol w="671234">
                  <a:extLst>
                    <a:ext uri="{9D8B030D-6E8A-4147-A177-3AD203B41FA5}">
                      <a16:colId xmlns:a16="http://schemas.microsoft.com/office/drawing/2014/main" val="2613615437"/>
                    </a:ext>
                  </a:extLst>
                </a:gridCol>
                <a:gridCol w="1543687">
                  <a:extLst>
                    <a:ext uri="{9D8B030D-6E8A-4147-A177-3AD203B41FA5}">
                      <a16:colId xmlns:a16="http://schemas.microsoft.com/office/drawing/2014/main" val="4282048153"/>
                    </a:ext>
                  </a:extLst>
                </a:gridCol>
                <a:gridCol w="451355">
                  <a:extLst>
                    <a:ext uri="{9D8B030D-6E8A-4147-A177-3AD203B41FA5}">
                      <a16:colId xmlns:a16="http://schemas.microsoft.com/office/drawing/2014/main" val="2691614184"/>
                    </a:ext>
                  </a:extLst>
                </a:gridCol>
                <a:gridCol w="421297">
                  <a:extLst>
                    <a:ext uri="{9D8B030D-6E8A-4147-A177-3AD203B41FA5}">
                      <a16:colId xmlns:a16="http://schemas.microsoft.com/office/drawing/2014/main" val="2621490809"/>
                    </a:ext>
                  </a:extLst>
                </a:gridCol>
                <a:gridCol w="606163">
                  <a:extLst>
                    <a:ext uri="{9D8B030D-6E8A-4147-A177-3AD203B41FA5}">
                      <a16:colId xmlns:a16="http://schemas.microsoft.com/office/drawing/2014/main" val="808599957"/>
                    </a:ext>
                  </a:extLst>
                </a:gridCol>
                <a:gridCol w="548037">
                  <a:extLst>
                    <a:ext uri="{9D8B030D-6E8A-4147-A177-3AD203B41FA5}">
                      <a16:colId xmlns:a16="http://schemas.microsoft.com/office/drawing/2014/main" val="1601139974"/>
                    </a:ext>
                  </a:extLst>
                </a:gridCol>
                <a:gridCol w="610570">
                  <a:extLst>
                    <a:ext uri="{9D8B030D-6E8A-4147-A177-3AD203B41FA5}">
                      <a16:colId xmlns:a16="http://schemas.microsoft.com/office/drawing/2014/main" val="609967280"/>
                    </a:ext>
                  </a:extLst>
                </a:gridCol>
                <a:gridCol w="610570">
                  <a:extLst>
                    <a:ext uri="{9D8B030D-6E8A-4147-A177-3AD203B41FA5}">
                      <a16:colId xmlns:a16="http://schemas.microsoft.com/office/drawing/2014/main" val="3327023438"/>
                    </a:ext>
                  </a:extLst>
                </a:gridCol>
                <a:gridCol w="616542">
                  <a:extLst>
                    <a:ext uri="{9D8B030D-6E8A-4147-A177-3AD203B41FA5}">
                      <a16:colId xmlns:a16="http://schemas.microsoft.com/office/drawing/2014/main" val="3519133695"/>
                    </a:ext>
                  </a:extLst>
                </a:gridCol>
                <a:gridCol w="616542">
                  <a:extLst>
                    <a:ext uri="{9D8B030D-6E8A-4147-A177-3AD203B41FA5}">
                      <a16:colId xmlns:a16="http://schemas.microsoft.com/office/drawing/2014/main" val="2163183891"/>
                    </a:ext>
                  </a:extLst>
                </a:gridCol>
                <a:gridCol w="900382">
                  <a:extLst>
                    <a:ext uri="{9D8B030D-6E8A-4147-A177-3AD203B41FA5}">
                      <a16:colId xmlns:a16="http://schemas.microsoft.com/office/drawing/2014/main" val="1157698396"/>
                    </a:ext>
                  </a:extLst>
                </a:gridCol>
                <a:gridCol w="553128">
                  <a:extLst>
                    <a:ext uri="{9D8B030D-6E8A-4147-A177-3AD203B41FA5}">
                      <a16:colId xmlns:a16="http://schemas.microsoft.com/office/drawing/2014/main" val="1988494768"/>
                    </a:ext>
                  </a:extLst>
                </a:gridCol>
                <a:gridCol w="553128">
                  <a:extLst>
                    <a:ext uri="{9D8B030D-6E8A-4147-A177-3AD203B41FA5}">
                      <a16:colId xmlns:a16="http://schemas.microsoft.com/office/drawing/2014/main" val="981258164"/>
                    </a:ext>
                  </a:extLst>
                </a:gridCol>
                <a:gridCol w="485692">
                  <a:extLst>
                    <a:ext uri="{9D8B030D-6E8A-4147-A177-3AD203B41FA5}">
                      <a16:colId xmlns:a16="http://schemas.microsoft.com/office/drawing/2014/main" val="3582629671"/>
                    </a:ext>
                  </a:extLst>
                </a:gridCol>
                <a:gridCol w="422424">
                  <a:extLst>
                    <a:ext uri="{9D8B030D-6E8A-4147-A177-3AD203B41FA5}">
                      <a16:colId xmlns:a16="http://schemas.microsoft.com/office/drawing/2014/main" val="3052190908"/>
                    </a:ext>
                  </a:extLst>
                </a:gridCol>
              </a:tblGrid>
              <a:tr h="238076">
                <a:tc>
                  <a:txBody>
                    <a:bodyPr/>
                    <a:lstStyle/>
                    <a:p>
                      <a:pPr algn="ctr" fontAlgn="ctr"/>
                      <a:r>
                        <a:rPr lang="en-US" sz="800">
                          <a:solidFill>
                            <a:schemeClr val="bg1"/>
                          </a:solidFill>
                        </a:rPr>
                        <a:t>Name</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Market</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Activity Type</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Tenant Name</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Term (Years)</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SF</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PSF</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PSF (BP)</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FM PSF</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Rexy</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Escalations</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R&amp;D Escalations</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Total Lease Value</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Downtime</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CTV</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Credit Score</a:t>
                      </a:r>
                    </a:p>
                  </a:txBody>
                  <a:tcPr marL="0" marR="0" marT="0" marB="0" anchor="ctr">
                    <a:lnL>
                      <a:noFill/>
                    </a:lnL>
                    <a:lnR>
                      <a:noFill/>
                    </a:lnR>
                    <a:lnT>
                      <a:noFill/>
                    </a:lnT>
                    <a:lnB>
                      <a:noFill/>
                    </a:lnB>
                    <a:solidFill>
                      <a:schemeClr val="accent2"/>
                    </a:solidFill>
                  </a:tcPr>
                </a:tc>
                <a:tc>
                  <a:txBody>
                    <a:bodyPr/>
                    <a:lstStyle/>
                    <a:p>
                      <a:pPr algn="ctr" fontAlgn="ctr"/>
                      <a:r>
                        <a:rPr lang="en-US" sz="800">
                          <a:solidFill>
                            <a:schemeClr val="bg1"/>
                          </a:solidFill>
                        </a:rPr>
                        <a:t>AML</a:t>
                      </a:r>
                    </a:p>
                  </a:txBody>
                  <a:tcPr marL="0" marR="0" marT="0" marB="0" anchor="ctr">
                    <a:lnL>
                      <a:noFill/>
                    </a:lnL>
                    <a:lnR>
                      <a:noFill/>
                    </a:lnR>
                    <a:lnT>
                      <a:noFill/>
                    </a:lnT>
                    <a:lnB>
                      <a:noFill/>
                    </a:lnB>
                    <a:solidFill>
                      <a:schemeClr val="accent2"/>
                    </a:solidFill>
                  </a:tcPr>
                </a:tc>
                <a:extLst>
                  <a:ext uri="{0D108BD9-81ED-4DB2-BD59-A6C34878D82A}">
                    <a16:rowId xmlns:a16="http://schemas.microsoft.com/office/drawing/2014/main" val="47316278"/>
                  </a:ext>
                </a:extLst>
              </a:tr>
              <a:tr h="204327">
                <a:tc>
                  <a:txBody>
                    <a:bodyPr/>
                    <a:lstStyle/>
                    <a:p>
                      <a:pPr algn="ctr" fontAlgn="b"/>
                      <a:r>
                        <a:rPr lang="en-US" sz="800" b="0" i="0" u="none" strike="noStrike">
                          <a:solidFill>
                            <a:srgbClr val="000000"/>
                          </a:solidFill>
                          <a:effectLst/>
                          <a:latin typeface="Aptos Narrow" panose="020B0004020202020204" pitchFamily="34" charset="0"/>
                        </a:rPr>
                        <a:t>1100 Shallowford Road</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Atlanta</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Renew</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Pacesetter Steel Service, Inc.</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101,334</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$9.25</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$8.54</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$9.00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$8.04</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3.92%</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  $4,635,881 </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14%</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a:noFill/>
                    </a:lnT>
                    <a:lnB>
                      <a:noFill/>
                    </a:lnB>
                    <a:noFill/>
                  </a:tcPr>
                </a:tc>
                <a:extLst>
                  <a:ext uri="{0D108BD9-81ED-4DB2-BD59-A6C34878D82A}">
                    <a16:rowId xmlns:a16="http://schemas.microsoft.com/office/drawing/2014/main" val="520959875"/>
                  </a:ext>
                </a:extLst>
              </a:tr>
              <a:tr h="362443">
                <a:tc>
                  <a:txBody>
                    <a:bodyPr/>
                    <a:lstStyle/>
                    <a:p>
                      <a:pPr algn="ctr" fontAlgn="b"/>
                      <a:r>
                        <a:rPr lang="en-US" sz="800" b="0" i="0" u="none" strike="noStrike">
                          <a:solidFill>
                            <a:srgbClr val="000000"/>
                          </a:solidFill>
                          <a:effectLst/>
                          <a:latin typeface="Aptos Narrow" panose="020B0004020202020204" pitchFamily="34" charset="0"/>
                        </a:rPr>
                        <a:t>2098 Integrity Drive N</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Columbus</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Renew</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Ohio Department of Administrative Services</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2. 0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40,800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$10.10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$5.78</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$7.00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$6.75</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18.81%</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 $901,680 </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8%</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Not Completed</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a:noFill/>
                    </a:lnT>
                    <a:lnB>
                      <a:noFill/>
                    </a:lnB>
                    <a:noFill/>
                  </a:tcPr>
                </a:tc>
                <a:extLst>
                  <a:ext uri="{0D108BD9-81ED-4DB2-BD59-A6C34878D82A}">
                    <a16:rowId xmlns:a16="http://schemas.microsoft.com/office/drawing/2014/main" val="1809256488"/>
                  </a:ext>
                </a:extLst>
              </a:tr>
              <a:tr h="287493">
                <a:tc>
                  <a:txBody>
                    <a:bodyPr/>
                    <a:lstStyle/>
                    <a:p>
                      <a:pPr algn="ctr" fontAlgn="b"/>
                      <a:r>
                        <a:rPr lang="en-US" sz="800" b="0" i="0" u="none" strike="noStrike">
                          <a:solidFill>
                            <a:srgbClr val="000000"/>
                          </a:solidFill>
                          <a:effectLst/>
                          <a:latin typeface="Aptos Narrow" panose="020B0004020202020204" pitchFamily="34" charset="0"/>
                        </a:rPr>
                        <a:t>2098 Integrity Drive N</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Columbus</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Renew</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Ohio Department of Job and Family Services</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2. 0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39,200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$9.60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$5.78</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$6.50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$6.75</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19.79%</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$827,120 </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8%</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Not Completed</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a:noFill/>
                    </a:lnT>
                    <a:lnB>
                      <a:noFill/>
                    </a:lnB>
                    <a:noFill/>
                  </a:tcPr>
                </a:tc>
                <a:extLst>
                  <a:ext uri="{0D108BD9-81ED-4DB2-BD59-A6C34878D82A}">
                    <a16:rowId xmlns:a16="http://schemas.microsoft.com/office/drawing/2014/main" val="2000411379"/>
                  </a:ext>
                </a:extLst>
              </a:tr>
              <a:tr h="204327">
                <a:tc>
                  <a:txBody>
                    <a:bodyPr/>
                    <a:lstStyle/>
                    <a:p>
                      <a:pPr algn="ctr" fontAlgn="b"/>
                      <a:r>
                        <a:rPr lang="en-US" sz="800" b="0" i="0" u="none" strike="noStrike">
                          <a:solidFill>
                            <a:srgbClr val="000000"/>
                          </a:solidFill>
                          <a:effectLst/>
                          <a:latin typeface="Aptos Narrow" panose="020B0004020202020204" pitchFamily="34" charset="0"/>
                        </a:rPr>
                        <a:t>3338 Democrat Road</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Memphis</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New</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Koontz Electric</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1.6</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12,000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$4.25</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$4.67</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$5.40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$81,791 </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18</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6%</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6</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a:noFill/>
                    </a:lnT>
                    <a:lnB>
                      <a:noFill/>
                    </a:lnB>
                    <a:noFill/>
                  </a:tcPr>
                </a:tc>
                <a:extLst>
                  <a:ext uri="{0D108BD9-81ED-4DB2-BD59-A6C34878D82A}">
                    <a16:rowId xmlns:a16="http://schemas.microsoft.com/office/drawing/2014/main" val="2661339304"/>
                  </a:ext>
                </a:extLst>
              </a:tr>
              <a:tr h="303061">
                <a:tc>
                  <a:txBody>
                    <a:bodyPr/>
                    <a:lstStyle/>
                    <a:p>
                      <a:pPr algn="ctr" fontAlgn="b"/>
                      <a:r>
                        <a:rPr lang="en-US" sz="800" b="0" i="0" u="none" strike="noStrike">
                          <a:solidFill>
                            <a:srgbClr val="000000"/>
                          </a:solidFill>
                          <a:effectLst/>
                          <a:latin typeface="Aptos Narrow" panose="020B0004020202020204" pitchFamily="34" charset="0"/>
                        </a:rPr>
                        <a:t>3338 Democrat Road</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Memphis</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Renew</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American Builders &amp; Contractor Supply Co., Inc.</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3. 0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12,000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$4.95</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$4.33</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$3.95</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$5.40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10.10%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$196,200 </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Not Completed</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a:noFill/>
                    </a:lnT>
                    <a:lnB>
                      <a:noFill/>
                    </a:lnB>
                    <a:noFill/>
                  </a:tcPr>
                </a:tc>
                <a:extLst>
                  <a:ext uri="{0D108BD9-81ED-4DB2-BD59-A6C34878D82A}">
                    <a16:rowId xmlns:a16="http://schemas.microsoft.com/office/drawing/2014/main" val="1670507459"/>
                  </a:ext>
                </a:extLst>
              </a:tr>
              <a:tr h="287493">
                <a:tc>
                  <a:txBody>
                    <a:bodyPr/>
                    <a:lstStyle/>
                    <a:p>
                      <a:pPr algn="ctr" fontAlgn="b"/>
                      <a:r>
                        <a:rPr lang="en-US" sz="800" b="0" i="0" u="none" strike="noStrike">
                          <a:solidFill>
                            <a:srgbClr val="000000"/>
                          </a:solidFill>
                          <a:effectLst/>
                          <a:latin typeface="Aptos Narrow" panose="020B0004020202020204" pitchFamily="34" charset="0"/>
                        </a:rPr>
                        <a:t>3298 Democrat Road</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Memphis</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Renew</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American Builders &amp; Contractor Supply Co., Inc.</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3. 0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34,200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$4.95</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$4.02</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$4.75</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$5.01</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10.10%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$559,170 </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6%</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Not Completed</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a:noFill/>
                    </a:lnT>
                    <a:lnB>
                      <a:noFill/>
                    </a:lnB>
                    <a:noFill/>
                  </a:tcPr>
                </a:tc>
                <a:extLst>
                  <a:ext uri="{0D108BD9-81ED-4DB2-BD59-A6C34878D82A}">
                    <a16:rowId xmlns:a16="http://schemas.microsoft.com/office/drawing/2014/main" val="3654584681"/>
                  </a:ext>
                </a:extLst>
              </a:tr>
              <a:tr h="419306">
                <a:tc>
                  <a:txBody>
                    <a:bodyPr/>
                    <a:lstStyle/>
                    <a:p>
                      <a:pPr algn="ctr" fontAlgn="b"/>
                      <a:r>
                        <a:rPr lang="en-US" sz="800" b="0" i="0" u="none" strike="noStrike">
                          <a:solidFill>
                            <a:srgbClr val="000000"/>
                          </a:solidFill>
                          <a:effectLst/>
                          <a:latin typeface="Aptos Narrow" panose="020B0004020202020204" pitchFamily="34" charset="0"/>
                        </a:rPr>
                        <a:t>3696 Knight Road</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Memphis</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Renew</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USCutter Inc.</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5. 0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48,534</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$4.70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$3.76</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$4.46</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3.25%</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$1,198,126 </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3%</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4</a:t>
                      </a:r>
                    </a:p>
                  </a:txBody>
                  <a:tcPr marL="9525" marR="9525" marT="9525" marB="0" anchor="b">
                    <a:lnL>
                      <a:noFill/>
                    </a:lnL>
                    <a:lnR>
                      <a:noFill/>
                    </a:lnR>
                    <a:lnT>
                      <a:noFill/>
                    </a:lnT>
                    <a:lnB>
                      <a:noFill/>
                    </a:lnB>
                    <a:no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a:noFill/>
                    </a:lnT>
                    <a:lnB>
                      <a:noFill/>
                    </a:lnB>
                    <a:noFill/>
                  </a:tcPr>
                </a:tc>
                <a:extLst>
                  <a:ext uri="{0D108BD9-81ED-4DB2-BD59-A6C34878D82A}">
                    <a16:rowId xmlns:a16="http://schemas.microsoft.com/office/drawing/2014/main" val="1936291626"/>
                  </a:ext>
                </a:extLst>
              </a:tr>
              <a:tr h="349232">
                <a:tc>
                  <a:txBody>
                    <a:bodyPr/>
                    <a:lstStyle/>
                    <a:p>
                      <a:pPr algn="ctr" fontAlgn="b"/>
                      <a:r>
                        <a:rPr lang="en-US" sz="800" b="0" i="0" u="none" strike="noStrike">
                          <a:solidFill>
                            <a:srgbClr val="000000"/>
                          </a:solidFill>
                          <a:effectLst/>
                          <a:latin typeface="Aptos Narrow" panose="020B0004020202020204" pitchFamily="34" charset="0"/>
                        </a:rPr>
                        <a:t>5465 E. Raines Rd</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Memphis</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Renew</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Dematic Corp.</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120,000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$4.25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$4.10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$4.00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$4.91</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$1,584,180 </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Not Completed</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579446"/>
                  </a:ext>
                </a:extLst>
              </a:tr>
              <a:tr h="323680">
                <a:tc>
                  <a:txBody>
                    <a:bodyPr/>
                    <a:lstStyle/>
                    <a:p>
                      <a:pPr algn="ctr" fontAlgn="b"/>
                      <a:r>
                        <a:rPr lang="en-US" sz="800" b="0" i="0" u="none" strike="noStrike">
                          <a:solidFill>
                            <a:srgbClr val="000000"/>
                          </a:solidFill>
                          <a:effectLst/>
                          <a:latin typeface="Aptos Narrow" panose="020B0004020202020204" pitchFamily="34" charset="0"/>
                        </a:rPr>
                        <a:t>3755 Knight Arnold Road</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Memphis</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Renew</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Aluma-Form, Inc.</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5. 2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211,650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$3.15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$3.25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$3.15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$3.90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3.25%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$3,576,595 </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13%</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32940"/>
                  </a:ext>
                </a:extLst>
              </a:tr>
              <a:tr h="460062">
                <a:tc>
                  <a:txBody>
                    <a:bodyPr/>
                    <a:lstStyle/>
                    <a:p>
                      <a:pPr algn="ctr" fontAlgn="b"/>
                      <a:r>
                        <a:rPr lang="en-US" sz="800" b="0" i="0" u="none" strike="noStrike">
                          <a:solidFill>
                            <a:srgbClr val="000000"/>
                          </a:solidFill>
                          <a:effectLst/>
                          <a:latin typeface="Aptos Narrow" panose="020B0004020202020204" pitchFamily="34" charset="0"/>
                        </a:rPr>
                        <a:t>4133-4175 Senator St</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Memphis</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Renew</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All-N-Express, LLC</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3,450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$5.75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$5.10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$5.00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$6.90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3.00%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$61,315 </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N/A-Deal under $100K Total Rent</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1335858"/>
                  </a:ext>
                </a:extLst>
              </a:tr>
              <a:tr h="303061">
                <a:tc>
                  <a:txBody>
                    <a:bodyPr/>
                    <a:lstStyle/>
                    <a:p>
                      <a:pPr algn="ctr" fontAlgn="b"/>
                      <a:r>
                        <a:rPr lang="en-US" sz="800" b="0" i="0" u="none" strike="noStrike">
                          <a:solidFill>
                            <a:srgbClr val="000000"/>
                          </a:solidFill>
                          <a:effectLst/>
                          <a:latin typeface="Aptos Narrow" panose="020B0004020202020204" pitchFamily="34" charset="0"/>
                        </a:rPr>
                        <a:t>3140 Route 22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Northern NJ/New York</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Renew</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Marcolin U.S.A. Eyewear Corp.</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10. 0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151,000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$12.50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$15.68</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$12.49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$15.75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4.00%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3.43%</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$22,661,521 </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21%</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5.5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2478922"/>
                  </a:ext>
                </a:extLst>
              </a:tr>
              <a:tr h="300849">
                <a:tc>
                  <a:txBody>
                    <a:bodyPr/>
                    <a:lstStyle/>
                    <a:p>
                      <a:pPr algn="ctr" fontAlgn="b"/>
                      <a:r>
                        <a:rPr lang="en-US" sz="800" b="0" i="0" u="none" strike="noStrike">
                          <a:solidFill>
                            <a:srgbClr val="000000"/>
                          </a:solidFill>
                          <a:effectLst/>
                          <a:latin typeface="Aptos Narrow" panose="020B0004020202020204" pitchFamily="34" charset="0"/>
                        </a:rPr>
                        <a:t>155 Pierce Street</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Northern NJ/New York</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New</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Digi America</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5.2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9,292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$17.00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$17.45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$15.75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$20.09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3.50%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3.43%</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$852,017 </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6 </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11%</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Aptos Narrow" panose="020B0004020202020204" pitchFamily="34" charset="0"/>
                        </a:rPr>
                        <a:t>Pass</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019413"/>
                  </a:ext>
                </a:extLst>
              </a:tr>
              <a:tr h="303061">
                <a:tc>
                  <a:txBody>
                    <a:bodyPr/>
                    <a:lstStyle/>
                    <a:p>
                      <a:pPr algn="ctr" fontAlgn="b"/>
                      <a:r>
                        <a:rPr lang="en-US" sz="800" b="0" i="0" u="none" strike="noStrike">
                          <a:solidFill>
                            <a:schemeClr val="bg1"/>
                          </a:solidFill>
                          <a:effectLst/>
                          <a:latin typeface="Aptos Narrow" panose="020B0004020202020204" pitchFamily="34" charset="0"/>
                        </a:rPr>
                        <a:t>Total/WA</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endParaRPr lang="en-US" sz="800" b="0" i="0" u="none" strike="noStrike">
                        <a:solidFill>
                          <a:schemeClr val="bg1"/>
                        </a:solidFill>
                        <a:effectLst/>
                        <a:latin typeface="Aptos Narrow" panose="020B000402020202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endParaRPr lang="en-US" sz="800" b="0" i="0" u="none" strike="noStrike">
                        <a:solidFill>
                          <a:schemeClr val="bg1"/>
                        </a:solidFill>
                        <a:effectLst/>
                        <a:latin typeface="Aptos Narrow" panose="020B000402020202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endParaRPr lang="en-US" sz="800" b="0" i="0" u="none" strike="noStrike">
                        <a:solidFill>
                          <a:schemeClr val="bg1"/>
                        </a:solidFill>
                        <a:effectLst/>
                        <a:latin typeface="Aptos Narrow" panose="020B000402020202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r>
                        <a:rPr lang="en-US" sz="800" b="0" i="0" u="none" strike="noStrike">
                          <a:solidFill>
                            <a:schemeClr val="bg1"/>
                          </a:solidFill>
                          <a:effectLst/>
                          <a:latin typeface="Aptos Narrow" panose="020B0004020202020204" pitchFamily="34" charset="0"/>
                        </a:rPr>
                        <a:t>5. 2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r>
                        <a:rPr lang="en-US" sz="800" b="0" i="0" u="none" strike="noStrike">
                          <a:solidFill>
                            <a:schemeClr val="bg1"/>
                          </a:solidFill>
                          <a:effectLst/>
                          <a:latin typeface="Aptos Narrow" panose="020B0004020202020204" pitchFamily="34" charset="0"/>
                        </a:rPr>
                        <a:t>783,460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r>
                        <a:rPr lang="en-US" sz="800" b="0" i="0" u="none" strike="noStrike">
                          <a:solidFill>
                            <a:schemeClr val="bg1"/>
                          </a:solidFill>
                          <a:effectLst/>
                          <a:latin typeface="Aptos Narrow" panose="020B0004020202020204" pitchFamily="34" charset="0"/>
                        </a:rPr>
                        <a:t>$6.99</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r>
                        <a:rPr lang="en-US" sz="800" b="0" i="0" u="none" strike="noStrike">
                          <a:solidFill>
                            <a:schemeClr val="bg1"/>
                          </a:solidFill>
                          <a:effectLst/>
                          <a:latin typeface="Aptos Narrow" panose="020B0004020202020204" pitchFamily="34" charset="0"/>
                        </a:rPr>
                        <a:t>$7.00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r>
                        <a:rPr lang="en-US" sz="800" b="0" i="0" u="none" strike="noStrike">
                          <a:solidFill>
                            <a:schemeClr val="bg1"/>
                          </a:solidFill>
                          <a:effectLst/>
                          <a:latin typeface="Aptos Narrow" panose="020B0004020202020204" pitchFamily="34" charset="0"/>
                        </a:rPr>
                        <a:t>$6.55</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r>
                        <a:rPr lang="en-US" sz="800" b="0" i="0" u="none" strike="noStrike">
                          <a:solidFill>
                            <a:schemeClr val="bg1"/>
                          </a:solidFill>
                          <a:effectLst/>
                          <a:latin typeface="Aptos Narrow" panose="020B0004020202020204" pitchFamily="34" charset="0"/>
                        </a:rPr>
                        <a:t>$7.50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r>
                        <a:rPr lang="en-US" sz="800" b="0" i="0" u="none" strike="noStrike">
                          <a:solidFill>
                            <a:schemeClr val="bg1"/>
                          </a:solidFill>
                          <a:effectLst/>
                          <a:latin typeface="Aptos Narrow" panose="020B0004020202020204" pitchFamily="34" charset="0"/>
                        </a:rPr>
                        <a:t>5.51%</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r>
                        <a:rPr lang="en-US" sz="800" b="0" i="0" u="none" strike="noStrike">
                          <a:solidFill>
                            <a:schemeClr val="bg1"/>
                          </a:solidFill>
                          <a:effectLst/>
                          <a:latin typeface="Aptos Narrow" panose="020B0004020202020204" pitchFamily="34" charset="0"/>
                        </a:rPr>
                        <a:t>3.54%</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r>
                        <a:rPr lang="en-US" sz="800" b="0" i="0" u="none" strike="noStrike">
                          <a:solidFill>
                            <a:schemeClr val="bg1"/>
                          </a:solidFill>
                          <a:effectLst/>
                          <a:latin typeface="Aptos Narrow" panose="020B0004020202020204" pitchFamily="34" charset="0"/>
                        </a:rPr>
                        <a:t>$36,135,600</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r>
                        <a:rPr lang="en-US" sz="800" b="0" i="0" u="none" strike="noStrike">
                          <a:solidFill>
                            <a:schemeClr val="bg1"/>
                          </a:solidFill>
                          <a:effectLst/>
                          <a:latin typeface="Aptos Narrow" panose="020B0004020202020204" pitchFamily="34" charset="0"/>
                        </a:rPr>
                        <a:t>12.7</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r>
                        <a:rPr lang="en-US" sz="800" b="0" i="0" u="none" strike="noStrike">
                          <a:solidFill>
                            <a:schemeClr val="bg1"/>
                          </a:solidFill>
                          <a:effectLst/>
                          <a:latin typeface="Aptos Narrow" panose="020B0004020202020204" pitchFamily="34" charset="0"/>
                        </a:rPr>
                        <a:t>12%</a:t>
                      </a: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endParaRPr lang="en-US" sz="800" b="0" i="0" u="none" strike="noStrike">
                        <a:solidFill>
                          <a:schemeClr val="bg1"/>
                        </a:solidFill>
                        <a:effectLst/>
                        <a:latin typeface="Aptos Narrow" panose="020B000402020202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b"/>
                      <a:endParaRPr lang="en-US" sz="800" b="0" i="0" u="none" strike="noStrike">
                        <a:solidFill>
                          <a:schemeClr val="bg1"/>
                        </a:solidFill>
                        <a:effectLst/>
                        <a:latin typeface="Aptos Narrow" panose="020B0004020202020204" pitchFamily="34" charset="0"/>
                      </a:endParaRPr>
                    </a:p>
                  </a:txBody>
                  <a:tcPr marL="9525" marR="9525" marT="9525"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34702550"/>
                  </a:ext>
                </a:extLst>
              </a:tr>
            </a:tbl>
          </a:graphicData>
        </a:graphic>
      </p:graphicFrame>
      <p:sp>
        <p:nvSpPr>
          <p:cNvPr id="7" name="TextBox 6">
            <a:extLst>
              <a:ext uri="{FF2B5EF4-FFF2-40B4-BE49-F238E27FC236}">
                <a16:creationId xmlns:a16="http://schemas.microsoft.com/office/drawing/2014/main" id="{89319D51-9EF8-630F-20CE-FB143F2B2293}"/>
              </a:ext>
            </a:extLst>
          </p:cNvPr>
          <p:cNvSpPr txBox="1"/>
          <p:nvPr/>
        </p:nvSpPr>
        <p:spPr>
          <a:xfrm>
            <a:off x="606031" y="1139812"/>
            <a:ext cx="2095431" cy="276999"/>
          </a:xfrm>
          <a:prstGeom prst="rect">
            <a:avLst/>
          </a:prstGeom>
          <a:noFill/>
        </p:spPr>
        <p:txBody>
          <a:bodyPr wrap="square" rtlCol="0">
            <a:spAutoFit/>
          </a:bodyPr>
          <a:lstStyle/>
          <a:p>
            <a:r>
              <a:rPr lang="en-US" sz="1200" b="1">
                <a:solidFill>
                  <a:schemeClr val="bg1"/>
                </a:solidFill>
              </a:rPr>
              <a:t>KEY HIGHLIGHTS</a:t>
            </a:r>
          </a:p>
        </p:txBody>
      </p:sp>
      <p:sp>
        <p:nvSpPr>
          <p:cNvPr id="5" name="TextBox 7">
            <a:extLst>
              <a:ext uri="{FF2B5EF4-FFF2-40B4-BE49-F238E27FC236}">
                <a16:creationId xmlns:a16="http://schemas.microsoft.com/office/drawing/2014/main" id="{61A6D93C-DDC0-21C3-FA54-6A9372549D8D}"/>
              </a:ext>
            </a:extLst>
          </p:cNvPr>
          <p:cNvSpPr txBox="1"/>
          <p:nvPr/>
        </p:nvSpPr>
        <p:spPr>
          <a:xfrm>
            <a:off x="606031" y="6197473"/>
            <a:ext cx="11988741" cy="507831"/>
          </a:xfrm>
          <a:prstGeom prst="rect">
            <a:avLst/>
          </a:prstGeom>
          <a:noFill/>
        </p:spPr>
        <p:txBody>
          <a:bodyPr wrap="square" lIns="91440" tIns="45720" rIns="91440" bIns="45720" anchor="t">
            <a:spAutoFit/>
          </a:bodyPr>
          <a:lstStyle>
            <a:defPPr>
              <a:defRPr lang="en-US"/>
            </a:defPPr>
            <a:lvl1pPr marL="0" algn="l" defTabSz="1523696" rtl="0" eaLnBrk="1" latinLnBrk="0" hangingPunct="1">
              <a:defRPr sz="3000" kern="1200">
                <a:solidFill>
                  <a:schemeClr val="tx1"/>
                </a:solidFill>
                <a:latin typeface="+mn-lt"/>
                <a:ea typeface="+mn-ea"/>
                <a:cs typeface="+mn-cs"/>
              </a:defRPr>
            </a:lvl1pPr>
            <a:lvl2pPr marL="761847" algn="l" defTabSz="1523696" rtl="0" eaLnBrk="1" latinLnBrk="0" hangingPunct="1">
              <a:defRPr sz="3000" kern="1200">
                <a:solidFill>
                  <a:schemeClr val="tx1"/>
                </a:solidFill>
                <a:latin typeface="+mn-lt"/>
                <a:ea typeface="+mn-ea"/>
                <a:cs typeface="+mn-cs"/>
              </a:defRPr>
            </a:lvl2pPr>
            <a:lvl3pPr marL="1523696" algn="l" defTabSz="1523696" rtl="0" eaLnBrk="1" latinLnBrk="0" hangingPunct="1">
              <a:defRPr sz="3000" kern="1200">
                <a:solidFill>
                  <a:schemeClr val="tx1"/>
                </a:solidFill>
                <a:latin typeface="+mn-lt"/>
                <a:ea typeface="+mn-ea"/>
                <a:cs typeface="+mn-cs"/>
              </a:defRPr>
            </a:lvl3pPr>
            <a:lvl4pPr marL="2285543" algn="l" defTabSz="1523696" rtl="0" eaLnBrk="1" latinLnBrk="0" hangingPunct="1">
              <a:defRPr sz="3000" kern="1200">
                <a:solidFill>
                  <a:schemeClr val="tx1"/>
                </a:solidFill>
                <a:latin typeface="+mn-lt"/>
                <a:ea typeface="+mn-ea"/>
                <a:cs typeface="+mn-cs"/>
              </a:defRPr>
            </a:lvl4pPr>
            <a:lvl5pPr marL="3047390" algn="l" defTabSz="1523696" rtl="0" eaLnBrk="1" latinLnBrk="0" hangingPunct="1">
              <a:defRPr sz="3000" kern="1200">
                <a:solidFill>
                  <a:schemeClr val="tx1"/>
                </a:solidFill>
                <a:latin typeface="+mn-lt"/>
                <a:ea typeface="+mn-ea"/>
                <a:cs typeface="+mn-cs"/>
              </a:defRPr>
            </a:lvl5pPr>
            <a:lvl6pPr marL="3809237" algn="l" defTabSz="1523696" rtl="0" eaLnBrk="1" latinLnBrk="0" hangingPunct="1">
              <a:defRPr sz="3000" kern="1200">
                <a:solidFill>
                  <a:schemeClr val="tx1"/>
                </a:solidFill>
                <a:latin typeface="+mn-lt"/>
                <a:ea typeface="+mn-ea"/>
                <a:cs typeface="+mn-cs"/>
              </a:defRPr>
            </a:lvl6pPr>
            <a:lvl7pPr marL="4571086" algn="l" defTabSz="1523696" rtl="0" eaLnBrk="1" latinLnBrk="0" hangingPunct="1">
              <a:defRPr sz="3000" kern="1200">
                <a:solidFill>
                  <a:schemeClr val="tx1"/>
                </a:solidFill>
                <a:latin typeface="+mn-lt"/>
                <a:ea typeface="+mn-ea"/>
                <a:cs typeface="+mn-cs"/>
              </a:defRPr>
            </a:lvl7pPr>
            <a:lvl8pPr marL="5332933" algn="l" defTabSz="1523696" rtl="0" eaLnBrk="1" latinLnBrk="0" hangingPunct="1">
              <a:defRPr sz="3000" kern="1200">
                <a:solidFill>
                  <a:schemeClr val="tx1"/>
                </a:solidFill>
                <a:latin typeface="+mn-lt"/>
                <a:ea typeface="+mn-ea"/>
                <a:cs typeface="+mn-cs"/>
              </a:defRPr>
            </a:lvl8pPr>
            <a:lvl9pPr marL="6094780" algn="l" defTabSz="1523696" rtl="0" eaLnBrk="1" latinLnBrk="0" hangingPunct="1">
              <a:defRPr sz="3000" kern="1200">
                <a:solidFill>
                  <a:schemeClr val="tx1"/>
                </a:solidFill>
                <a:latin typeface="+mn-lt"/>
                <a:ea typeface="+mn-ea"/>
                <a:cs typeface="+mn-cs"/>
              </a:defRPr>
            </a:lvl9pPr>
          </a:lstStyle>
          <a:p>
            <a:pPr>
              <a:buClr>
                <a:schemeClr val="accent2"/>
              </a:buClr>
            </a:pPr>
            <a:r>
              <a:rPr lang="en-US" sz="900" b="1">
                <a:solidFill>
                  <a:schemeClr val="tx2"/>
                </a:solidFill>
                <a:latin typeface="Aptos"/>
                <a:ea typeface="Lato Medium"/>
                <a:cs typeface="Lato Medium"/>
              </a:rPr>
              <a:t>DEAL NOTES </a:t>
            </a:r>
            <a:endParaRPr lang="en-US" sz="900" b="1">
              <a:solidFill>
                <a:schemeClr val="tx2"/>
              </a:solidFill>
              <a:highlight>
                <a:srgbClr val="FFFF00"/>
              </a:highlight>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900" b="1">
                <a:solidFill>
                  <a:schemeClr val="tx2"/>
                </a:solidFill>
                <a:latin typeface="Aptos"/>
                <a:ea typeface="Lato Medium"/>
                <a:cs typeface="Lato Medium"/>
              </a:rPr>
              <a:t>Ohio Department (2), Chicago -  </a:t>
            </a:r>
            <a:r>
              <a:rPr lang="en-US" sz="900">
                <a:solidFill>
                  <a:schemeClr val="tx2"/>
                </a:solidFill>
                <a:latin typeface="Aptos"/>
                <a:ea typeface="Lato Medium"/>
                <a:cs typeface="Lato Medium"/>
              </a:rPr>
              <a:t>Renewal with State of Ohio who only does a gross lease structure with 2 years term- net equivalent rent would be $8.60 PSF in year 1 and $10.50 in year 2</a:t>
            </a:r>
          </a:p>
          <a:p>
            <a:pPr marL="285750" indent="-285750">
              <a:buClr>
                <a:schemeClr val="accent2"/>
              </a:buClr>
              <a:buFont typeface="Arial" panose="020B0604020202020204" pitchFamily="34" charset="0"/>
              <a:buChar char="•"/>
            </a:pPr>
            <a:r>
              <a:rPr lang="en-US" sz="900" b="1">
                <a:solidFill>
                  <a:schemeClr val="tx2"/>
                </a:solidFill>
                <a:latin typeface="Aptos"/>
                <a:ea typeface="Lato Medium"/>
                <a:cs typeface="Lato Medium"/>
              </a:rPr>
              <a:t>American Builders &amp; Contractors (2), Memphis</a:t>
            </a:r>
            <a:r>
              <a:rPr lang="en-US" sz="900">
                <a:solidFill>
                  <a:schemeClr val="tx2"/>
                </a:solidFill>
                <a:latin typeface="Aptos"/>
                <a:ea typeface="Lato Medium"/>
                <a:cs typeface="Lato Medium"/>
              </a:rPr>
              <a:t>- Multiple requests were made to review financials but were denied</a:t>
            </a:r>
          </a:p>
        </p:txBody>
      </p:sp>
    </p:spTree>
    <p:extLst>
      <p:ext uri="{BB962C8B-B14F-4D97-AF65-F5344CB8AC3E}">
        <p14:creationId xmlns:p14="http://schemas.microsoft.com/office/powerpoint/2010/main" val="1719008149"/>
      </p:ext>
    </p:extLst>
  </p:cSld>
  <p:clrMapOvr>
    <a:masterClrMapping/>
  </p:clrMapOvr>
  <p:extLst>
    <p:ext uri="{6950BFC3-D8DA-4A85-94F7-54DA5524770B}">
      <p188:commentRel xmlns:p188="http://schemas.microsoft.com/office/powerpoint/2018/8/main"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386CC-7C26-19A5-4F98-985A1AE5A52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AF0116-A157-D1F0-CAC9-3B8B8E1786E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think-cell data - do not delete" hidden="1">
                        <a:extLst>
                          <a:ext uri="{FF2B5EF4-FFF2-40B4-BE49-F238E27FC236}">
                            <a16:creationId xmlns:a16="http://schemas.microsoft.com/office/drawing/2014/main" id="{F0AF0116-A157-D1F0-CAC9-3B8B8E1786E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52CF069-8FCD-429D-B34F-F8F70379C34F}"/>
              </a:ext>
            </a:extLst>
          </p:cNvPr>
          <p:cNvSpPr>
            <a:spLocks noGrp="1"/>
          </p:cNvSpPr>
          <p:nvPr>
            <p:ph type="title"/>
          </p:nvPr>
        </p:nvSpPr>
        <p:spPr/>
        <p:txBody>
          <a:bodyPr vert="horz"/>
          <a:lstStyle/>
          <a:p>
            <a:r>
              <a:rPr lang="en-US"/>
              <a:t>Q2 2025 | </a:t>
            </a:r>
            <a:r>
              <a:rPr lang="en-US" b="0"/>
              <a:t>Market Level Summary – Fund 3</a:t>
            </a:r>
            <a:endParaRPr lang="en-US"/>
          </a:p>
        </p:txBody>
      </p:sp>
      <p:sp>
        <p:nvSpPr>
          <p:cNvPr id="8" name="TextBox 7">
            <a:extLst>
              <a:ext uri="{FF2B5EF4-FFF2-40B4-BE49-F238E27FC236}">
                <a16:creationId xmlns:a16="http://schemas.microsoft.com/office/drawing/2014/main" id="{925461F8-4CBA-EDCF-1501-BE6580CF2EC6}"/>
              </a:ext>
            </a:extLst>
          </p:cNvPr>
          <p:cNvSpPr txBox="1"/>
          <p:nvPr/>
        </p:nvSpPr>
        <p:spPr>
          <a:xfrm>
            <a:off x="718263" y="1226834"/>
            <a:ext cx="10846717" cy="430887"/>
          </a:xfrm>
          <a:prstGeom prst="rect">
            <a:avLst/>
          </a:prstGeom>
          <a:solidFill>
            <a:schemeClr val="bg1">
              <a:lumMod val="95000"/>
            </a:schemeClr>
          </a:solidFill>
        </p:spPr>
        <p:txBody>
          <a:bodyPr wrap="square" lIns="91440" tIns="45720" rIns="91440" bIns="45720" anchor="t">
            <a:spAutoFit/>
          </a:bodyPr>
          <a:lstStyle/>
          <a:p>
            <a:pPr marL="285750" indent="-285750">
              <a:buClr>
                <a:srgbClr val="FEAB21"/>
              </a:buClr>
              <a:buFont typeface="Arial" panose="020B0604020202020204" pitchFamily="34" charset="0"/>
              <a:buChar char="•"/>
            </a:pPr>
            <a:r>
              <a:rPr lang="en-US" sz="1100">
                <a:solidFill>
                  <a:schemeClr val="tx2"/>
                </a:solidFill>
                <a:latin typeface="Gilroy" panose="00000500000000000000"/>
                <a:ea typeface="Lato Medium"/>
                <a:cs typeface="Lato Medium"/>
              </a:rPr>
              <a:t>Fund 3 achieved a 23% leasing spread in Q2 and was in line with business plan expectations. </a:t>
            </a:r>
            <a:r>
              <a:rPr lang="en-US" sz="1100" b="1">
                <a:solidFill>
                  <a:schemeClr val="tx2"/>
                </a:solidFill>
                <a:latin typeface="Gilroy" panose="00000500000000000000"/>
                <a:ea typeface="Lato Medium"/>
                <a:cs typeface="Lato Medium"/>
              </a:rPr>
              <a:t>Escalations averaged 5.51%, </a:t>
            </a:r>
            <a:r>
              <a:rPr lang="en-US" sz="1100">
                <a:solidFill>
                  <a:schemeClr val="tx2"/>
                </a:solidFill>
                <a:latin typeface="Gilroy" panose="00000500000000000000"/>
                <a:ea typeface="Lato Medium"/>
                <a:cs typeface="Lato Medium"/>
              </a:rPr>
              <a:t>about 240 bps above original business plan, but including one unusually high escalation in Columbus. </a:t>
            </a:r>
          </a:p>
        </p:txBody>
      </p:sp>
      <p:graphicFrame>
        <p:nvGraphicFramePr>
          <p:cNvPr id="9" name="Chart 8">
            <a:extLst>
              <a:ext uri="{FF2B5EF4-FFF2-40B4-BE49-F238E27FC236}">
                <a16:creationId xmlns:a16="http://schemas.microsoft.com/office/drawing/2014/main" id="{1C70BF6B-BCF2-DC19-E222-71333F817133}"/>
              </a:ext>
            </a:extLst>
          </p:cNvPr>
          <p:cNvGraphicFramePr/>
          <p:nvPr>
            <p:extLst>
              <p:ext uri="{D42A27DB-BD31-4B8C-83A1-F6EECF244321}">
                <p14:modId xmlns:p14="http://schemas.microsoft.com/office/powerpoint/2010/main" val="1496164020"/>
              </p:ext>
            </p:extLst>
          </p:nvPr>
        </p:nvGraphicFramePr>
        <p:xfrm>
          <a:off x="762555" y="1829862"/>
          <a:ext cx="3301443" cy="206756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 11">
            <a:extLst>
              <a:ext uri="{FF2B5EF4-FFF2-40B4-BE49-F238E27FC236}">
                <a16:creationId xmlns:a16="http://schemas.microsoft.com/office/drawing/2014/main" id="{BB6A7BBE-F884-0168-1F91-DDEE96341C99}"/>
              </a:ext>
            </a:extLst>
          </p:cNvPr>
          <p:cNvGraphicFramePr/>
          <p:nvPr>
            <p:extLst>
              <p:ext uri="{D42A27DB-BD31-4B8C-83A1-F6EECF244321}">
                <p14:modId xmlns:p14="http://schemas.microsoft.com/office/powerpoint/2010/main" val="2478474028"/>
              </p:ext>
            </p:extLst>
          </p:nvPr>
        </p:nvGraphicFramePr>
        <p:xfrm>
          <a:off x="4490899" y="1829500"/>
          <a:ext cx="3301443" cy="230816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3" name="Chart 12">
            <a:extLst>
              <a:ext uri="{FF2B5EF4-FFF2-40B4-BE49-F238E27FC236}">
                <a16:creationId xmlns:a16="http://schemas.microsoft.com/office/drawing/2014/main" id="{A1D79302-B26B-57BC-5724-2D006E342444}"/>
              </a:ext>
            </a:extLst>
          </p:cNvPr>
          <p:cNvGraphicFramePr/>
          <p:nvPr>
            <p:extLst>
              <p:ext uri="{D42A27DB-BD31-4B8C-83A1-F6EECF244321}">
                <p14:modId xmlns:p14="http://schemas.microsoft.com/office/powerpoint/2010/main" val="2659217561"/>
              </p:ext>
            </p:extLst>
          </p:nvPr>
        </p:nvGraphicFramePr>
        <p:xfrm>
          <a:off x="8263536" y="1829500"/>
          <a:ext cx="3301443" cy="2308168"/>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83465681-9EF1-15FD-D6A9-C1D95281974A}"/>
              </a:ext>
            </a:extLst>
          </p:cNvPr>
          <p:cNvSpPr txBox="1"/>
          <p:nvPr/>
        </p:nvSpPr>
        <p:spPr>
          <a:xfrm>
            <a:off x="627018" y="6245738"/>
            <a:ext cx="10937961" cy="338554"/>
          </a:xfrm>
          <a:prstGeom prst="rect">
            <a:avLst/>
          </a:prstGeom>
          <a:noFill/>
        </p:spPr>
        <p:txBody>
          <a:bodyPr wrap="square">
            <a:spAutoFit/>
          </a:bodyPr>
          <a:lstStyle/>
          <a:p>
            <a:pPr marL="0" algn="l" eaLnBrk="1" fontAlgn="ctr" hangingPunct="1"/>
            <a:r>
              <a:rPr lang="en-US" sz="800" b="0" i="1" u="none" strike="noStrike">
                <a:solidFill>
                  <a:srgbClr val="000000"/>
                </a:solidFill>
                <a:effectLst/>
                <a:latin typeface="Calibri Light" panose="020F0302020204030204" pitchFamily="34" charset="0"/>
              </a:rPr>
              <a:t>1. Deals represent executed leases with term &gt; 12 months​</a:t>
            </a:r>
            <a:endParaRPr lang="en-US" sz="2000" b="0" i="0" u="none" strike="noStrike">
              <a:effectLst/>
              <a:latin typeface="Arial" panose="020B0604020202020204" pitchFamily="34" charset="0"/>
            </a:endParaRPr>
          </a:p>
          <a:p>
            <a:pPr marL="0" algn="l" eaLnBrk="1" fontAlgn="ctr" hangingPunct="1"/>
            <a:r>
              <a:rPr lang="en-US" sz="800" b="0" i="1" u="none" strike="noStrike">
                <a:solidFill>
                  <a:srgbClr val="000000"/>
                </a:solidFill>
                <a:effectLst/>
                <a:latin typeface="Calibri Light" panose="020F0302020204030204" pitchFamily="34" charset="0"/>
              </a:rPr>
              <a:t>2. Rent Increase over Prior Lease calculation excludes spaces that were previously vacant​</a:t>
            </a:r>
            <a:endParaRPr lang="en-US" sz="2000" b="0" i="0" u="none" strike="noStrike">
              <a:effectLst/>
              <a:latin typeface="Arial" panose="020B0604020202020204" pitchFamily="34" charset="0"/>
            </a:endParaRPr>
          </a:p>
        </p:txBody>
      </p:sp>
      <p:pic>
        <p:nvPicPr>
          <p:cNvPr id="5" name="Picture 4">
            <a:extLst>
              <a:ext uri="{FF2B5EF4-FFF2-40B4-BE49-F238E27FC236}">
                <a16:creationId xmlns:a16="http://schemas.microsoft.com/office/drawing/2014/main" id="{F68AB3D3-FC22-ACE6-D9A7-D15B64A7A810}"/>
              </a:ext>
            </a:extLst>
          </p:cNvPr>
          <p:cNvPicPr>
            <a:picLocks noChangeAspect="1"/>
          </p:cNvPicPr>
          <p:nvPr/>
        </p:nvPicPr>
        <p:blipFill>
          <a:blip r:embed="rId10"/>
          <a:stretch>
            <a:fillRect/>
          </a:stretch>
        </p:blipFill>
        <p:spPr>
          <a:xfrm>
            <a:off x="538692" y="4309447"/>
            <a:ext cx="11114615" cy="1607287"/>
          </a:xfrm>
          <a:prstGeom prst="rect">
            <a:avLst/>
          </a:prstGeom>
        </p:spPr>
      </p:pic>
    </p:spTree>
    <p:extLst>
      <p:ext uri="{BB962C8B-B14F-4D97-AF65-F5344CB8AC3E}">
        <p14:creationId xmlns:p14="http://schemas.microsoft.com/office/powerpoint/2010/main" val="3944588499"/>
      </p:ext>
    </p:extLst>
  </p:cSld>
  <p:clrMapOvr>
    <a:masterClrMapping/>
  </p:clrMapOvr>
  <p:extLst>
    <p:ext uri="{6950BFC3-D8DA-4A85-94F7-54DA5524770B}">
      <p188:commentRel xmlns:p188="http://schemas.microsoft.com/office/powerpoint/2018/8/main" r:id="rId4"/>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EDCE6-6D0C-A955-C70B-11200662D342}"/>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AAA6C691-0D94-98AC-D832-1CAC63CC36A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AAA6C691-0D94-98AC-D832-1CAC63CC36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2ADAD84-4EA4-7933-827C-D72C26C52317}"/>
              </a:ext>
            </a:extLst>
          </p:cNvPr>
          <p:cNvSpPr>
            <a:spLocks noGrp="1"/>
          </p:cNvSpPr>
          <p:nvPr>
            <p:ph type="title"/>
          </p:nvPr>
        </p:nvSpPr>
        <p:spPr/>
        <p:txBody>
          <a:bodyPr vert="horz"/>
          <a:lstStyle/>
          <a:p>
            <a:r>
              <a:rPr lang="en-US"/>
              <a:t>Downtime Quarterly Trend | </a:t>
            </a:r>
            <a:r>
              <a:rPr lang="en-US" b="0"/>
              <a:t>Fund 3</a:t>
            </a:r>
          </a:p>
        </p:txBody>
      </p:sp>
      <p:sp>
        <p:nvSpPr>
          <p:cNvPr id="3" name="TextBox 2">
            <a:extLst>
              <a:ext uri="{FF2B5EF4-FFF2-40B4-BE49-F238E27FC236}">
                <a16:creationId xmlns:a16="http://schemas.microsoft.com/office/drawing/2014/main" id="{EC20890E-1735-FA9B-60DC-CEEE2C0E4563}"/>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37D6B720-3E0A-2269-E476-D509808F25E8}"/>
              </a:ext>
            </a:extLst>
          </p:cNvPr>
          <p:cNvSpPr txBox="1"/>
          <p:nvPr/>
        </p:nvSpPr>
        <p:spPr>
          <a:xfrm>
            <a:off x="710033" y="1206487"/>
            <a:ext cx="10856153" cy="261610"/>
          </a:xfrm>
          <a:prstGeom prst="rect">
            <a:avLst/>
          </a:prstGeom>
          <a:solidFill>
            <a:schemeClr val="bg1">
              <a:lumMod val="95000"/>
            </a:schemeClr>
          </a:solidFill>
        </p:spPr>
        <p:txBody>
          <a:bodyPr wrap="square" lIns="91440" tIns="45720" rIns="91440" bIns="45720" anchor="t">
            <a:spAutoFit/>
          </a:bodyPr>
          <a:lstStyle/>
          <a:p>
            <a:pPr marL="285750" indent="-285750">
              <a:buClr>
                <a:srgbClr val="FEAB21"/>
              </a:buClr>
              <a:buFont typeface="Wingdings" panose="05000000000000000000" pitchFamily="2" charset="2"/>
              <a:buChar char="§"/>
            </a:pPr>
            <a:r>
              <a:rPr lang="en-US" sz="1100">
                <a:solidFill>
                  <a:schemeClr val="tx2"/>
                </a:solidFill>
                <a:latin typeface="Aptos"/>
                <a:ea typeface="Lato Medium"/>
                <a:cs typeface="Lato Medium"/>
              </a:rPr>
              <a:t>Fund 3 downtime is </a:t>
            </a:r>
            <a:r>
              <a:rPr lang="en-US" sz="1100" b="1">
                <a:solidFill>
                  <a:schemeClr val="tx2"/>
                </a:solidFill>
                <a:latin typeface="Aptos"/>
                <a:ea typeface="Lato Medium"/>
                <a:cs typeface="Lato Medium"/>
              </a:rPr>
              <a:t>exceeding UW DT as of Q2-2025 due to a drag created by long standing vacancies. </a:t>
            </a:r>
          </a:p>
        </p:txBody>
      </p:sp>
      <p:graphicFrame>
        <p:nvGraphicFramePr>
          <p:cNvPr id="13" name="Chart 12">
            <a:extLst>
              <a:ext uri="{FF2B5EF4-FFF2-40B4-BE49-F238E27FC236}">
                <a16:creationId xmlns:a16="http://schemas.microsoft.com/office/drawing/2014/main" id="{8D213F3D-150D-18F8-EEAB-E5C1D8443B4B}"/>
              </a:ext>
            </a:extLst>
          </p:cNvPr>
          <p:cNvGraphicFramePr/>
          <p:nvPr>
            <p:extLst>
              <p:ext uri="{D42A27DB-BD31-4B8C-83A1-F6EECF244321}">
                <p14:modId xmlns:p14="http://schemas.microsoft.com/office/powerpoint/2010/main" val="2462555577"/>
              </p:ext>
            </p:extLst>
          </p:nvPr>
        </p:nvGraphicFramePr>
        <p:xfrm>
          <a:off x="552676" y="4161811"/>
          <a:ext cx="10492193" cy="2389552"/>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78DFCF7C-2E6A-A429-20B1-723A8FB72C1B}"/>
              </a:ext>
            </a:extLst>
          </p:cNvPr>
          <p:cNvSpPr txBox="1"/>
          <p:nvPr/>
        </p:nvSpPr>
        <p:spPr>
          <a:xfrm>
            <a:off x="0" y="6550223"/>
            <a:ext cx="7820628" cy="307777"/>
          </a:xfrm>
          <a:prstGeom prst="rect">
            <a:avLst/>
          </a:prstGeom>
          <a:noFill/>
        </p:spPr>
        <p:txBody>
          <a:bodyPr wrap="square" rtlCol="0">
            <a:spAutoFit/>
          </a:bodyPr>
          <a:lstStyle/>
          <a:p>
            <a:r>
              <a:rPr lang="en-US" sz="1400" i="1">
                <a:solidFill>
                  <a:schemeClr val="bg1">
                    <a:lumMod val="65000"/>
                  </a:schemeClr>
                </a:solidFill>
              </a:rPr>
              <a:t>* ”Months to lease” – pulled from CoStar (7/25/25) for industrial properties 20-200KSF in FP markets</a:t>
            </a:r>
          </a:p>
        </p:txBody>
      </p:sp>
      <p:graphicFrame>
        <p:nvGraphicFramePr>
          <p:cNvPr id="16" name="Chart 15">
            <a:extLst>
              <a:ext uri="{FF2B5EF4-FFF2-40B4-BE49-F238E27FC236}">
                <a16:creationId xmlns:a16="http://schemas.microsoft.com/office/drawing/2014/main" id="{3C8A310D-98A0-2D73-B51C-8DF12D210B8F}"/>
              </a:ext>
            </a:extLst>
          </p:cNvPr>
          <p:cNvGraphicFramePr>
            <a:graphicFrameLocks/>
          </p:cNvGraphicFramePr>
          <p:nvPr>
            <p:extLst>
              <p:ext uri="{D42A27DB-BD31-4B8C-83A1-F6EECF244321}">
                <p14:modId xmlns:p14="http://schemas.microsoft.com/office/powerpoint/2010/main" val="3680603075"/>
              </p:ext>
            </p:extLst>
          </p:nvPr>
        </p:nvGraphicFramePr>
        <p:xfrm>
          <a:off x="1306286" y="1582759"/>
          <a:ext cx="9528706" cy="257905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68620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F2496-0EDB-C73B-F831-1A87FCE3379C}"/>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01D4374D-90E4-0D97-2E0F-6D226C2A1FE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19" name="think-cell data - do not delete" hidden="1">
                        <a:extLst>
                          <a:ext uri="{FF2B5EF4-FFF2-40B4-BE49-F238E27FC236}">
                            <a16:creationId xmlns:a16="http://schemas.microsoft.com/office/drawing/2014/main" id="{01D4374D-90E4-0D97-2E0F-6D226C2A1FE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7DF80C2-75FB-6F43-E71A-B5612D852432}"/>
              </a:ext>
            </a:extLst>
          </p:cNvPr>
          <p:cNvSpPr>
            <a:spLocks noGrp="1"/>
          </p:cNvSpPr>
          <p:nvPr>
            <p:ph type="title"/>
          </p:nvPr>
        </p:nvSpPr>
        <p:spPr/>
        <p:txBody>
          <a:bodyPr vert="horz"/>
          <a:lstStyle/>
          <a:p>
            <a:r>
              <a:rPr lang="en-US"/>
              <a:t>Leasing Performance since Inception | </a:t>
            </a:r>
            <a:r>
              <a:rPr lang="en-US" b="0"/>
              <a:t>Fund 3</a:t>
            </a:r>
            <a:r>
              <a:rPr lang="en-US"/>
              <a:t> </a:t>
            </a:r>
            <a:r>
              <a:rPr lang="en-US" b="0"/>
              <a:t>Stats</a:t>
            </a:r>
          </a:p>
        </p:txBody>
      </p:sp>
      <p:sp>
        <p:nvSpPr>
          <p:cNvPr id="10" name="TextBox 9">
            <a:extLst>
              <a:ext uri="{FF2B5EF4-FFF2-40B4-BE49-F238E27FC236}">
                <a16:creationId xmlns:a16="http://schemas.microsoft.com/office/drawing/2014/main" id="{3E960C6E-8B8C-BB87-4954-4946C0A62AF4}"/>
              </a:ext>
            </a:extLst>
          </p:cNvPr>
          <p:cNvSpPr txBox="1"/>
          <p:nvPr/>
        </p:nvSpPr>
        <p:spPr>
          <a:xfrm>
            <a:off x="621438" y="1173513"/>
            <a:ext cx="3496699" cy="769441"/>
          </a:xfrm>
          <a:prstGeom prst="rect">
            <a:avLst/>
          </a:prstGeom>
          <a:solidFill>
            <a:schemeClr val="bg1">
              <a:lumMod val="95000"/>
            </a:schemeClr>
          </a:solidFill>
        </p:spPr>
        <p:txBody>
          <a:bodyPr wrap="square" lIns="91440" tIns="45720" rIns="91440" bIns="45720" anchor="ctr">
            <a:spAutoFit/>
          </a:bodyPr>
          <a:lstStyle/>
          <a:p>
            <a:pPr marL="228600" indent="-228600">
              <a:buClr>
                <a:srgbClr val="FEAB21"/>
              </a:buClr>
              <a:buFont typeface="Wingdings" panose="05000000000000000000" pitchFamily="2" charset="2"/>
              <a:buChar char="§"/>
            </a:pPr>
            <a:r>
              <a:rPr lang="en-US" sz="1100" b="1">
                <a:solidFill>
                  <a:schemeClr val="tx2"/>
                </a:solidFill>
                <a:latin typeface="Gilroy" panose="00000500000000000000"/>
                <a:ea typeface="Lato Medium"/>
                <a:cs typeface="Lato Medium"/>
              </a:rPr>
              <a:t>Fund 3 leasing spreads at 23% are in line with the portfolio at 29%, though it has slightly moderated from it’s year one levels of 43%.</a:t>
            </a:r>
          </a:p>
          <a:p>
            <a:pPr marL="228600" indent="-228600">
              <a:buClr>
                <a:srgbClr val="FEAB21"/>
              </a:buClr>
              <a:buFont typeface="Wingdings" panose="05000000000000000000" pitchFamily="2" charset="2"/>
              <a:buChar char="§"/>
            </a:pPr>
            <a:endParaRPr lang="en-US" sz="1100" b="1">
              <a:solidFill>
                <a:schemeClr val="tx2"/>
              </a:solidFill>
              <a:latin typeface="Gilroy" panose="00000500000000000000"/>
              <a:ea typeface="Lato Medium"/>
              <a:cs typeface="Lato Medium"/>
            </a:endParaRPr>
          </a:p>
        </p:txBody>
      </p:sp>
      <p:sp>
        <p:nvSpPr>
          <p:cNvPr id="5" name="TextBox 4">
            <a:extLst>
              <a:ext uri="{FF2B5EF4-FFF2-40B4-BE49-F238E27FC236}">
                <a16:creationId xmlns:a16="http://schemas.microsoft.com/office/drawing/2014/main" id="{227DBDAE-ABD5-822A-8F84-D34A2459F28E}"/>
              </a:ext>
            </a:extLst>
          </p:cNvPr>
          <p:cNvSpPr txBox="1"/>
          <p:nvPr/>
        </p:nvSpPr>
        <p:spPr>
          <a:xfrm>
            <a:off x="8073863" y="1173513"/>
            <a:ext cx="3835485" cy="769441"/>
          </a:xfrm>
          <a:prstGeom prst="rect">
            <a:avLst/>
          </a:prstGeom>
          <a:solidFill>
            <a:schemeClr val="bg1">
              <a:lumMod val="95000"/>
            </a:schemeClr>
          </a:solidFill>
        </p:spPr>
        <p:txBody>
          <a:bodyPr wrap="square" lIns="91440" tIns="45720" rIns="91440" bIns="45720" anchor="t">
            <a:spAutoFit/>
          </a:bodyPr>
          <a:lstStyle/>
          <a:p>
            <a:pPr marL="171450" indent="-171450">
              <a:buClr>
                <a:srgbClr val="FEAB21"/>
              </a:buClr>
              <a:buFont typeface="Wingdings" panose="05000000000000000000" pitchFamily="2" charset="2"/>
              <a:buChar char="§"/>
            </a:pPr>
            <a:r>
              <a:rPr lang="en-US" sz="1100" b="1">
                <a:solidFill>
                  <a:schemeClr val="tx2"/>
                </a:solidFill>
                <a:latin typeface="Gilroy" panose="00000500000000000000"/>
                <a:ea typeface="Lato Medium"/>
                <a:cs typeface="Lato Medium"/>
              </a:rPr>
              <a:t>Fund 3 escalations continue to be very ahead of BP, with Q2 superseding business plan by about 240 bps and since inception exceeding business plan by 75 bps.</a:t>
            </a:r>
            <a:endParaRPr lang="en-US" sz="1100" b="1">
              <a:solidFill>
                <a:schemeClr val="tx2"/>
              </a:solidFill>
              <a:highlight>
                <a:srgbClr val="FFFF00"/>
              </a:highlight>
              <a:latin typeface="Gilroy" panose="00000500000000000000"/>
              <a:ea typeface="Lato Medium"/>
              <a:cs typeface="Lato Medium"/>
            </a:endParaRPr>
          </a:p>
          <a:p>
            <a:pPr marL="171450" indent="-171450">
              <a:buClr>
                <a:srgbClr val="FEAB21"/>
              </a:buClr>
              <a:buFont typeface="Wingdings" panose="05000000000000000000" pitchFamily="2" charset="2"/>
              <a:buChar char="§"/>
            </a:pPr>
            <a:endParaRPr lang="en-US" sz="1100" b="1">
              <a:solidFill>
                <a:schemeClr val="tx2"/>
              </a:solidFill>
              <a:highlight>
                <a:srgbClr val="FFFF00"/>
              </a:highlight>
              <a:latin typeface="Gilroy" panose="00000500000000000000"/>
              <a:ea typeface="Lato Medium" panose="020F0502020204030203" pitchFamily="34" charset="0"/>
              <a:cs typeface="Lato Medium" panose="020F0502020204030203" pitchFamily="34" charset="0"/>
            </a:endParaRPr>
          </a:p>
        </p:txBody>
      </p:sp>
      <p:sp>
        <p:nvSpPr>
          <p:cNvPr id="6" name="TextBox 5">
            <a:extLst>
              <a:ext uri="{FF2B5EF4-FFF2-40B4-BE49-F238E27FC236}">
                <a16:creationId xmlns:a16="http://schemas.microsoft.com/office/drawing/2014/main" id="{85B38C66-20E8-1692-1D1B-F157A68CF893}"/>
              </a:ext>
            </a:extLst>
          </p:cNvPr>
          <p:cNvSpPr txBox="1"/>
          <p:nvPr/>
        </p:nvSpPr>
        <p:spPr>
          <a:xfrm>
            <a:off x="4341317" y="1173512"/>
            <a:ext cx="3496699" cy="769441"/>
          </a:xfrm>
          <a:prstGeom prst="rect">
            <a:avLst/>
          </a:prstGeom>
          <a:solidFill>
            <a:schemeClr val="bg1">
              <a:lumMod val="95000"/>
            </a:schemeClr>
          </a:solidFill>
        </p:spPr>
        <p:txBody>
          <a:bodyPr wrap="square" lIns="91440" tIns="45720" rIns="91440" bIns="45720" anchor="t">
            <a:spAutoFit/>
          </a:bodyPr>
          <a:lstStyle/>
          <a:p>
            <a:pPr marL="228600" indent="-228600">
              <a:buClr>
                <a:srgbClr val="FEAB21"/>
              </a:buClr>
              <a:buFont typeface="Wingdings" panose="05000000000000000000" pitchFamily="2" charset="2"/>
              <a:buChar char="§"/>
            </a:pPr>
            <a:r>
              <a:rPr lang="en-US" sz="1100" b="1">
                <a:solidFill>
                  <a:schemeClr val="tx2"/>
                </a:solidFill>
                <a:latin typeface="Gilroy" panose="00000500000000000000"/>
                <a:ea typeface="Lato Medium"/>
                <a:cs typeface="Lato Medium"/>
              </a:rPr>
              <a:t>Renewal Rate was above the historical average in Q2 at 83%. Over the last year it has been 57%.</a:t>
            </a:r>
          </a:p>
          <a:p>
            <a:pPr marL="228600" indent="-228600">
              <a:buClr>
                <a:srgbClr val="FEAB21"/>
              </a:buClr>
              <a:buFont typeface="Wingdings" panose="05000000000000000000" pitchFamily="2" charset="2"/>
              <a:buChar char="§"/>
            </a:pPr>
            <a:endParaRPr lang="en-US" sz="1100" b="1">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endParaRPr lang="en-US" sz="1100" b="1">
              <a:solidFill>
                <a:schemeClr val="tx2"/>
              </a:solidFill>
              <a:latin typeface="Gilroy" panose="00000500000000000000"/>
              <a:ea typeface="Lato Medium" panose="020F0502020204030203" pitchFamily="34" charset="0"/>
              <a:cs typeface="Lato Medium" panose="020F0502020204030203" pitchFamily="34" charset="0"/>
            </a:endParaRPr>
          </a:p>
        </p:txBody>
      </p:sp>
      <p:graphicFrame>
        <p:nvGraphicFramePr>
          <p:cNvPr id="11" name="Chart 10">
            <a:extLst>
              <a:ext uri="{FF2B5EF4-FFF2-40B4-BE49-F238E27FC236}">
                <a16:creationId xmlns:a16="http://schemas.microsoft.com/office/drawing/2014/main" id="{1CABD0AE-A8BA-49F0-2C9D-1A72C20B85CB}"/>
              </a:ext>
            </a:extLst>
          </p:cNvPr>
          <p:cNvGraphicFramePr/>
          <p:nvPr/>
        </p:nvGraphicFramePr>
        <p:xfrm>
          <a:off x="621437" y="1942954"/>
          <a:ext cx="3496699" cy="20511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99DA234B-11DE-65FC-6D95-C72B94857D94}"/>
              </a:ext>
            </a:extLst>
          </p:cNvPr>
          <p:cNvGraphicFramePr/>
          <p:nvPr>
            <p:extLst>
              <p:ext uri="{D42A27DB-BD31-4B8C-83A1-F6EECF244321}">
                <p14:modId xmlns:p14="http://schemas.microsoft.com/office/powerpoint/2010/main" val="4013692387"/>
              </p:ext>
            </p:extLst>
          </p:nvPr>
        </p:nvGraphicFramePr>
        <p:xfrm>
          <a:off x="4347650" y="1932200"/>
          <a:ext cx="3496699" cy="20511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able 6">
            <a:extLst>
              <a:ext uri="{FF2B5EF4-FFF2-40B4-BE49-F238E27FC236}">
                <a16:creationId xmlns:a16="http://schemas.microsoft.com/office/drawing/2014/main" id="{65E1A109-298E-3061-F309-4C406FBD95ED}"/>
              </a:ext>
            </a:extLst>
          </p:cNvPr>
          <p:cNvGraphicFramePr>
            <a:graphicFrameLocks noGrp="1"/>
          </p:cNvGraphicFramePr>
          <p:nvPr/>
        </p:nvGraphicFramePr>
        <p:xfrm>
          <a:off x="167053" y="6444627"/>
          <a:ext cx="7285552" cy="411480"/>
        </p:xfrm>
        <a:graphic>
          <a:graphicData uri="http://schemas.openxmlformats.org/drawingml/2006/table">
            <a:tbl>
              <a:tblPr/>
              <a:tblGrid>
                <a:gridCol w="4378366">
                  <a:extLst>
                    <a:ext uri="{9D8B030D-6E8A-4147-A177-3AD203B41FA5}">
                      <a16:colId xmlns:a16="http://schemas.microsoft.com/office/drawing/2014/main" val="18992708"/>
                    </a:ext>
                  </a:extLst>
                </a:gridCol>
                <a:gridCol w="969062">
                  <a:extLst>
                    <a:ext uri="{9D8B030D-6E8A-4147-A177-3AD203B41FA5}">
                      <a16:colId xmlns:a16="http://schemas.microsoft.com/office/drawing/2014/main" val="3197546100"/>
                    </a:ext>
                  </a:extLst>
                </a:gridCol>
                <a:gridCol w="969062">
                  <a:extLst>
                    <a:ext uri="{9D8B030D-6E8A-4147-A177-3AD203B41FA5}">
                      <a16:colId xmlns:a16="http://schemas.microsoft.com/office/drawing/2014/main" val="3272427861"/>
                    </a:ext>
                  </a:extLst>
                </a:gridCol>
                <a:gridCol w="969062">
                  <a:extLst>
                    <a:ext uri="{9D8B030D-6E8A-4147-A177-3AD203B41FA5}">
                      <a16:colId xmlns:a16="http://schemas.microsoft.com/office/drawing/2014/main" val="842634234"/>
                    </a:ext>
                  </a:extLst>
                </a:gridCol>
              </a:tblGrid>
              <a:tr h="134183">
                <a:tc>
                  <a:txBody>
                    <a:bodyPr/>
                    <a:lstStyle/>
                    <a:p>
                      <a:pPr algn="l" fontAlgn="ctr"/>
                      <a:r>
                        <a:rPr lang="en-US" sz="900" b="0" i="1"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1. Deals represent executed leases with term &gt; 12 months​</a:t>
                      </a:r>
                    </a:p>
                  </a:txBody>
                  <a:tcPr marL="0" marR="0" marT="0" marB="0" anchor="ctr">
                    <a:lnL>
                      <a:noFill/>
                    </a:lnL>
                    <a:lnR>
                      <a:noFill/>
                    </a:lnR>
                    <a:lnT>
                      <a:noFill/>
                    </a:lnT>
                    <a:lnB>
                      <a:noFill/>
                    </a:lnB>
                  </a:tcPr>
                </a:tc>
                <a:tc>
                  <a:txBody>
                    <a:bodyPr/>
                    <a:lstStyle/>
                    <a:p>
                      <a:endParaRPr lang="en-US"/>
                    </a:p>
                  </a:txBody>
                  <a:tcPr marL="0" marR="0" marT="0" marB="0" anchor="b">
                    <a:lnL>
                      <a:noFill/>
                    </a:lnL>
                    <a:lnR>
                      <a:noFill/>
                    </a:lnR>
                    <a:lnT>
                      <a:noFill/>
                    </a:lnT>
                    <a:lnB>
                      <a:noFill/>
                    </a:lnB>
                  </a:tcPr>
                </a:tc>
                <a:tc>
                  <a:txBody>
                    <a:bodyPr/>
                    <a:lstStyle/>
                    <a:p>
                      <a:endParaRPr lang="en-US"/>
                    </a:p>
                  </a:txBody>
                  <a:tcPr marL="0" marR="0" marT="0" marB="0" anchor="b">
                    <a:lnL>
                      <a:noFill/>
                    </a:lnL>
                    <a:lnR>
                      <a:noFill/>
                    </a:lnR>
                    <a:lnT>
                      <a:noFill/>
                    </a:lnT>
                    <a:lnB>
                      <a:noFill/>
                    </a:lnB>
                  </a:tcPr>
                </a:tc>
                <a:tc>
                  <a:txBody>
                    <a:bodyPr/>
                    <a:lstStyle/>
                    <a:p>
                      <a:endParaRPr lang="en-US"/>
                    </a:p>
                  </a:txBody>
                  <a:tcPr marL="0" marR="0" marT="0" marB="0" anchor="b">
                    <a:lnL>
                      <a:noFill/>
                    </a:lnL>
                    <a:lnR>
                      <a:noFill/>
                    </a:lnR>
                    <a:lnT>
                      <a:noFill/>
                    </a:lnT>
                    <a:lnB>
                      <a:noFill/>
                    </a:lnB>
                  </a:tcPr>
                </a:tc>
                <a:extLst>
                  <a:ext uri="{0D108BD9-81ED-4DB2-BD59-A6C34878D82A}">
                    <a16:rowId xmlns:a16="http://schemas.microsoft.com/office/drawing/2014/main" val="1245689548"/>
                  </a:ext>
                </a:extLst>
              </a:tr>
              <a:tr h="134183">
                <a:tc gridSpan="4">
                  <a:txBody>
                    <a:bodyPr/>
                    <a:lstStyle/>
                    <a:p>
                      <a:pPr algn="l" fontAlgn="ctr"/>
                      <a:r>
                        <a:rPr lang="en-US" sz="900" b="0" i="1"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2. Rent Increase over Prior Lease calculation excludes spaces that were previously vacant​</a:t>
                      </a:r>
                    </a:p>
                  </a:txBody>
                  <a:tcPr marL="0" marR="0" marT="0" marB="0" anchor="ctr">
                    <a:lnL>
                      <a:noFill/>
                    </a:lnL>
                    <a:lnR>
                      <a:noFill/>
                    </a:lnR>
                    <a:lnT>
                      <a:noFill/>
                    </a:lnT>
                    <a:lnB>
                      <a:noFill/>
                    </a:lnB>
                    <a:lnTlToBr w="12700" cmpd="sng">
                      <a:noFill/>
                      <a:prstDash val="solid"/>
                    </a:lnTlToBr>
                    <a:lnBlToTr w="12700" cmpd="sng">
                      <a:noFill/>
                      <a:prstDash val="solid"/>
                    </a:lnBlToTr>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0462631"/>
                  </a:ext>
                </a:extLst>
              </a:tr>
            </a:tbl>
          </a:graphicData>
        </a:graphic>
      </p:graphicFrame>
      <p:pic>
        <p:nvPicPr>
          <p:cNvPr id="12" name="Picture 11">
            <a:extLst>
              <a:ext uri="{FF2B5EF4-FFF2-40B4-BE49-F238E27FC236}">
                <a16:creationId xmlns:a16="http://schemas.microsoft.com/office/drawing/2014/main" id="{D0D5373A-3DE7-214A-D139-0B3D435A1D71}"/>
              </a:ext>
            </a:extLst>
          </p:cNvPr>
          <p:cNvPicPr>
            <a:picLocks noChangeAspect="1"/>
          </p:cNvPicPr>
          <p:nvPr/>
        </p:nvPicPr>
        <p:blipFill>
          <a:blip r:embed="rId9"/>
          <a:stretch>
            <a:fillRect/>
          </a:stretch>
        </p:blipFill>
        <p:spPr>
          <a:xfrm>
            <a:off x="107640" y="3994150"/>
            <a:ext cx="11801708" cy="2317544"/>
          </a:xfrm>
          <a:prstGeom prst="rect">
            <a:avLst/>
          </a:prstGeom>
        </p:spPr>
      </p:pic>
      <p:graphicFrame>
        <p:nvGraphicFramePr>
          <p:cNvPr id="3" name="Chart 2">
            <a:extLst>
              <a:ext uri="{FF2B5EF4-FFF2-40B4-BE49-F238E27FC236}">
                <a16:creationId xmlns:a16="http://schemas.microsoft.com/office/drawing/2014/main" id="{3050D712-E4A9-DF49-BC7F-EFE1203ADF56}"/>
              </a:ext>
            </a:extLst>
          </p:cNvPr>
          <p:cNvGraphicFramePr>
            <a:graphicFrameLocks/>
          </p:cNvGraphicFramePr>
          <p:nvPr>
            <p:extLst>
              <p:ext uri="{D42A27DB-BD31-4B8C-83A1-F6EECF244321}">
                <p14:modId xmlns:p14="http://schemas.microsoft.com/office/powerpoint/2010/main" val="1839767210"/>
              </p:ext>
            </p:extLst>
          </p:nvPr>
        </p:nvGraphicFramePr>
        <p:xfrm>
          <a:off x="8073862" y="1932200"/>
          <a:ext cx="3835486" cy="2061950"/>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103052346"/>
      </p:ext>
    </p:extLst>
  </p:cSld>
  <p:clrMapOvr>
    <a:masterClrMapping/>
  </p:clrMapOvr>
  <p:extLst>
    <p:ext uri="{6950BFC3-D8DA-4A85-94F7-54DA5524770B}">
      <p188:commentRel xmlns:p188="http://schemas.microsoft.com/office/powerpoint/2018/8/main" r:id="rId4"/>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A62CF-FFCC-241D-95CF-C4A202845E0C}"/>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D491E4B1-153D-D274-ECD2-380E11B4E8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19" name="think-cell data - do not delete" hidden="1">
                        <a:extLst>
                          <a:ext uri="{FF2B5EF4-FFF2-40B4-BE49-F238E27FC236}">
                            <a16:creationId xmlns:a16="http://schemas.microsoft.com/office/drawing/2014/main" id="{D491E4B1-153D-D274-ECD2-380E11B4E8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3824A79-2CED-7F1A-5D3E-CDCF77EF80F2}"/>
              </a:ext>
            </a:extLst>
          </p:cNvPr>
          <p:cNvSpPr>
            <a:spLocks noGrp="1"/>
          </p:cNvSpPr>
          <p:nvPr>
            <p:ph type="title"/>
          </p:nvPr>
        </p:nvSpPr>
        <p:spPr/>
        <p:txBody>
          <a:bodyPr vert="horz"/>
          <a:lstStyle/>
          <a:p>
            <a:r>
              <a:rPr lang="en-US"/>
              <a:t>Quarterly Trend | </a:t>
            </a:r>
            <a:r>
              <a:rPr lang="en-US" b="0"/>
              <a:t>Fund 3</a:t>
            </a:r>
            <a:r>
              <a:rPr lang="en-US"/>
              <a:t> </a:t>
            </a:r>
            <a:r>
              <a:rPr lang="en-US" b="0"/>
              <a:t>Leasing</a:t>
            </a:r>
            <a:r>
              <a:rPr lang="en-US"/>
              <a:t> </a:t>
            </a:r>
            <a:r>
              <a:rPr lang="en-US" b="0"/>
              <a:t>Spreads Achieved</a:t>
            </a:r>
          </a:p>
        </p:txBody>
      </p:sp>
      <p:sp>
        <p:nvSpPr>
          <p:cNvPr id="3" name="TextBox 2">
            <a:extLst>
              <a:ext uri="{FF2B5EF4-FFF2-40B4-BE49-F238E27FC236}">
                <a16:creationId xmlns:a16="http://schemas.microsoft.com/office/drawing/2014/main" id="{324CD315-567F-50A2-4D71-70F062043373}"/>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D400F8E9-8923-F394-B6C6-5B44AD3099DF}"/>
              </a:ext>
            </a:extLst>
          </p:cNvPr>
          <p:cNvSpPr txBox="1"/>
          <p:nvPr/>
        </p:nvSpPr>
        <p:spPr>
          <a:xfrm>
            <a:off x="762555" y="1100982"/>
            <a:ext cx="10856153" cy="261610"/>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Fund three outperformed forecast manager in Q2 and was in line with business plan.</a:t>
            </a:r>
          </a:p>
        </p:txBody>
      </p:sp>
      <p:sp>
        <p:nvSpPr>
          <p:cNvPr id="8" name="TextBox 7">
            <a:extLst>
              <a:ext uri="{FF2B5EF4-FFF2-40B4-BE49-F238E27FC236}">
                <a16:creationId xmlns:a16="http://schemas.microsoft.com/office/drawing/2014/main" id="{0E99621F-D969-0BAC-62CE-E7DA99CBEEA1}"/>
              </a:ext>
            </a:extLst>
          </p:cNvPr>
          <p:cNvSpPr txBox="1"/>
          <p:nvPr/>
        </p:nvSpPr>
        <p:spPr>
          <a:xfrm>
            <a:off x="710033" y="4072099"/>
            <a:ext cx="10856153" cy="261610"/>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Fund 3 achieved strong 2Q25 leasing spreads, which was anticipated in the original underwriting, over prior lease of 23% in 2Q25</a:t>
            </a:r>
          </a:p>
        </p:txBody>
      </p:sp>
      <p:graphicFrame>
        <p:nvGraphicFramePr>
          <p:cNvPr id="11" name="Chart 10">
            <a:extLst>
              <a:ext uri="{FF2B5EF4-FFF2-40B4-BE49-F238E27FC236}">
                <a16:creationId xmlns:a16="http://schemas.microsoft.com/office/drawing/2014/main" id="{4DD2D460-ED3F-7853-1D0F-2201BF94D9CE}"/>
              </a:ext>
            </a:extLst>
          </p:cNvPr>
          <p:cNvGraphicFramePr/>
          <p:nvPr>
            <p:extLst>
              <p:ext uri="{D42A27DB-BD31-4B8C-83A1-F6EECF244321}">
                <p14:modId xmlns:p14="http://schemas.microsoft.com/office/powerpoint/2010/main" val="4139968415"/>
              </p:ext>
            </p:extLst>
          </p:nvPr>
        </p:nvGraphicFramePr>
        <p:xfrm>
          <a:off x="625814" y="1547373"/>
          <a:ext cx="10856153" cy="230928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 name="Chart 4">
            <a:extLst>
              <a:ext uri="{FF2B5EF4-FFF2-40B4-BE49-F238E27FC236}">
                <a16:creationId xmlns:a16="http://schemas.microsoft.com/office/drawing/2014/main" id="{BED890B3-15EA-03FE-69BA-983B35C197FE}"/>
              </a:ext>
            </a:extLst>
          </p:cNvPr>
          <p:cNvGraphicFramePr/>
          <p:nvPr/>
        </p:nvGraphicFramePr>
        <p:xfrm>
          <a:off x="667475" y="4333709"/>
          <a:ext cx="10856153" cy="23092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923791706"/>
      </p:ext>
    </p:extLst>
  </p:cSld>
  <p:clrMapOvr>
    <a:masterClrMapping/>
  </p:clrMapOvr>
  <p:extLst>
    <p:ext uri="{6950BFC3-D8DA-4A85-94F7-54DA5524770B}">
      <p188:commentRel xmlns:p188="http://schemas.microsoft.com/office/powerpoint/2018/8/main" r:id="rId4"/>
    </p:ext>
  </p:extLs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B5BE3A-D94D-0FAE-A6EC-383C094EE2E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20FBF1-34C8-0A47-035A-2BFD0465FED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think-cell data - do not delete" hidden="1">
                        <a:extLst>
                          <a:ext uri="{FF2B5EF4-FFF2-40B4-BE49-F238E27FC236}">
                            <a16:creationId xmlns:a16="http://schemas.microsoft.com/office/drawing/2014/main" id="{6720FBF1-34C8-0A47-035A-2BFD0465FE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89770C8-C04B-6E63-1D4E-8549504E2823}"/>
              </a:ext>
            </a:extLst>
          </p:cNvPr>
          <p:cNvSpPr>
            <a:spLocks noGrp="1"/>
          </p:cNvSpPr>
          <p:nvPr>
            <p:ph type="title"/>
          </p:nvPr>
        </p:nvSpPr>
        <p:spPr/>
        <p:txBody>
          <a:bodyPr vert="horz"/>
          <a:lstStyle/>
          <a:p>
            <a:r>
              <a:rPr lang="en-US"/>
              <a:t>Q2 2025 | </a:t>
            </a:r>
            <a:r>
              <a:rPr lang="en-US" b="0"/>
              <a:t>External benchmarking</a:t>
            </a:r>
            <a:endParaRPr lang="en-US"/>
          </a:p>
        </p:txBody>
      </p:sp>
      <p:sp>
        <p:nvSpPr>
          <p:cNvPr id="3" name="TextBox 2">
            <a:extLst>
              <a:ext uri="{FF2B5EF4-FFF2-40B4-BE49-F238E27FC236}">
                <a16:creationId xmlns:a16="http://schemas.microsoft.com/office/drawing/2014/main" id="{C9523839-87FD-C8CD-5029-A88E29DEB1BF}"/>
              </a:ext>
            </a:extLst>
          </p:cNvPr>
          <p:cNvSpPr txBox="1"/>
          <p:nvPr/>
        </p:nvSpPr>
        <p:spPr>
          <a:xfrm>
            <a:off x="0" y="6550223"/>
            <a:ext cx="10834992" cy="307777"/>
          </a:xfrm>
          <a:prstGeom prst="rect">
            <a:avLst/>
          </a:prstGeom>
          <a:noFill/>
        </p:spPr>
        <p:txBody>
          <a:bodyPr wrap="square" rtlCol="0">
            <a:spAutoFit/>
          </a:bodyPr>
          <a:lstStyle/>
          <a:p>
            <a:r>
              <a:rPr lang="en-US" sz="1400" i="1">
                <a:solidFill>
                  <a:schemeClr val="bg1">
                    <a:lumMod val="65000"/>
                  </a:schemeClr>
                </a:solidFill>
              </a:rPr>
              <a:t>Lease escalations based on FP lease table; other metrics pulled from CoStar (7/25/25) for industrial properties 20-200KSF in FP markets</a:t>
            </a:r>
          </a:p>
        </p:txBody>
      </p:sp>
      <p:graphicFrame>
        <p:nvGraphicFramePr>
          <p:cNvPr id="5" name="Chart 4">
            <a:extLst>
              <a:ext uri="{FF2B5EF4-FFF2-40B4-BE49-F238E27FC236}">
                <a16:creationId xmlns:a16="http://schemas.microsoft.com/office/drawing/2014/main" id="{7CB49889-4252-C420-0626-88D8577355DD}"/>
              </a:ext>
            </a:extLst>
          </p:cNvPr>
          <p:cNvGraphicFramePr>
            <a:graphicFrameLocks/>
          </p:cNvGraphicFramePr>
          <p:nvPr/>
        </p:nvGraphicFramePr>
        <p:xfrm>
          <a:off x="195886" y="3793419"/>
          <a:ext cx="3513229" cy="25182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 name="Chart 5">
            <a:extLst>
              <a:ext uri="{FF2B5EF4-FFF2-40B4-BE49-F238E27FC236}">
                <a16:creationId xmlns:a16="http://schemas.microsoft.com/office/drawing/2014/main" id="{3A87BB4E-2627-86A7-5317-9225EC3D2B47}"/>
              </a:ext>
            </a:extLst>
          </p:cNvPr>
          <p:cNvGraphicFramePr>
            <a:graphicFrameLocks/>
          </p:cNvGraphicFramePr>
          <p:nvPr/>
        </p:nvGraphicFramePr>
        <p:xfrm>
          <a:off x="1419379" y="1331683"/>
          <a:ext cx="4582176" cy="240502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Chart 9">
            <a:extLst>
              <a:ext uri="{FF2B5EF4-FFF2-40B4-BE49-F238E27FC236}">
                <a16:creationId xmlns:a16="http://schemas.microsoft.com/office/drawing/2014/main" id="{5C172CA4-EC1F-EEA0-7485-2EDC0E4AF1FE}"/>
              </a:ext>
            </a:extLst>
          </p:cNvPr>
          <p:cNvGraphicFramePr>
            <a:graphicFrameLocks/>
          </p:cNvGraphicFramePr>
          <p:nvPr/>
        </p:nvGraphicFramePr>
        <p:xfrm>
          <a:off x="4182651" y="3912683"/>
          <a:ext cx="3712097" cy="251827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1" name="Chart 10">
            <a:extLst>
              <a:ext uri="{FF2B5EF4-FFF2-40B4-BE49-F238E27FC236}">
                <a16:creationId xmlns:a16="http://schemas.microsoft.com/office/drawing/2014/main" id="{E861C712-EA03-3783-7893-203464593998}"/>
              </a:ext>
            </a:extLst>
          </p:cNvPr>
          <p:cNvGraphicFramePr>
            <a:graphicFrameLocks/>
          </p:cNvGraphicFramePr>
          <p:nvPr/>
        </p:nvGraphicFramePr>
        <p:xfrm>
          <a:off x="6375754" y="1348423"/>
          <a:ext cx="4500218" cy="21372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3" name="Chart 12">
            <a:extLst>
              <a:ext uri="{FF2B5EF4-FFF2-40B4-BE49-F238E27FC236}">
                <a16:creationId xmlns:a16="http://schemas.microsoft.com/office/drawing/2014/main" id="{625E7657-1B57-712E-54F3-67F71AB810EA}"/>
              </a:ext>
            </a:extLst>
          </p:cNvPr>
          <p:cNvGraphicFramePr>
            <a:graphicFrameLocks/>
          </p:cNvGraphicFramePr>
          <p:nvPr/>
        </p:nvGraphicFramePr>
        <p:xfrm>
          <a:off x="8190964" y="3793419"/>
          <a:ext cx="3805150" cy="2756804"/>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233273718"/>
      </p:ext>
    </p:extLst>
  </p:cSld>
  <p:clrMapOvr>
    <a:masterClrMapping/>
  </p:clrMapOvr>
  <p:extLst>
    <p:ext uri="{6950BFC3-D8DA-4A85-94F7-54DA5524770B}">
      <p188:commentRel xmlns:p188="http://schemas.microsoft.com/office/powerpoint/2018/8/main" r:id="rId4"/>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Portfolio Trends</a:t>
            </a:r>
          </a:p>
        </p:txBody>
      </p:sp>
    </p:spTree>
    <p:extLst>
      <p:ext uri="{BB962C8B-B14F-4D97-AF65-F5344CB8AC3E}">
        <p14:creationId xmlns:p14="http://schemas.microsoft.com/office/powerpoint/2010/main" val="3957977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78375-D427-3A57-F817-06D5F74CF10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841085E-99FD-81EE-0530-9FE06B877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1" name="think-cell data - do not delete" hidden="1">
                        <a:extLst>
                          <a:ext uri="{FF2B5EF4-FFF2-40B4-BE49-F238E27FC236}">
                            <a16:creationId xmlns:a16="http://schemas.microsoft.com/office/drawing/2014/main" id="{A841085E-99FD-81EE-0530-9FE06B877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E2EA0868-144C-D233-C993-EED4740501B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9B055D-21A3-2DA6-6E11-CC346AB7CB3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2AA71AF-E84F-46EF-E661-74141638AB8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64F2874-DFFE-A281-DE5F-A6BFAD6F022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72B5FF-7D4B-E190-324B-2DD7B08972B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B7DC72-0073-5B7D-8D4F-1217C3B40D8F}"/>
              </a:ext>
            </a:extLst>
          </p:cNvPr>
          <p:cNvSpPr>
            <a:spLocks noGrp="1"/>
          </p:cNvSpPr>
          <p:nvPr>
            <p:ph type="title"/>
          </p:nvPr>
        </p:nvSpPr>
        <p:spPr>
          <a:xfrm>
            <a:off x="702920" y="577133"/>
            <a:ext cx="10072437" cy="685481"/>
          </a:xfrm>
        </p:spPr>
        <p:txBody>
          <a:bodyPr vert="horz">
            <a:normAutofit/>
          </a:bodyPr>
          <a:lstStyle/>
          <a:p>
            <a:pPr algn="l" rtl="0"/>
            <a:r>
              <a:rPr lang="en-US"/>
              <a:t>Executive Summary </a:t>
            </a:r>
            <a:r>
              <a:rPr lang="en-US" b="0"/>
              <a:t>| </a:t>
            </a:r>
            <a:r>
              <a:rPr lang="en-US" b="0" i="0" u="none" strike="noStrike">
                <a:solidFill>
                  <a:srgbClr val="33404F"/>
                </a:solidFill>
                <a:effectLst/>
                <a:latin typeface="Gilroy" panose="00000500000000000000"/>
              </a:rPr>
              <a:t>Key Areas </a:t>
            </a:r>
            <a:r>
              <a:rPr lang="en-US" b="0">
                <a:solidFill>
                  <a:srgbClr val="33404F"/>
                </a:solidFill>
              </a:rPr>
              <a:t>to Monitor</a:t>
            </a:r>
            <a:endParaRPr lang="en-US" b="0"/>
          </a:p>
        </p:txBody>
      </p:sp>
      <p:graphicFrame>
        <p:nvGraphicFramePr>
          <p:cNvPr id="13" name="Table 12">
            <a:extLst>
              <a:ext uri="{FF2B5EF4-FFF2-40B4-BE49-F238E27FC236}">
                <a16:creationId xmlns:a16="http://schemas.microsoft.com/office/drawing/2014/main" id="{627C3A55-24A8-D5BF-D618-DF2B75CB18AF}"/>
              </a:ext>
            </a:extLst>
          </p:cNvPr>
          <p:cNvGraphicFramePr>
            <a:graphicFrameLocks noGrp="1"/>
          </p:cNvGraphicFramePr>
          <p:nvPr>
            <p:extLst>
              <p:ext uri="{D42A27DB-BD31-4B8C-83A1-F6EECF244321}">
                <p14:modId xmlns:p14="http://schemas.microsoft.com/office/powerpoint/2010/main" val="3982843610"/>
              </p:ext>
            </p:extLst>
          </p:nvPr>
        </p:nvGraphicFramePr>
        <p:xfrm>
          <a:off x="702920" y="1262614"/>
          <a:ext cx="10666391" cy="5556016"/>
        </p:xfrm>
        <a:graphic>
          <a:graphicData uri="http://schemas.openxmlformats.org/drawingml/2006/table">
            <a:tbl>
              <a:tblPr firstRow="1">
                <a:tableStyleId>{1FECB4D8-DB02-4DC6-A0A2-4F2EBAE1DC90}</a:tableStyleId>
              </a:tblPr>
              <a:tblGrid>
                <a:gridCol w="1321223">
                  <a:extLst>
                    <a:ext uri="{9D8B030D-6E8A-4147-A177-3AD203B41FA5}">
                      <a16:colId xmlns:a16="http://schemas.microsoft.com/office/drawing/2014/main" val="3411246752"/>
                    </a:ext>
                  </a:extLst>
                </a:gridCol>
                <a:gridCol w="9345168">
                  <a:extLst>
                    <a:ext uri="{9D8B030D-6E8A-4147-A177-3AD203B41FA5}">
                      <a16:colId xmlns:a16="http://schemas.microsoft.com/office/drawing/2014/main" val="3709515568"/>
                    </a:ext>
                  </a:extLst>
                </a:gridCol>
              </a:tblGrid>
              <a:tr h="315139">
                <a:tc>
                  <a:txBody>
                    <a:bodyPr/>
                    <a:lstStyle/>
                    <a:p>
                      <a:pPr algn="ctr" fontAlgn="b">
                        <a:spcBef>
                          <a:spcPts val="600"/>
                        </a:spcBef>
                      </a:pPr>
                      <a:r>
                        <a:rPr lang="en-US" sz="1400" b="0" i="0" u="none" strike="noStrike">
                          <a:solidFill>
                            <a:schemeClr val="bg1"/>
                          </a:solidFill>
                          <a:effectLst/>
                          <a:latin typeface="Gilroy" pitchFamily="2" charset="77"/>
                        </a:rPr>
                        <a:t>Focus Area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b">
                        <a:spcBef>
                          <a:spcPts val="600"/>
                        </a:spcBef>
                      </a:pPr>
                      <a:r>
                        <a:rPr lang="en-US" sz="1400" b="0" i="0" u="none" strike="noStrike">
                          <a:solidFill>
                            <a:schemeClr val="bg1"/>
                          </a:solidFill>
                          <a:effectLst/>
                          <a:latin typeface="Gilroy" pitchFamily="2" charset="77"/>
                        </a:rPr>
                        <a:t>Commentary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1324197">
                <a:tc>
                  <a:txBody>
                    <a:bodyPr/>
                    <a:lstStyle/>
                    <a:p>
                      <a:pPr algn="ctr" fontAlgn="b">
                        <a:spcBef>
                          <a:spcPts val="600"/>
                        </a:spcBef>
                      </a:pPr>
                      <a:r>
                        <a:rPr lang="en-US" sz="1400" b="1" i="0">
                          <a:solidFill>
                            <a:schemeClr val="tx1"/>
                          </a:solidFill>
                          <a:latin typeface="Gilroy" pitchFamily="2" charset="77"/>
                        </a:rPr>
                        <a:t>Sources &amp; Uses </a:t>
                      </a:r>
                      <a:endParaRPr lang="en-US" sz="1400" b="1" i="0" u="none" strike="noStrike">
                        <a:solidFill>
                          <a:schemeClr val="tx1"/>
                        </a:solidFill>
                        <a:effectLst/>
                        <a:latin typeface="Gilroy" pitchFamily="2" charset="77"/>
                      </a:endParaRP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3736" lvl="1" indent="-173736" algn="l" eaLnBrk="1" fontAlgn="b" hangingPunct="1">
                        <a:spcBef>
                          <a:spcPts val="600"/>
                        </a:spcBef>
                        <a:buFont typeface="Arial" panose="020B0604020202020204" pitchFamily="34" charset="0"/>
                        <a:buChar char="•"/>
                      </a:pPr>
                      <a:r>
                        <a:rPr lang="en-US" sz="1400" b="0" i="0" u="none" strike="noStrike">
                          <a:solidFill>
                            <a:schemeClr val="tx1"/>
                          </a:solidFill>
                          <a:effectLst/>
                          <a:latin typeface="Gilroy" pitchFamily="2" charset="77"/>
                          <a:ea typeface="+mn-ea"/>
                          <a:cs typeface="+mn-cs"/>
                        </a:rPr>
                        <a:t> As of the end of Q2 2025, the fund has acquired $1,636M Total Cost of operating properties and land for development, the fund spent $52M on CapEx and development properties bringing the TC of the fund to $1,688M. The fund also spent $35M on other uses (origination fees, hedging costs, and financing the surplus of expenses over revenue). </a:t>
                      </a:r>
                    </a:p>
                    <a:p>
                      <a:pPr marL="173736" lvl="1" indent="-173736" algn="l" eaLnBrk="1" fontAlgn="b" hangingPunct="1">
                        <a:spcBef>
                          <a:spcPts val="600"/>
                        </a:spcBef>
                        <a:buFont typeface="Arial" panose="020B0604020202020204" pitchFamily="34" charset="0"/>
                        <a:buChar char="•"/>
                      </a:pPr>
                      <a:r>
                        <a:rPr lang="en-US" sz="1400" b="0" i="0" u="none" strike="noStrike">
                          <a:solidFill>
                            <a:schemeClr val="tx1"/>
                          </a:solidFill>
                          <a:effectLst/>
                          <a:latin typeface="Gilroy" pitchFamily="2" charset="77"/>
                          <a:ea typeface="+mn-ea"/>
                          <a:cs typeface="+mn-cs"/>
                        </a:rPr>
                        <a:t>These uses were funded with $871M in equity contributions (out of a total $916M, including the MS JV) and $852M in debt, resulting in a current LTC of 49%. </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1989908"/>
                  </a:ext>
                </a:extLst>
              </a:tr>
              <a:tr h="1965960">
                <a:tc>
                  <a:txBody>
                    <a:bodyPr/>
                    <a:lstStyle/>
                    <a:p>
                      <a:pPr algn="ctr" fontAlgn="b">
                        <a:spcBef>
                          <a:spcPts val="600"/>
                        </a:spcBef>
                      </a:pPr>
                      <a:r>
                        <a:rPr lang="en-US" sz="1400" b="1" i="0">
                          <a:solidFill>
                            <a:schemeClr val="tx1"/>
                          </a:solidFill>
                          <a:latin typeface="Gilroy" pitchFamily="2" charset="77"/>
                        </a:rPr>
                        <a:t>Future Acquisitions</a:t>
                      </a:r>
                      <a:endParaRPr lang="en-US" sz="1400" b="1" i="0" u="none" strike="noStrike">
                        <a:solidFill>
                          <a:schemeClr val="tx1"/>
                        </a:solidFill>
                        <a:effectLst/>
                        <a:latin typeface="Gilroy" pitchFamily="2" charset="77"/>
                      </a:endParaRP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Bef>
                          <a:spcPts val="600"/>
                        </a:spcBef>
                        <a:buFont typeface="Arial" panose="020B0604020202020204" pitchFamily="34" charset="0"/>
                        <a:buChar char="•"/>
                      </a:pPr>
                      <a:r>
                        <a:rPr lang="en-US" sz="1400" b="0" i="0">
                          <a:solidFill>
                            <a:schemeClr val="tx1"/>
                          </a:solidFill>
                          <a:latin typeface="Gilroy" pitchFamily="2" charset="77"/>
                          <a:cs typeface="Arial" panose="020B0604020202020204" pitchFamily="34" charset="0"/>
                        </a:rPr>
                        <a:t>The Fund has around </a:t>
                      </a:r>
                      <a:r>
                        <a:rPr lang="en-US" sz="1400" b="1" i="0">
                          <a:solidFill>
                            <a:schemeClr val="tx1"/>
                          </a:solidFill>
                          <a:latin typeface="Gilroy" pitchFamily="2" charset="77"/>
                          <a:cs typeface="Arial" panose="020B0604020202020204" pitchFamily="34" charset="0"/>
                        </a:rPr>
                        <a:t>$500-600M of potential future acquisitions </a:t>
                      </a:r>
                      <a:r>
                        <a:rPr lang="en-US" sz="1400" b="0" i="0">
                          <a:solidFill>
                            <a:schemeClr val="tx1"/>
                          </a:solidFill>
                          <a:latin typeface="Gilroy" pitchFamily="2" charset="77"/>
                          <a:cs typeface="Arial" panose="020B0604020202020204" pitchFamily="34" charset="0"/>
                        </a:rPr>
                        <a:t>to complete, split across 4 buckets:</a:t>
                      </a:r>
                    </a:p>
                    <a:p>
                      <a:pPr marL="563010" lvl="1" indent="-285750">
                        <a:spcBef>
                          <a:spcPts val="600"/>
                        </a:spcBef>
                        <a:buFont typeface="Courier New" panose="02070309020205020404" pitchFamily="49" charset="0"/>
                        <a:buChar char="o"/>
                      </a:pPr>
                      <a:r>
                        <a:rPr lang="en-US" sz="1400" b="1" i="0">
                          <a:solidFill>
                            <a:schemeClr val="tx1"/>
                          </a:solidFill>
                          <a:latin typeface="Gilroy" pitchFamily="2" charset="77"/>
                          <a:cs typeface="Arial" panose="020B0604020202020204" pitchFamily="34" charset="0"/>
                        </a:rPr>
                        <a:t>Truist Refi: </a:t>
                      </a:r>
                      <a:r>
                        <a:rPr lang="en-US" sz="1400" b="0" i="0">
                          <a:solidFill>
                            <a:schemeClr val="tx1"/>
                          </a:solidFill>
                          <a:latin typeface="Gilroy" pitchFamily="2" charset="77"/>
                          <a:cs typeface="Arial" panose="020B0604020202020204" pitchFamily="34" charset="0"/>
                        </a:rPr>
                        <a:t>~$100M additional deployment created by incremental proceeds from refi in Q4</a:t>
                      </a:r>
                    </a:p>
                    <a:p>
                      <a:pPr marL="563010" lvl="1" indent="-285750">
                        <a:spcBef>
                          <a:spcPts val="600"/>
                        </a:spcBef>
                        <a:buFont typeface="Courier New" panose="02070309020205020404" pitchFamily="49" charset="0"/>
                        <a:buChar char="o"/>
                      </a:pPr>
                      <a:r>
                        <a:rPr lang="en-US" sz="1400" b="1" i="0">
                          <a:solidFill>
                            <a:schemeClr val="tx1"/>
                          </a:solidFill>
                          <a:latin typeface="Gilroy" pitchFamily="2" charset="77"/>
                          <a:cs typeface="Arial" panose="020B0604020202020204" pitchFamily="34" charset="0"/>
                        </a:rPr>
                        <a:t>Plymouth Sale: </a:t>
                      </a:r>
                      <a:r>
                        <a:rPr lang="en-US" sz="1400" b="0" i="0">
                          <a:solidFill>
                            <a:schemeClr val="tx1"/>
                          </a:solidFill>
                          <a:latin typeface="Gilroy" pitchFamily="2" charset="77"/>
                          <a:cs typeface="Arial" panose="020B0604020202020204" pitchFamily="34" charset="0"/>
                        </a:rPr>
                        <a:t>~$90M additional deployment from potential sale of Memphis portfolio in Q4</a:t>
                      </a:r>
                    </a:p>
                    <a:p>
                      <a:pPr marL="563010" lvl="1" indent="-285750">
                        <a:spcBef>
                          <a:spcPts val="600"/>
                        </a:spcBef>
                        <a:buFont typeface="Courier New" panose="02070309020205020404" pitchFamily="49" charset="0"/>
                        <a:buChar char="o"/>
                      </a:pPr>
                      <a:r>
                        <a:rPr lang="en-US" sz="1400" b="1" i="0">
                          <a:solidFill>
                            <a:schemeClr val="tx1"/>
                          </a:solidFill>
                          <a:latin typeface="Gilroy" pitchFamily="2" charset="77"/>
                          <a:cs typeface="Arial" panose="020B0604020202020204" pitchFamily="34" charset="0"/>
                        </a:rPr>
                        <a:t>Mapletree Co-Invest:</a:t>
                      </a:r>
                      <a:r>
                        <a:rPr lang="en-US" sz="1400" b="0" i="0">
                          <a:solidFill>
                            <a:schemeClr val="tx1"/>
                          </a:solidFill>
                          <a:latin typeface="Gilroy" pitchFamily="2" charset="77"/>
                          <a:cs typeface="Arial" panose="020B0604020202020204" pitchFamily="34" charset="0"/>
                        </a:rPr>
                        <a:t> ~$210M additional deployment from MT co-invest &amp; refi in Q1</a:t>
                      </a:r>
                    </a:p>
                    <a:p>
                      <a:pPr marL="563010" lvl="1" indent="-285750">
                        <a:spcBef>
                          <a:spcPts val="600"/>
                        </a:spcBef>
                        <a:buFont typeface="Courier New" panose="02070309020205020404" pitchFamily="49" charset="0"/>
                        <a:buChar char="o"/>
                      </a:pPr>
                      <a:r>
                        <a:rPr lang="en-US" sz="1400" b="1" i="0">
                          <a:solidFill>
                            <a:schemeClr val="tx1"/>
                          </a:solidFill>
                          <a:latin typeface="Gilroy" pitchFamily="2" charset="77"/>
                          <a:cs typeface="Arial" panose="020B0604020202020204" pitchFamily="34" charset="0"/>
                        </a:rPr>
                        <a:t>NOI Growth &amp; One-Off Dispos: </a:t>
                      </a:r>
                      <a:r>
                        <a:rPr lang="en-US" sz="1400" b="0" i="0">
                          <a:solidFill>
                            <a:schemeClr val="tx1"/>
                          </a:solidFill>
                          <a:latin typeface="Gilroy" pitchFamily="2" charset="77"/>
                          <a:cs typeface="Arial" panose="020B0604020202020204" pitchFamily="34" charset="0"/>
                        </a:rPr>
                        <a:t>~$190M additional deployment spread evenly from Q1 2026 through Q2 2027</a:t>
                      </a:r>
                    </a:p>
                    <a:p>
                      <a:pPr marL="173736" lvl="0" indent="-173736">
                        <a:spcBef>
                          <a:spcPts val="600"/>
                        </a:spcBef>
                        <a:buFont typeface="Arial" panose="020B0604020202020204" pitchFamily="34" charset="0"/>
                        <a:buChar char="•"/>
                      </a:pPr>
                      <a:r>
                        <a:rPr lang="en-US" sz="1400" b="0" i="0">
                          <a:solidFill>
                            <a:schemeClr val="tx1"/>
                          </a:solidFill>
                          <a:latin typeface="Gilroy" pitchFamily="2" charset="77"/>
                          <a:cs typeface="Arial" panose="020B0604020202020204" pitchFamily="34" charset="0"/>
                        </a:rPr>
                        <a:t>On account of these initiatives, the Fund should </a:t>
                      </a:r>
                      <a:r>
                        <a:rPr lang="en-US" sz="1400" b="1" i="0">
                          <a:solidFill>
                            <a:schemeClr val="tx1"/>
                          </a:solidFill>
                          <a:latin typeface="Gilroy" pitchFamily="2" charset="77"/>
                          <a:cs typeface="Arial" panose="020B0604020202020204" pitchFamily="34" charset="0"/>
                        </a:rPr>
                        <a:t>open up $100M of deployment with aim to start closing deals in mid-September</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367428"/>
                  </a:ext>
                </a:extLst>
              </a:tr>
              <a:tr h="1554480">
                <a:tc>
                  <a:txBody>
                    <a:bodyPr/>
                    <a:lstStyle/>
                    <a:p>
                      <a:pPr algn="ctr" fontAlgn="b">
                        <a:spcBef>
                          <a:spcPts val="600"/>
                        </a:spcBef>
                      </a:pPr>
                      <a:r>
                        <a:rPr lang="en-US" sz="1400" b="1" i="0" u="none" strike="noStrike">
                          <a:solidFill>
                            <a:schemeClr val="tx1"/>
                          </a:solidFill>
                          <a:effectLst/>
                          <a:latin typeface="Gilroy" pitchFamily="2" charset="77"/>
                        </a:rPr>
                        <a:t>Financing </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3736" indent="-173736" algn="l" fontAlgn="b">
                        <a:spcBef>
                          <a:spcPts val="600"/>
                        </a:spcBef>
                        <a:buFont typeface="Arial" panose="020B0604020202020204" pitchFamily="34" charset="0"/>
                        <a:buChar char="•"/>
                      </a:pPr>
                      <a:r>
                        <a:rPr lang="en-US" sz="1400" b="0" i="0" u="none" strike="noStrike">
                          <a:solidFill>
                            <a:schemeClr val="tx1"/>
                          </a:solidFill>
                          <a:effectLst/>
                          <a:latin typeface="Gilroy" pitchFamily="2" charset="77"/>
                        </a:rPr>
                        <a:t>As of quarter-end, the Fund is at </a:t>
                      </a:r>
                      <a:r>
                        <a:rPr lang="en-US" sz="1400" b="1" i="0" u="none" strike="noStrike">
                          <a:solidFill>
                            <a:schemeClr val="tx1"/>
                          </a:solidFill>
                          <a:effectLst/>
                          <a:latin typeface="Gilroy" pitchFamily="2" charset="77"/>
                        </a:rPr>
                        <a:t>49% Loan-to-Cost. </a:t>
                      </a:r>
                      <a:r>
                        <a:rPr lang="en-US" sz="1400" b="0" i="0" u="none" strike="noStrike">
                          <a:solidFill>
                            <a:schemeClr val="tx1"/>
                          </a:solidFill>
                          <a:effectLst/>
                          <a:latin typeface="Gilroy" pitchFamily="2" charset="77"/>
                        </a:rPr>
                        <a:t>To align with the target LTC, the Fund is currently in due diligence for a $350M refinancing with Truist and U.S. Bank, secured by a pool of 46 properties. The proposed terms are an 8.0% debt yield and 65% LTV at SOFR + 1.90%. Upon closing, Fund </a:t>
                      </a:r>
                      <a:r>
                        <a:rPr lang="en-US" sz="1400" b="1" i="0" u="none" strike="noStrike">
                          <a:solidFill>
                            <a:schemeClr val="tx1"/>
                          </a:solidFill>
                          <a:effectLst/>
                          <a:latin typeface="Gilroy" pitchFamily="2" charset="77"/>
                        </a:rPr>
                        <a:t>LTC is expected to reach 53%.</a:t>
                      </a:r>
                    </a:p>
                    <a:p>
                      <a:pPr marL="173736" indent="-173736" algn="l" fontAlgn="b">
                        <a:spcBef>
                          <a:spcPts val="600"/>
                        </a:spcBef>
                        <a:buFont typeface="Arial" panose="020B0604020202020204" pitchFamily="34" charset="0"/>
                        <a:buChar char="•"/>
                      </a:pPr>
                      <a:r>
                        <a:rPr lang="en-US" sz="1400" b="0" i="0" u="none" strike="noStrike">
                          <a:solidFill>
                            <a:schemeClr val="tx1"/>
                          </a:solidFill>
                          <a:effectLst/>
                          <a:latin typeface="Gilroy" pitchFamily="2" charset="77"/>
                        </a:rPr>
                        <a:t>Additionally, the Fund is out to the market for a refi of the Mapletree portfolio. Given the high M2M of this portfolio, we will target an </a:t>
                      </a:r>
                      <a:r>
                        <a:rPr lang="en-US" sz="1400" b="1" i="0" u="none" strike="noStrike">
                          <a:solidFill>
                            <a:schemeClr val="tx1"/>
                          </a:solidFill>
                          <a:effectLst/>
                          <a:latin typeface="Gilroy" pitchFamily="2" charset="77"/>
                        </a:rPr>
                        <a:t>earnout loan to maximize proceeds over time</a:t>
                      </a:r>
                    </a:p>
                    <a:p>
                      <a:pPr marL="173736" indent="-173736" algn="l" fontAlgn="b">
                        <a:spcBef>
                          <a:spcPts val="600"/>
                        </a:spcBef>
                        <a:buFont typeface="Arial" panose="020B0604020202020204" pitchFamily="34" charset="0"/>
                        <a:buChar char="•"/>
                      </a:pPr>
                      <a:r>
                        <a:rPr lang="en-US" sz="1400" b="0" i="0" u="none" strike="noStrike">
                          <a:solidFill>
                            <a:schemeClr val="tx1"/>
                          </a:solidFill>
                          <a:effectLst/>
                          <a:latin typeface="Gilroy" pitchFamily="2" charset="77"/>
                        </a:rPr>
                        <a:t>Later in the year, the Fund will also seek a </a:t>
                      </a:r>
                      <a:r>
                        <a:rPr lang="en-US" sz="1400" b="1" i="0" u="none" strike="noStrike">
                          <a:solidFill>
                            <a:schemeClr val="tx1"/>
                          </a:solidFill>
                          <a:effectLst/>
                          <a:latin typeface="Gilroy" pitchFamily="2" charset="77"/>
                        </a:rPr>
                        <a:t>recast of the facility to extend the term through the fund life </a:t>
                      </a:r>
                      <a:r>
                        <a:rPr lang="en-US" sz="1400" b="0" i="0" u="none" strike="noStrike">
                          <a:solidFill>
                            <a:schemeClr val="tx1"/>
                          </a:solidFill>
                          <a:effectLst/>
                          <a:latin typeface="Gilroy" pitchFamily="2" charset="77"/>
                        </a:rPr>
                        <a:t>(past the current June 2027 expiration) and ensure covenant compliance after the Mapletree refi &amp; co-invest. Considering the additional acquisitions of $500-600M, we will need to keep the flexible facility in place at the full size to support the deployment</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6580069"/>
                  </a:ext>
                </a:extLst>
              </a:tr>
            </a:tbl>
          </a:graphicData>
        </a:graphic>
      </p:graphicFrame>
    </p:spTree>
    <p:extLst>
      <p:ext uri="{BB962C8B-B14F-4D97-AF65-F5344CB8AC3E}">
        <p14:creationId xmlns:p14="http://schemas.microsoft.com/office/powerpoint/2010/main" val="88741866"/>
      </p:ext>
    </p:extLst>
  </p:cSld>
  <p:clrMapOvr>
    <a:masterClrMapping/>
  </p:clrMapOvr>
  <p:extLst>
    <p:ext uri="{6950BFC3-D8DA-4A85-94F7-54DA5524770B}">
      <p188:commentRel xmlns:p188="http://schemas.microsoft.com/office/powerpoint/2018/8/main" r:id="rId4"/>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DAFF-7476-D192-CFC6-436348A6B53D}"/>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AB635AC9-0B9C-4E19-9364-1DE0A0CEEF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AB635AC9-0B9C-4E19-9364-1DE0A0CEEF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1802443-1C00-98D6-8F46-9260891B52F6}"/>
              </a:ext>
            </a:extLst>
          </p:cNvPr>
          <p:cNvSpPr>
            <a:spLocks noGrp="1"/>
          </p:cNvSpPr>
          <p:nvPr>
            <p:ph type="title"/>
          </p:nvPr>
        </p:nvSpPr>
        <p:spPr/>
        <p:txBody>
          <a:bodyPr vert="horz"/>
          <a:lstStyle/>
          <a:p>
            <a:r>
              <a:rPr lang="en-US"/>
              <a:t>Leasing Performance since Inception | </a:t>
            </a:r>
            <a:r>
              <a:rPr lang="en-US" b="0"/>
              <a:t>Overall</a:t>
            </a:r>
            <a:r>
              <a:rPr lang="en-US"/>
              <a:t> </a:t>
            </a:r>
            <a:r>
              <a:rPr lang="en-US" b="0"/>
              <a:t>Portfolio Stats (Fund 2 &amp; 3)</a:t>
            </a:r>
          </a:p>
        </p:txBody>
      </p:sp>
      <p:sp>
        <p:nvSpPr>
          <p:cNvPr id="10" name="TextBox 9">
            <a:extLst>
              <a:ext uri="{FF2B5EF4-FFF2-40B4-BE49-F238E27FC236}">
                <a16:creationId xmlns:a16="http://schemas.microsoft.com/office/drawing/2014/main" id="{889C92AB-A497-EF41-1EC2-BD9AE68A0493}"/>
              </a:ext>
            </a:extLst>
          </p:cNvPr>
          <p:cNvSpPr txBox="1"/>
          <p:nvPr/>
        </p:nvSpPr>
        <p:spPr>
          <a:xfrm>
            <a:off x="621437" y="1119045"/>
            <a:ext cx="3550512" cy="2308324"/>
          </a:xfrm>
          <a:prstGeom prst="rect">
            <a:avLst/>
          </a:prstGeom>
          <a:solidFill>
            <a:schemeClr val="bg1">
              <a:lumMod val="95000"/>
            </a:schemeClr>
          </a:solidFill>
        </p:spPr>
        <p:txBody>
          <a:bodyPr wrap="square">
            <a:spAutoFit/>
          </a:bodyPr>
          <a:lstStyle/>
          <a:p>
            <a:pPr marL="228600" indent="-228600">
              <a:buClr>
                <a:srgbClr val="FEAB21"/>
              </a:buClr>
              <a:buFont typeface="Wingdings" panose="05000000000000000000" pitchFamily="2" charset="2"/>
              <a:buChar char="§"/>
            </a:pPr>
            <a:r>
              <a:rPr lang="en-US" sz="1200" b="1">
                <a:solidFill>
                  <a:schemeClr val="tx2"/>
                </a:solidFill>
                <a:latin typeface="Gilroy" panose="00000500000000000000"/>
                <a:ea typeface="Lato Medium" panose="020F0502020204030203" pitchFamily="34" charset="0"/>
                <a:cs typeface="Lato Medium" panose="020F0502020204030203" pitchFamily="34" charset="0"/>
              </a:rPr>
              <a:t>252 Leases signed </a:t>
            </a:r>
            <a:r>
              <a:rPr lang="en-US" sz="1200">
                <a:solidFill>
                  <a:schemeClr val="tx2"/>
                </a:solidFill>
                <a:latin typeface="Gilroy" panose="00000500000000000000"/>
                <a:ea typeface="Lato Medium" panose="020F0502020204030203" pitchFamily="34" charset="0"/>
                <a:cs typeface="Lato Medium" panose="020F0502020204030203" pitchFamily="34" charset="0"/>
              </a:rPr>
              <a:t>since inception with a </a:t>
            </a:r>
            <a:r>
              <a:rPr lang="en-US" sz="1200" err="1">
                <a:solidFill>
                  <a:schemeClr val="tx2"/>
                </a:solidFill>
                <a:latin typeface="Gilroy" panose="00000500000000000000"/>
                <a:ea typeface="Lato Medium" panose="020F0502020204030203" pitchFamily="34" charset="0"/>
                <a:cs typeface="Lato Medium" panose="020F0502020204030203" pitchFamily="34" charset="0"/>
              </a:rPr>
              <a:t>Wtd</a:t>
            </a:r>
            <a:r>
              <a:rPr lang="en-US" sz="1200">
                <a:solidFill>
                  <a:schemeClr val="tx2"/>
                </a:solidFill>
                <a:latin typeface="Gilroy" panose="00000500000000000000"/>
                <a:ea typeface="Lato Medium" panose="020F0502020204030203" pitchFamily="34" charset="0"/>
                <a:cs typeface="Lato Medium" panose="020F0502020204030203" pitchFamily="34" charset="0"/>
              </a:rPr>
              <a:t>. Avg. </a:t>
            </a:r>
            <a:r>
              <a:rPr lang="en-US" sz="1200" b="1">
                <a:solidFill>
                  <a:schemeClr val="tx2"/>
                </a:solidFill>
                <a:latin typeface="Gilroy" panose="00000500000000000000"/>
                <a:ea typeface="Lato Medium" panose="020F0502020204030203" pitchFamily="34" charset="0"/>
                <a:cs typeface="Lato Medium" panose="020F0502020204030203" pitchFamily="34" charset="0"/>
              </a:rPr>
              <a:t>Rate of $7.28 </a:t>
            </a:r>
            <a:r>
              <a:rPr lang="en-US" sz="1200">
                <a:solidFill>
                  <a:schemeClr val="tx2"/>
                </a:solidFill>
                <a:latin typeface="Gilroy" panose="00000500000000000000"/>
                <a:ea typeface="Lato Medium" panose="020F0502020204030203" pitchFamily="34" charset="0"/>
                <a:cs typeface="Lato Medium" panose="020F0502020204030203" pitchFamily="34" charset="0"/>
              </a:rPr>
              <a:t>and </a:t>
            </a:r>
            <a:r>
              <a:rPr lang="en-US" sz="1200" err="1">
                <a:solidFill>
                  <a:schemeClr val="tx2"/>
                </a:solidFill>
                <a:latin typeface="Gilroy" panose="00000500000000000000"/>
                <a:ea typeface="Lato Medium" panose="020F0502020204030203" pitchFamily="34" charset="0"/>
                <a:cs typeface="Lato Medium" panose="020F0502020204030203" pitchFamily="34" charset="0"/>
              </a:rPr>
              <a:t>Wtd</a:t>
            </a:r>
            <a:r>
              <a:rPr lang="en-US" sz="1200">
                <a:solidFill>
                  <a:schemeClr val="tx2"/>
                </a:solidFill>
                <a:latin typeface="Gilroy" panose="00000500000000000000"/>
                <a:ea typeface="Lato Medium" panose="020F0502020204030203" pitchFamily="34" charset="0"/>
                <a:cs typeface="Lato Medium" panose="020F0502020204030203" pitchFamily="34" charset="0"/>
              </a:rPr>
              <a:t> Avg. </a:t>
            </a:r>
            <a:r>
              <a:rPr lang="en-US" sz="1200" b="1">
                <a:solidFill>
                  <a:schemeClr val="tx2"/>
                </a:solidFill>
                <a:latin typeface="Gilroy" panose="00000500000000000000"/>
                <a:ea typeface="Lato Medium" panose="020F0502020204030203" pitchFamily="34" charset="0"/>
                <a:cs typeface="Lato Medium" panose="020F0502020204030203" pitchFamily="34" charset="0"/>
              </a:rPr>
              <a:t>Term of 5.0</a:t>
            </a:r>
          </a:p>
          <a:p>
            <a:pPr marL="228600" indent="-228600">
              <a:buClr>
                <a:srgbClr val="FEAB21"/>
              </a:buClr>
              <a:buFont typeface="Wingdings" panose="05000000000000000000" pitchFamily="2" charset="2"/>
              <a:buChar cha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r>
              <a:rPr lang="en-US" sz="1200">
                <a:solidFill>
                  <a:schemeClr val="tx2"/>
                </a:solidFill>
                <a:latin typeface="Gilroy" panose="00000500000000000000"/>
                <a:ea typeface="Lato Medium" panose="020F0502020204030203" pitchFamily="34" charset="0"/>
                <a:cs typeface="Lato Medium" panose="020F0502020204030203" pitchFamily="34" charset="0"/>
              </a:rPr>
              <a:t>Leasing Activity achieved a spread of </a:t>
            </a:r>
            <a:r>
              <a:rPr lang="en-US" sz="1200" b="1">
                <a:solidFill>
                  <a:schemeClr val="tx2"/>
                </a:solidFill>
                <a:latin typeface="Gilroy" panose="00000500000000000000"/>
                <a:ea typeface="Lato Medium" panose="020F0502020204030203" pitchFamily="34" charset="0"/>
                <a:cs typeface="Lato Medium" panose="020F0502020204030203" pitchFamily="34" charset="0"/>
              </a:rPr>
              <a:t>40% over prior leases and 10% over Business Plan</a:t>
            </a:r>
          </a:p>
          <a:p>
            <a:pPr>
              <a:buClr>
                <a:srgbClr val="FEAB21"/>
              </a:buCl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a:buClr>
                <a:srgbClr val="FEAB21"/>
              </a:buCl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r>
              <a:rPr lang="en-US" sz="1200" b="1">
                <a:solidFill>
                  <a:schemeClr val="tx2"/>
                </a:solidFill>
                <a:latin typeface="Gilroy" panose="00000500000000000000"/>
                <a:ea typeface="Lato Medium" panose="020F0502020204030203" pitchFamily="34" charset="0"/>
                <a:cs typeface="Lato Medium" panose="020F0502020204030203" pitchFamily="34" charset="0"/>
              </a:rPr>
              <a:t>New Leases achieved a higher rate spread </a:t>
            </a:r>
            <a:r>
              <a:rPr lang="en-US" sz="1200">
                <a:solidFill>
                  <a:schemeClr val="tx2"/>
                </a:solidFill>
                <a:latin typeface="Gilroy" panose="00000500000000000000"/>
                <a:ea typeface="Lato Medium" panose="020F0502020204030203" pitchFamily="34" charset="0"/>
                <a:cs typeface="Lato Medium" panose="020F0502020204030203" pitchFamily="34" charset="0"/>
              </a:rPr>
              <a:t>over Business compared to Renewals. However, when adjusted for below market fixed option renewals, Rexy comparisons disprove a renewal bias. </a:t>
            </a:r>
          </a:p>
        </p:txBody>
      </p:sp>
      <p:graphicFrame>
        <p:nvGraphicFramePr>
          <p:cNvPr id="5" name="Chart 4">
            <a:extLst>
              <a:ext uri="{FF2B5EF4-FFF2-40B4-BE49-F238E27FC236}">
                <a16:creationId xmlns:a16="http://schemas.microsoft.com/office/drawing/2014/main" id="{7285482E-DA03-E1AB-46A6-AD192520DC05}"/>
              </a:ext>
            </a:extLst>
          </p:cNvPr>
          <p:cNvGraphicFramePr>
            <a:graphicFrameLocks/>
          </p:cNvGraphicFramePr>
          <p:nvPr/>
        </p:nvGraphicFramePr>
        <p:xfrm>
          <a:off x="8245806" y="1103997"/>
          <a:ext cx="3222294" cy="23203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0506A916-A965-EEC7-4651-26FB5B5B07D9}"/>
              </a:ext>
            </a:extLst>
          </p:cNvPr>
          <p:cNvGraphicFramePr/>
          <p:nvPr/>
        </p:nvGraphicFramePr>
        <p:xfrm>
          <a:off x="4418209" y="1119044"/>
          <a:ext cx="3496699" cy="2165636"/>
        </p:xfrm>
        <a:graphic>
          <a:graphicData uri="http://schemas.openxmlformats.org/drawingml/2006/chart">
            <c:chart xmlns:c="http://schemas.openxmlformats.org/drawingml/2006/chart" xmlns:r="http://schemas.openxmlformats.org/officeDocument/2006/relationships" r:id="rId7"/>
          </a:graphicData>
        </a:graphic>
      </p:graphicFrame>
      <p:pic>
        <p:nvPicPr>
          <p:cNvPr id="6" name="Picture 5">
            <a:extLst>
              <a:ext uri="{FF2B5EF4-FFF2-40B4-BE49-F238E27FC236}">
                <a16:creationId xmlns:a16="http://schemas.microsoft.com/office/drawing/2014/main" id="{50CC6387-652B-83B3-E839-E7831ECB5F94}"/>
              </a:ext>
            </a:extLst>
          </p:cNvPr>
          <p:cNvPicPr>
            <a:picLocks noChangeAspect="1"/>
          </p:cNvPicPr>
          <p:nvPr/>
        </p:nvPicPr>
        <p:blipFill>
          <a:blip r:embed="rId8"/>
          <a:stretch>
            <a:fillRect/>
          </a:stretch>
        </p:blipFill>
        <p:spPr>
          <a:xfrm>
            <a:off x="470885" y="3433627"/>
            <a:ext cx="11391345" cy="3284679"/>
          </a:xfrm>
          <a:prstGeom prst="rect">
            <a:avLst/>
          </a:prstGeom>
        </p:spPr>
      </p:pic>
    </p:spTree>
    <p:extLst>
      <p:ext uri="{BB962C8B-B14F-4D97-AF65-F5344CB8AC3E}">
        <p14:creationId xmlns:p14="http://schemas.microsoft.com/office/powerpoint/2010/main" val="3327509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B8C0E-55F5-4F95-FA6B-0179D887F805}"/>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B2F45EA9-52CD-2714-595F-A76A04A22B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19" name="think-cell data - do not delete" hidden="1">
                        <a:extLst>
                          <a:ext uri="{FF2B5EF4-FFF2-40B4-BE49-F238E27FC236}">
                            <a16:creationId xmlns:a16="http://schemas.microsoft.com/office/drawing/2014/main" id="{B2F45EA9-52CD-2714-595F-A76A04A22B7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9C4A2EB-3DB2-F515-8905-B9FBA4658259}"/>
              </a:ext>
            </a:extLst>
          </p:cNvPr>
          <p:cNvSpPr>
            <a:spLocks noGrp="1"/>
          </p:cNvSpPr>
          <p:nvPr>
            <p:ph type="title"/>
          </p:nvPr>
        </p:nvSpPr>
        <p:spPr/>
        <p:txBody>
          <a:bodyPr vert="horz"/>
          <a:lstStyle/>
          <a:p>
            <a:r>
              <a:rPr lang="en-US"/>
              <a:t>Quarterly Trend | </a:t>
            </a:r>
            <a:r>
              <a:rPr lang="en-US" b="0"/>
              <a:t>Portfolio Leasing Spreads Achieved (Fund 2 &amp; 3) </a:t>
            </a:r>
          </a:p>
        </p:txBody>
      </p:sp>
      <p:sp>
        <p:nvSpPr>
          <p:cNvPr id="3" name="TextBox 2">
            <a:extLst>
              <a:ext uri="{FF2B5EF4-FFF2-40B4-BE49-F238E27FC236}">
                <a16:creationId xmlns:a16="http://schemas.microsoft.com/office/drawing/2014/main" id="{EE4A642B-ADDD-E92E-4081-6A3F4590BD5D}"/>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F3F17447-1B50-28B8-6B14-A9A89BF2D61E}"/>
              </a:ext>
            </a:extLst>
          </p:cNvPr>
          <p:cNvSpPr txBox="1"/>
          <p:nvPr/>
        </p:nvSpPr>
        <p:spPr>
          <a:xfrm>
            <a:off x="710033" y="1294907"/>
            <a:ext cx="10856153" cy="307777"/>
          </a:xfrm>
          <a:prstGeom prst="rect">
            <a:avLst/>
          </a:prstGeom>
          <a:solidFill>
            <a:schemeClr val="bg1">
              <a:lumMod val="95000"/>
            </a:schemeClr>
          </a:solidFill>
        </p:spPr>
        <p:txBody>
          <a:bodyPr wrap="square">
            <a:spAutoFit/>
          </a:bodyPr>
          <a:lstStyle/>
          <a:p>
            <a:pPr>
              <a:buClr>
                <a:srgbClr val="FEAB21"/>
              </a:buCl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Faropoint leasing activity to date has achieved an average ~40% spread over prior lease rates, and ~10% spread over Business Plan. </a:t>
            </a:r>
          </a:p>
        </p:txBody>
      </p:sp>
      <p:graphicFrame>
        <p:nvGraphicFramePr>
          <p:cNvPr id="13" name="Chart 12">
            <a:extLst>
              <a:ext uri="{FF2B5EF4-FFF2-40B4-BE49-F238E27FC236}">
                <a16:creationId xmlns:a16="http://schemas.microsoft.com/office/drawing/2014/main" id="{FAE3DF5A-38E7-B3F4-4C22-85B942061D48}"/>
              </a:ext>
            </a:extLst>
          </p:cNvPr>
          <p:cNvGraphicFramePr/>
          <p:nvPr/>
        </p:nvGraphicFramePr>
        <p:xfrm>
          <a:off x="642166" y="2021673"/>
          <a:ext cx="10924019" cy="429002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17279247"/>
      </p:ext>
    </p:extLst>
  </p:cSld>
  <p:clrMapOvr>
    <a:masterClrMapping/>
  </p:clrMapOvr>
  <p:extLst>
    <p:ext uri="{6950BFC3-D8DA-4A85-94F7-54DA5524770B}">
      <p188:commentRel xmlns:p188="http://schemas.microsoft.com/office/powerpoint/2018/8/main"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82A8C-3C3D-A88B-F310-93C731397DC1}"/>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3DC9225C-911B-6E32-4A2A-7542176C2AC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3DC9225C-911B-6E32-4A2A-7542176C2A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8327396-6989-7281-9705-1669EC520014}"/>
              </a:ext>
            </a:extLst>
          </p:cNvPr>
          <p:cNvSpPr>
            <a:spLocks noGrp="1"/>
          </p:cNvSpPr>
          <p:nvPr>
            <p:ph type="title"/>
          </p:nvPr>
        </p:nvSpPr>
        <p:spPr/>
        <p:txBody>
          <a:bodyPr vert="horz"/>
          <a:lstStyle/>
          <a:p>
            <a:r>
              <a:rPr lang="en-US"/>
              <a:t>Portfolio Downtime since Inception | </a:t>
            </a:r>
            <a:r>
              <a:rPr lang="en-US" b="0"/>
              <a:t>How is actual Downtime trending?</a:t>
            </a:r>
          </a:p>
        </p:txBody>
      </p:sp>
      <p:graphicFrame>
        <p:nvGraphicFramePr>
          <p:cNvPr id="7" name="Chart 6">
            <a:extLst>
              <a:ext uri="{FF2B5EF4-FFF2-40B4-BE49-F238E27FC236}">
                <a16:creationId xmlns:a16="http://schemas.microsoft.com/office/drawing/2014/main" id="{2F9D027D-941A-49FB-F6AD-B834A356048A}"/>
              </a:ext>
            </a:extLst>
          </p:cNvPr>
          <p:cNvGraphicFramePr/>
          <p:nvPr/>
        </p:nvGraphicFramePr>
        <p:xfrm>
          <a:off x="1065473" y="2011680"/>
          <a:ext cx="9454940" cy="4483578"/>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6CE7FE81-F0C8-1B9F-52DC-B4B1F7324F4F}"/>
              </a:ext>
            </a:extLst>
          </p:cNvPr>
          <p:cNvSpPr txBox="1"/>
          <p:nvPr/>
        </p:nvSpPr>
        <p:spPr>
          <a:xfrm>
            <a:off x="762555" y="1154120"/>
            <a:ext cx="10334070" cy="707886"/>
          </a:xfrm>
          <a:prstGeom prst="rect">
            <a:avLst/>
          </a:prstGeom>
          <a:solidFill>
            <a:schemeClr val="bg1">
              <a:lumMod val="95000"/>
            </a:schemeClr>
          </a:solidFill>
        </p:spPr>
        <p:txBody>
          <a:bodyPr wrap="square">
            <a:spAutoFit/>
          </a:bodyPr>
          <a:lstStyle/>
          <a:p>
            <a:pPr marL="171450" indent="-171450">
              <a:buClr>
                <a:srgbClr val="FEAB21"/>
              </a:buClr>
              <a:buFont typeface="Wingdings" panose="05000000000000000000" pitchFamily="2" charset="2"/>
              <a:buChar char="§"/>
            </a:pPr>
            <a:r>
              <a:rPr lang="en-US" sz="1000" b="1">
                <a:latin typeface="Gilroy" panose="00000500000000000000"/>
                <a:ea typeface="Lato Medium" panose="020F0502020204030203" pitchFamily="34" charset="0"/>
                <a:cs typeface="Lato Medium" panose="020F0502020204030203" pitchFamily="34" charset="0"/>
              </a:rPr>
              <a:t>74% of signed new leases since inception in both funds have a downtime &lt; 6 months. </a:t>
            </a:r>
          </a:p>
          <a:p>
            <a:pPr marL="171450" indent="-171450">
              <a:buClr>
                <a:srgbClr val="FEAB21"/>
              </a:buClr>
              <a:buFont typeface="Wingdings" panose="05000000000000000000" pitchFamily="2" charset="2"/>
              <a:buChar char="§"/>
            </a:pPr>
            <a:r>
              <a:rPr lang="en-US" sz="1000" b="1">
                <a:latin typeface="Gilroy" panose="00000500000000000000"/>
                <a:ea typeface="Lato Medium" panose="020F0502020204030203" pitchFamily="34" charset="0"/>
                <a:cs typeface="Lato Medium" panose="020F0502020204030203" pitchFamily="34" charset="0"/>
              </a:rPr>
              <a:t>~22% </a:t>
            </a:r>
            <a:r>
              <a:rPr lang="en-US" sz="1000">
                <a:latin typeface="Gilroy" panose="00000500000000000000"/>
                <a:ea typeface="Lato Medium" panose="020F0502020204030203" pitchFamily="34" charset="0"/>
                <a:cs typeface="Lato Medium" panose="020F0502020204030203" pitchFamily="34" charset="0"/>
              </a:rPr>
              <a:t>of signed new leases since inception </a:t>
            </a:r>
            <a:r>
              <a:rPr lang="en-US" sz="1000" b="1">
                <a:latin typeface="Gilroy" panose="00000500000000000000"/>
                <a:ea typeface="Lato Medium" panose="020F0502020204030203" pitchFamily="34" charset="0"/>
                <a:cs typeface="Lato Medium" panose="020F0502020204030203" pitchFamily="34" charset="0"/>
              </a:rPr>
              <a:t>exceeded UW downtime.</a:t>
            </a:r>
          </a:p>
          <a:p>
            <a:pPr marL="171450" indent="-171450">
              <a:buClr>
                <a:srgbClr val="FEAB21"/>
              </a:buClr>
              <a:buFont typeface="Wingdings" panose="05000000000000000000" pitchFamily="2" charset="2"/>
              <a:buChar char="§"/>
            </a:pPr>
            <a:r>
              <a:rPr lang="en-US" sz="1000" b="1">
                <a:latin typeface="Gilroy" panose="00000500000000000000"/>
                <a:ea typeface="Lato Medium" panose="020F0502020204030203" pitchFamily="34" charset="0"/>
                <a:cs typeface="Lato Medium" panose="020F0502020204030203" pitchFamily="34" charset="0"/>
              </a:rPr>
              <a:t>28% </a:t>
            </a:r>
            <a:r>
              <a:rPr lang="en-US" sz="1000">
                <a:latin typeface="Gilroy" panose="00000500000000000000"/>
                <a:ea typeface="Lato Medium" panose="020F0502020204030203" pitchFamily="34" charset="0"/>
                <a:cs typeface="Lato Medium" panose="020F0502020204030203" pitchFamily="34" charset="0"/>
              </a:rPr>
              <a:t>of the leases that exceeded UW downtime </a:t>
            </a:r>
            <a:r>
              <a:rPr lang="en-US" sz="1000" b="1">
                <a:latin typeface="Gilroy" panose="00000500000000000000"/>
                <a:ea typeface="Lato Medium" panose="020F0502020204030203" pitchFamily="34" charset="0"/>
                <a:cs typeface="Lato Medium" panose="020F0502020204030203" pitchFamily="34" charset="0"/>
              </a:rPr>
              <a:t>occurred in the past year. </a:t>
            </a:r>
            <a:endParaRPr lang="en-US" sz="1000">
              <a:latin typeface="Gilroy" panose="00000500000000000000"/>
              <a:ea typeface="Lato Medium" panose="020F0502020204030203" pitchFamily="34" charset="0"/>
              <a:cs typeface="Lato Medium" panose="020F0502020204030203" pitchFamily="34" charset="0"/>
            </a:endParaRPr>
          </a:p>
          <a:p>
            <a:pPr marL="171450" indent="-171450">
              <a:buClr>
                <a:srgbClr val="FEAB21"/>
              </a:buClr>
              <a:buFont typeface="Wingdings" panose="05000000000000000000" pitchFamily="2" charset="2"/>
              <a:buChar char="§"/>
            </a:pPr>
            <a:r>
              <a:rPr lang="en-US" sz="1000">
                <a:latin typeface="Gilroy" panose="00000500000000000000"/>
                <a:ea typeface="Lato Medium" panose="020F0502020204030203" pitchFamily="34" charset="0"/>
                <a:cs typeface="Lato Medium" panose="020F0502020204030203" pitchFamily="34" charset="0"/>
              </a:rPr>
              <a:t>The data set represents </a:t>
            </a:r>
            <a:r>
              <a:rPr lang="en-US" sz="1000" b="1">
                <a:latin typeface="Gilroy" panose="00000500000000000000"/>
                <a:ea typeface="Lato Medium" panose="020F0502020204030203" pitchFamily="34" charset="0"/>
                <a:cs typeface="Lato Medium" panose="020F0502020204030203" pitchFamily="34" charset="0"/>
              </a:rPr>
              <a:t>~132 new leases </a:t>
            </a:r>
            <a:r>
              <a:rPr lang="en-US" sz="1000">
                <a:latin typeface="Gilroy" panose="00000500000000000000"/>
                <a:ea typeface="Lato Medium" panose="020F0502020204030203" pitchFamily="34" charset="0"/>
                <a:cs typeface="Lato Medium" panose="020F0502020204030203" pitchFamily="34" charset="0"/>
              </a:rPr>
              <a:t>signed since inception.</a:t>
            </a:r>
          </a:p>
        </p:txBody>
      </p:sp>
    </p:spTree>
    <p:extLst>
      <p:ext uri="{BB962C8B-B14F-4D97-AF65-F5344CB8AC3E}">
        <p14:creationId xmlns:p14="http://schemas.microsoft.com/office/powerpoint/2010/main" val="3795301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FD696-E1C8-58B3-1FE0-4556119DD2D3}"/>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F138D047-9199-C143-9A81-A985015FF6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19" name="think-cell data - do not delete" hidden="1">
                        <a:extLst>
                          <a:ext uri="{FF2B5EF4-FFF2-40B4-BE49-F238E27FC236}">
                            <a16:creationId xmlns:a16="http://schemas.microsoft.com/office/drawing/2014/main" id="{F138D047-9199-C143-9A81-A985015FF69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757A819-6CD2-1E10-31B6-D0D4031B8DF7}"/>
              </a:ext>
            </a:extLst>
          </p:cNvPr>
          <p:cNvSpPr>
            <a:spLocks noGrp="1"/>
          </p:cNvSpPr>
          <p:nvPr>
            <p:ph type="title"/>
          </p:nvPr>
        </p:nvSpPr>
        <p:spPr/>
        <p:txBody>
          <a:bodyPr vert="horz"/>
          <a:lstStyle/>
          <a:p>
            <a:r>
              <a:rPr lang="en-US"/>
              <a:t>Tenants Lost | </a:t>
            </a:r>
            <a:r>
              <a:rPr lang="en-US" b="0"/>
              <a:t>Impact on Renewal Rate (Fund 2 &amp; Fund 3)</a:t>
            </a:r>
          </a:p>
        </p:txBody>
      </p:sp>
      <p:sp>
        <p:nvSpPr>
          <p:cNvPr id="3" name="TextBox 2">
            <a:extLst>
              <a:ext uri="{FF2B5EF4-FFF2-40B4-BE49-F238E27FC236}">
                <a16:creationId xmlns:a16="http://schemas.microsoft.com/office/drawing/2014/main" id="{97546471-D1D4-ABDD-A030-09CBC5483A83}"/>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002D0A64-F154-ECE5-012F-4B8E7DF922A8}"/>
              </a:ext>
            </a:extLst>
          </p:cNvPr>
          <p:cNvSpPr txBox="1"/>
          <p:nvPr/>
        </p:nvSpPr>
        <p:spPr>
          <a:xfrm>
            <a:off x="710033" y="1294907"/>
            <a:ext cx="10856153" cy="738664"/>
          </a:xfrm>
          <a:prstGeom prst="rect">
            <a:avLst/>
          </a:prstGeom>
          <a:solidFill>
            <a:schemeClr val="bg1">
              <a:lumMod val="95000"/>
            </a:schemeClr>
          </a:solidFill>
        </p:spPr>
        <p:txBody>
          <a:bodyPr wrap="square">
            <a:spAutoFit/>
          </a:bodyPr>
          <a:lstStyle/>
          <a:p>
            <a:pPr marL="285750" indent="-285750">
              <a:buClr>
                <a:srgbClr val="FEAB21"/>
              </a:buClr>
              <a:buFont typeface="Arial" panose="020B0604020202020204" pitchFamily="34" charset="0"/>
              <a:buChar cha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The past quarter saw a total of 17 tenant move-outs, of which 11 were in Fund 2, across markets, varying in size ranges.</a:t>
            </a:r>
          </a:p>
          <a:p>
            <a:pPr marL="285750" indent="-285750">
              <a:buClr>
                <a:srgbClr val="FEAB21"/>
              </a:buClr>
              <a:buFont typeface="Arial" panose="020B0604020202020204" pitchFamily="34" charset="0"/>
              <a:buChar cha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One of the move outs was a result of a business closure/financial difficulty and one was the result of an eviction, both in Fund 2</a:t>
            </a:r>
          </a:p>
          <a:p>
            <a:pPr marL="742950" lvl="1" indent="-285750">
              <a:buClr>
                <a:srgbClr val="FEAB21"/>
              </a:buClr>
              <a:buFont typeface="Arial" panose="020B0604020202020204" pitchFamily="34" charset="0"/>
              <a:buChar char="•"/>
            </a:pPr>
            <a:endParaRPr lang="en-US" sz="14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4" name="Chart 3">
            <a:extLst>
              <a:ext uri="{FF2B5EF4-FFF2-40B4-BE49-F238E27FC236}">
                <a16:creationId xmlns:a16="http://schemas.microsoft.com/office/drawing/2014/main" id="{E7B9087B-B98F-DDB0-5347-7F0C6BE4307B}"/>
              </a:ext>
            </a:extLst>
          </p:cNvPr>
          <p:cNvGraphicFramePr>
            <a:graphicFrameLocks/>
          </p:cNvGraphicFramePr>
          <p:nvPr/>
        </p:nvGraphicFramePr>
        <p:xfrm>
          <a:off x="710033" y="2162500"/>
          <a:ext cx="4613068" cy="296172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 name="Chart 5">
            <a:extLst>
              <a:ext uri="{FF2B5EF4-FFF2-40B4-BE49-F238E27FC236}">
                <a16:creationId xmlns:a16="http://schemas.microsoft.com/office/drawing/2014/main" id="{8AB8D04A-549B-F52F-9639-8708F66551F2}"/>
              </a:ext>
            </a:extLst>
          </p:cNvPr>
          <p:cNvGraphicFramePr>
            <a:graphicFrameLocks/>
          </p:cNvGraphicFramePr>
          <p:nvPr/>
        </p:nvGraphicFramePr>
        <p:xfrm>
          <a:off x="6868899" y="2177208"/>
          <a:ext cx="4613068" cy="294702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88409908"/>
      </p:ext>
    </p:extLst>
  </p:cSld>
  <p:clrMapOvr>
    <a:masterClrMapping/>
  </p:clrMapOvr>
  <p:extLst>
    <p:ext uri="{6950BFC3-D8DA-4A85-94F7-54DA5524770B}">
      <p188:commentRel xmlns:p188="http://schemas.microsoft.com/office/powerpoint/2018/8/main" r:id="rId4"/>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AR (Operational Overview)</a:t>
            </a:r>
          </a:p>
        </p:txBody>
      </p:sp>
    </p:spTree>
    <p:extLst>
      <p:ext uri="{BB962C8B-B14F-4D97-AF65-F5344CB8AC3E}">
        <p14:creationId xmlns:p14="http://schemas.microsoft.com/office/powerpoint/2010/main" val="4183209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E6E42-25AB-EE22-9954-174F2F14864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0477816-B531-A250-D977-37582882935D}"/>
              </a:ext>
            </a:extLst>
          </p:cNvPr>
          <p:cNvSpPr/>
          <p:nvPr/>
        </p:nvSpPr>
        <p:spPr>
          <a:xfrm>
            <a:off x="718262" y="1315622"/>
            <a:ext cx="1109791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t>How are the tenants from Q4 trending?</a:t>
            </a:r>
          </a:p>
        </p:txBody>
      </p:sp>
      <p:graphicFrame>
        <p:nvGraphicFramePr>
          <p:cNvPr id="4" name="think-cell data - do not delete" hidden="1">
            <a:extLst>
              <a:ext uri="{FF2B5EF4-FFF2-40B4-BE49-F238E27FC236}">
                <a16:creationId xmlns:a16="http://schemas.microsoft.com/office/drawing/2014/main" id="{EE1CEFA4-ACE3-B30E-EB08-9A21F9BDE96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think-cell data - do not delete" hidden="1">
                        <a:extLst>
                          <a:ext uri="{FF2B5EF4-FFF2-40B4-BE49-F238E27FC236}">
                            <a16:creationId xmlns:a16="http://schemas.microsoft.com/office/drawing/2014/main" id="{EE1CEFA4-ACE3-B30E-EB08-9A21F9BDE96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7B57E31-9E1F-9CEA-F8F8-653ACED72E6F}"/>
              </a:ext>
            </a:extLst>
          </p:cNvPr>
          <p:cNvSpPr>
            <a:spLocks noGrp="1"/>
          </p:cNvSpPr>
          <p:nvPr>
            <p:ph type="title"/>
          </p:nvPr>
        </p:nvSpPr>
        <p:spPr/>
        <p:txBody>
          <a:bodyPr vert="horz"/>
          <a:lstStyle/>
          <a:p>
            <a:r>
              <a:rPr lang="en-US"/>
              <a:t>Fund 3 | Tenant AR Summary</a:t>
            </a:r>
          </a:p>
        </p:txBody>
      </p:sp>
      <p:sp>
        <p:nvSpPr>
          <p:cNvPr id="8" name="TextBox 7">
            <a:extLst>
              <a:ext uri="{FF2B5EF4-FFF2-40B4-BE49-F238E27FC236}">
                <a16:creationId xmlns:a16="http://schemas.microsoft.com/office/drawing/2014/main" id="{CF7DC14B-4927-D072-1C19-D461778E24AF}"/>
              </a:ext>
            </a:extLst>
          </p:cNvPr>
          <p:cNvSpPr txBox="1"/>
          <p:nvPr/>
        </p:nvSpPr>
        <p:spPr>
          <a:xfrm>
            <a:off x="718262" y="1582276"/>
            <a:ext cx="11097916" cy="1015663"/>
          </a:xfrm>
          <a:prstGeom prst="rect">
            <a:avLst/>
          </a:prstGeom>
          <a:solidFill>
            <a:schemeClr val="bg1">
              <a:lumMod val="95000"/>
            </a:schemeClr>
          </a:solidFill>
        </p:spPr>
        <p:txBody>
          <a:bodyPr wrap="square" lIns="91440" tIns="45720" rIns="91440" bIns="45720" anchor="t">
            <a:spAutoFit/>
          </a:bodyPr>
          <a:lstStyle/>
          <a:p>
            <a:pPr marL="285750" indent="-285750">
              <a:buClr>
                <a:schemeClr val="accent2"/>
              </a:buClr>
              <a:buFont typeface="+mj-lt"/>
              <a:buAutoNum type="arabicPeriod"/>
            </a:pPr>
            <a:r>
              <a:rPr lang="en-US" sz="1200" b="1">
                <a:solidFill>
                  <a:schemeClr val="tx2"/>
                </a:solidFill>
                <a:latin typeface="Gilroy" panose="00000500000000000000"/>
                <a:ea typeface="Lato Medium"/>
                <a:cs typeface="Lato Medium"/>
              </a:rPr>
              <a:t>Level 3 tenants</a:t>
            </a:r>
            <a:r>
              <a:rPr lang="en-US" sz="1200">
                <a:solidFill>
                  <a:schemeClr val="tx2"/>
                </a:solidFill>
                <a:latin typeface="Gilroy" panose="00000500000000000000"/>
                <a:ea typeface="Lato Medium"/>
                <a:cs typeface="Lato Medium"/>
              </a:rPr>
              <a:t> balance from 1Q25 reduced due to </a:t>
            </a:r>
            <a:r>
              <a:rPr lang="en-US" sz="1200" b="1" err="1">
                <a:solidFill>
                  <a:schemeClr val="tx2"/>
                </a:solidFill>
                <a:latin typeface="Gilroy" panose="00000500000000000000"/>
                <a:ea typeface="Lato Medium"/>
                <a:cs typeface="Lato Medium"/>
              </a:rPr>
              <a:t>Xcision</a:t>
            </a:r>
            <a:r>
              <a:rPr lang="en-US" sz="1200" b="1">
                <a:solidFill>
                  <a:schemeClr val="tx2"/>
                </a:solidFill>
                <a:latin typeface="Gilroy" panose="00000500000000000000"/>
                <a:ea typeface="Lato Medium"/>
                <a:cs typeface="Lato Medium"/>
              </a:rPr>
              <a:t> Medical (MD) </a:t>
            </a:r>
            <a:r>
              <a:rPr lang="en-US" sz="1200">
                <a:solidFill>
                  <a:schemeClr val="tx2"/>
                </a:solidFill>
                <a:latin typeface="Gilroy" panose="00000500000000000000"/>
                <a:ea typeface="Lato Medium"/>
                <a:cs typeface="Lato Medium"/>
              </a:rPr>
              <a:t>being moved to Level 4 will all other Level 3 tenants having growing balances and 3 new tenants identified this quarter.</a:t>
            </a:r>
          </a:p>
          <a:p>
            <a:pPr marL="285750" indent="-285750">
              <a:buClr>
                <a:schemeClr val="accent2"/>
              </a:buClr>
              <a:buFont typeface="+mj-lt"/>
              <a:buAutoNum type="arabicPeriod"/>
            </a:pPr>
            <a:endParaRPr lang="en-US" sz="1200" b="1">
              <a:solidFill>
                <a:schemeClr val="tx2"/>
              </a:solidFill>
              <a:latin typeface="Gilroy" panose="00000500000000000000"/>
              <a:ea typeface="Lato Medium" panose="020F0502020204030203" pitchFamily="34" charset="0"/>
              <a:cs typeface="Lato Medium" panose="020F0502020204030203" pitchFamily="34" charset="0"/>
            </a:endParaRPr>
          </a:p>
          <a:p>
            <a:pPr marL="285750" indent="-285750">
              <a:buClr>
                <a:schemeClr val="accent2"/>
              </a:buClr>
              <a:buFont typeface="+mj-lt"/>
              <a:buAutoNum type="arabicPeriod"/>
            </a:pPr>
            <a:r>
              <a:rPr lang="en-US" sz="1200" b="1">
                <a:solidFill>
                  <a:schemeClr val="tx2"/>
                </a:solidFill>
                <a:latin typeface="Gilroy" panose="00000500000000000000"/>
                <a:ea typeface="Lato Medium"/>
                <a:cs typeface="Lato Medium"/>
              </a:rPr>
              <a:t>Level 4 tenants:  Blackbeard Marine’s (TX) </a:t>
            </a:r>
            <a:r>
              <a:rPr lang="en-US" sz="1200">
                <a:solidFill>
                  <a:schemeClr val="tx2"/>
                </a:solidFill>
                <a:latin typeface="Gilroy" panose="00000500000000000000"/>
                <a:ea typeface="Lato Medium"/>
                <a:cs typeface="Lato Medium"/>
              </a:rPr>
              <a:t>$256K</a:t>
            </a:r>
            <a:r>
              <a:rPr lang="en-US" sz="1200" b="1">
                <a:solidFill>
                  <a:schemeClr val="tx2"/>
                </a:solidFill>
                <a:latin typeface="Gilroy" panose="00000500000000000000"/>
                <a:ea typeface="Lato Medium"/>
                <a:cs typeface="Lato Medium"/>
              </a:rPr>
              <a:t> </a:t>
            </a:r>
            <a:r>
              <a:rPr lang="en-US" sz="1200">
                <a:solidFill>
                  <a:schemeClr val="tx2"/>
                </a:solidFill>
                <a:latin typeface="Gilroy" panose="00000500000000000000"/>
                <a:ea typeface="Lato Medium"/>
                <a:cs typeface="Lato Medium"/>
              </a:rPr>
              <a:t>balance from 1Q25 has been written off which was offset by </a:t>
            </a:r>
            <a:r>
              <a:rPr lang="en-US" sz="1200" b="1" err="1">
                <a:solidFill>
                  <a:schemeClr val="tx2"/>
                </a:solidFill>
                <a:latin typeface="Gilroy" panose="00000500000000000000"/>
                <a:ea typeface="Lato Medium"/>
                <a:cs typeface="Lato Medium"/>
              </a:rPr>
              <a:t>Xcision</a:t>
            </a:r>
            <a:r>
              <a:rPr lang="en-US" sz="1200" b="1">
                <a:solidFill>
                  <a:schemeClr val="tx2"/>
                </a:solidFill>
                <a:latin typeface="Gilroy" panose="00000500000000000000"/>
                <a:ea typeface="Lato Medium"/>
                <a:cs typeface="Lato Medium"/>
              </a:rPr>
              <a:t> Medical (MD)</a:t>
            </a:r>
            <a:r>
              <a:rPr lang="en-US" sz="1200">
                <a:solidFill>
                  <a:schemeClr val="tx2"/>
                </a:solidFill>
                <a:latin typeface="Gilroy" panose="00000500000000000000"/>
                <a:ea typeface="Lato Medium"/>
                <a:cs typeface="Lato Medium"/>
              </a:rPr>
              <a:t> being added back to Level 4 with a 60+ balance of $145K.</a:t>
            </a:r>
            <a:endParaRPr lang="en-US" sz="1200" b="1">
              <a:solidFill>
                <a:schemeClr val="tx2"/>
              </a:solidFill>
              <a:latin typeface="Gilroy" panose="00000500000000000000"/>
              <a:ea typeface="Lato Medium"/>
              <a:cs typeface="Lato Medium"/>
            </a:endParaRPr>
          </a:p>
        </p:txBody>
      </p:sp>
      <p:sp>
        <p:nvSpPr>
          <p:cNvPr id="5" name="TextBox 4">
            <a:extLst>
              <a:ext uri="{FF2B5EF4-FFF2-40B4-BE49-F238E27FC236}">
                <a16:creationId xmlns:a16="http://schemas.microsoft.com/office/drawing/2014/main" id="{08DD5E75-19EA-360C-048E-7EB2039B2587}"/>
              </a:ext>
            </a:extLst>
          </p:cNvPr>
          <p:cNvSpPr txBox="1"/>
          <p:nvPr/>
        </p:nvSpPr>
        <p:spPr>
          <a:xfrm>
            <a:off x="718262" y="5048239"/>
            <a:ext cx="11097916" cy="1569660"/>
          </a:xfrm>
          <a:prstGeom prst="rect">
            <a:avLst/>
          </a:prstGeom>
          <a:solidFill>
            <a:schemeClr val="bg1">
              <a:lumMod val="95000"/>
            </a:schemeClr>
          </a:solidFill>
        </p:spPr>
        <p:txBody>
          <a:bodyPr wrap="square" lIns="91440" tIns="45720" rIns="91440" bIns="45720" anchor="t">
            <a:spAutoFit/>
          </a:bodyPr>
          <a:lstStyle/>
          <a:p>
            <a:pPr marL="285750" indent="-285750">
              <a:buClr>
                <a:schemeClr val="accent2"/>
              </a:buClr>
              <a:buFont typeface="+mj-lt"/>
              <a:buAutoNum type="arabicPeriod"/>
            </a:pPr>
            <a:r>
              <a:rPr lang="en-US" sz="1200">
                <a:solidFill>
                  <a:srgbClr val="44546A"/>
                </a:solidFill>
                <a:latin typeface="Gilroy" panose="00000500000000000000"/>
                <a:ea typeface="Lato Medium"/>
                <a:cs typeface="Lato Medium"/>
              </a:rPr>
              <a:t>3 new</a:t>
            </a:r>
            <a:r>
              <a:rPr lang="en-US" sz="1200">
                <a:solidFill>
                  <a:schemeClr val="tx2"/>
                </a:solidFill>
                <a:latin typeface="Gilroy" panose="00000500000000000000"/>
                <a:ea typeface="Lato Medium"/>
                <a:cs typeface="Lato Medium"/>
              </a:rPr>
              <a:t> </a:t>
            </a:r>
            <a:r>
              <a:rPr lang="en-US" sz="1200" b="1">
                <a:solidFill>
                  <a:schemeClr val="tx2"/>
                </a:solidFill>
                <a:latin typeface="Gilroy" panose="00000500000000000000"/>
                <a:ea typeface="Lato Medium"/>
                <a:cs typeface="Lato Medium"/>
              </a:rPr>
              <a:t>Level 4</a:t>
            </a:r>
            <a:r>
              <a:rPr lang="en-US" sz="1200">
                <a:solidFill>
                  <a:schemeClr val="tx2"/>
                </a:solidFill>
                <a:latin typeface="Gilroy" panose="00000500000000000000"/>
                <a:ea typeface="Lato Medium"/>
                <a:cs typeface="Lato Medium"/>
              </a:rPr>
              <a:t> default pool </a:t>
            </a:r>
          </a:p>
          <a:p>
            <a:pPr marL="742950" lvl="1" indent="-285750">
              <a:buClr>
                <a:schemeClr val="accent2"/>
              </a:buClr>
              <a:buFont typeface="Arial" panose="020B0604020202020204" pitchFamily="34" charset="0"/>
              <a:buChar char="•"/>
            </a:pPr>
            <a:r>
              <a:rPr lang="en-US" sz="1200" err="1">
                <a:solidFill>
                  <a:schemeClr val="tx2"/>
                </a:solidFill>
                <a:latin typeface="Gilroy" panose="00000500000000000000"/>
                <a:ea typeface="Lato Medium"/>
                <a:cs typeface="Lato Medium"/>
              </a:rPr>
              <a:t>Xcision</a:t>
            </a:r>
            <a:r>
              <a:rPr lang="en-US" sz="1200">
                <a:solidFill>
                  <a:schemeClr val="tx2"/>
                </a:solidFill>
                <a:latin typeface="Gilroy" panose="00000500000000000000"/>
                <a:ea typeface="Lato Medium"/>
                <a:cs typeface="Lato Medium"/>
              </a:rPr>
              <a:t> Medical in Baltimore- prior Level 3, did not pay again in 2Q25 and was upgraded to a Level 4 tenant. $145K 60+ Balance </a:t>
            </a:r>
            <a:endParaRPr lang="en-US" sz="1200">
              <a:solidFill>
                <a:srgbClr val="FF0000"/>
              </a:solidFill>
            </a:endParaRPr>
          </a:p>
          <a:p>
            <a:pPr marL="742950" lvl="1" indent="-285750">
              <a:buClr>
                <a:schemeClr val="accent2"/>
              </a:buClr>
              <a:buFont typeface="Arial" panose="020B0604020202020204" pitchFamily="34" charset="0"/>
              <a:buChar char="•"/>
            </a:pPr>
            <a:r>
              <a:rPr lang="en-US" sz="1200">
                <a:solidFill>
                  <a:srgbClr val="44546A"/>
                </a:solidFill>
              </a:rPr>
              <a:t>Thieme </a:t>
            </a:r>
            <a:r>
              <a:rPr lang="en-US" sz="1200" err="1">
                <a:solidFill>
                  <a:srgbClr val="44546A"/>
                </a:solidFill>
              </a:rPr>
              <a:t>Gmbh</a:t>
            </a:r>
            <a:r>
              <a:rPr lang="en-US" sz="1200">
                <a:solidFill>
                  <a:srgbClr val="44546A"/>
                </a:solidFill>
              </a:rPr>
              <a:t> &amp; Co. KG. in Chicago- Termination Agreement pending and tenant is vacating 8/31/2025. Natural LXD 12/31/2028; $0 60+ balance</a:t>
            </a:r>
          </a:p>
          <a:p>
            <a:pPr marL="742950" lvl="1" indent="-285750">
              <a:buClr>
                <a:schemeClr val="accent2"/>
              </a:buClr>
              <a:buFont typeface="Arial" panose="020B0604020202020204" pitchFamily="34" charset="0"/>
              <a:buChar char="•"/>
            </a:pPr>
            <a:r>
              <a:rPr lang="en-US" sz="1200" err="1">
                <a:solidFill>
                  <a:srgbClr val="44546A"/>
                </a:solidFill>
              </a:rPr>
              <a:t>Lauxes</a:t>
            </a:r>
            <a:r>
              <a:rPr lang="en-US" sz="1200">
                <a:solidFill>
                  <a:srgbClr val="44546A"/>
                </a:solidFill>
              </a:rPr>
              <a:t> Grades Corp. in LA- </a:t>
            </a:r>
            <a:r>
              <a:rPr lang="en-US" sz="1200" b="1">
                <a:solidFill>
                  <a:srgbClr val="44546A"/>
                </a:solidFill>
              </a:rPr>
              <a:t>Truist Refi TT</a:t>
            </a:r>
            <a:r>
              <a:rPr lang="en-US" sz="1200">
                <a:solidFill>
                  <a:srgbClr val="44546A"/>
                </a:solidFill>
              </a:rPr>
              <a:t>- TT vacated in early July; Termination Agreement pending and Natural LXD 3/31/2026; $0 60+ balance</a:t>
            </a:r>
            <a:endParaRPr lang="en-US" sz="1200">
              <a:solidFill>
                <a:srgbClr val="FF0000"/>
              </a:solidFill>
            </a:endParaRPr>
          </a:p>
          <a:p>
            <a:pPr marL="285750" indent="-285750">
              <a:buClr>
                <a:schemeClr val="accent2"/>
              </a:buClr>
              <a:buFont typeface="+mj-lt"/>
              <a:buAutoNum type="arabicPeriod"/>
            </a:pPr>
            <a:r>
              <a:rPr lang="en-US" sz="1200">
                <a:solidFill>
                  <a:schemeClr val="tx2"/>
                </a:solidFill>
                <a:latin typeface="Gilroy" panose="00000500000000000000"/>
                <a:ea typeface="Lato Medium"/>
                <a:cs typeface="Lato Medium"/>
              </a:rPr>
              <a:t>3 new tenant added to the </a:t>
            </a:r>
            <a:r>
              <a:rPr lang="en-US" sz="1200" b="1">
                <a:solidFill>
                  <a:schemeClr val="tx2"/>
                </a:solidFill>
                <a:latin typeface="Gilroy" panose="00000500000000000000"/>
                <a:ea typeface="Lato Medium"/>
                <a:cs typeface="Lato Medium"/>
              </a:rPr>
              <a:t>Level 3</a:t>
            </a:r>
            <a:r>
              <a:rPr lang="en-US" sz="1200">
                <a:solidFill>
                  <a:schemeClr val="tx2"/>
                </a:solidFill>
                <a:latin typeface="Gilroy" panose="00000500000000000000"/>
                <a:ea typeface="Lato Medium"/>
                <a:cs typeface="Lato Medium"/>
              </a:rPr>
              <a:t> payment plan pool</a:t>
            </a:r>
          </a:p>
          <a:p>
            <a:pPr marL="589915" indent="-285750">
              <a:buClr>
                <a:schemeClr val="accent2"/>
              </a:buClr>
              <a:buFont typeface="Arial" panose="020B0604020202020204" pitchFamily="34" charset="0"/>
              <a:buChar char="•"/>
            </a:pPr>
            <a:r>
              <a:rPr lang="en-US" sz="1200">
                <a:solidFill>
                  <a:schemeClr val="tx2"/>
                </a:solidFill>
                <a:latin typeface="Gilroy" panose="00000500000000000000"/>
                <a:ea typeface="Lato Medium"/>
                <a:cs typeface="Lato Medium"/>
              </a:rPr>
              <a:t>Sannova Analytical in NJ- TT in default but communicating they will pay. Escrow in place for potential default; $42K 60+ balance</a:t>
            </a:r>
          </a:p>
          <a:p>
            <a:pPr marL="589915" indent="-285750">
              <a:buClr>
                <a:schemeClr val="accent2"/>
              </a:buClr>
              <a:buFont typeface="Arial" panose="020B0604020202020204" pitchFamily="34" charset="0"/>
              <a:buChar char="•"/>
            </a:pPr>
            <a:r>
              <a:rPr lang="en-US" sz="1200">
                <a:solidFill>
                  <a:schemeClr val="tx2"/>
                </a:solidFill>
                <a:latin typeface="Gilroy" panose="00000500000000000000"/>
                <a:ea typeface="Lato Medium"/>
                <a:cs typeface="Lato Medium"/>
              </a:rPr>
              <a:t>Krispy Kreme in Florida- </a:t>
            </a:r>
            <a:r>
              <a:rPr lang="en-US" sz="1200" b="1">
                <a:solidFill>
                  <a:schemeClr val="tx2"/>
                </a:solidFill>
                <a:latin typeface="Gilroy" panose="00000500000000000000"/>
                <a:ea typeface="Lato Medium"/>
                <a:cs typeface="Lato Medium"/>
              </a:rPr>
              <a:t>Blackstone TT-</a:t>
            </a:r>
            <a:r>
              <a:rPr lang="en-US" sz="1200">
                <a:solidFill>
                  <a:schemeClr val="tx2"/>
                </a:solidFill>
                <a:latin typeface="Gilroy" panose="00000500000000000000"/>
                <a:ea typeface="Lato Medium"/>
                <a:cs typeface="Lato Medium"/>
              </a:rPr>
              <a:t>TT has experienced extreme volatility in the stock market and has been added to the watchlist; $0 60+ balance</a:t>
            </a:r>
          </a:p>
          <a:p>
            <a:pPr marL="589915" indent="-285750">
              <a:buClr>
                <a:schemeClr val="accent2"/>
              </a:buClr>
              <a:buFont typeface="Arial" panose="020B0604020202020204" pitchFamily="34" charset="0"/>
              <a:buChar char="•"/>
            </a:pPr>
            <a:r>
              <a:rPr lang="en-US" sz="1200">
                <a:solidFill>
                  <a:schemeClr val="tx2"/>
                </a:solidFill>
                <a:latin typeface="Gilroy" panose="00000500000000000000"/>
                <a:ea typeface="Lato Medium"/>
                <a:cs typeface="Lato Medium"/>
              </a:rPr>
              <a:t>Club &amp; Cycle in Baltimore- Retail TT has communicated operational struggles and inability to pay; $1.9K 60+ balance</a:t>
            </a:r>
          </a:p>
        </p:txBody>
      </p:sp>
      <p:sp>
        <p:nvSpPr>
          <p:cNvPr id="6" name="Rectangle 5">
            <a:extLst>
              <a:ext uri="{FF2B5EF4-FFF2-40B4-BE49-F238E27FC236}">
                <a16:creationId xmlns:a16="http://schemas.microsoft.com/office/drawing/2014/main" id="{1E54DD0B-3CF9-023B-E7DC-5AB4D1EEA5A7}"/>
              </a:ext>
            </a:extLst>
          </p:cNvPr>
          <p:cNvSpPr/>
          <p:nvPr/>
        </p:nvSpPr>
        <p:spPr>
          <a:xfrm>
            <a:off x="718262" y="4781585"/>
            <a:ext cx="1109791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t>New Activity emerging in Q2</a:t>
            </a:r>
          </a:p>
        </p:txBody>
      </p:sp>
      <p:graphicFrame>
        <p:nvGraphicFramePr>
          <p:cNvPr id="3" name="Table 2">
            <a:extLst>
              <a:ext uri="{FF2B5EF4-FFF2-40B4-BE49-F238E27FC236}">
                <a16:creationId xmlns:a16="http://schemas.microsoft.com/office/drawing/2014/main" id="{E4005F03-A1DF-85B0-02E0-CF9B415D4C98}"/>
              </a:ext>
            </a:extLst>
          </p:cNvPr>
          <p:cNvGraphicFramePr>
            <a:graphicFrameLocks noGrp="1"/>
          </p:cNvGraphicFramePr>
          <p:nvPr/>
        </p:nvGraphicFramePr>
        <p:xfrm>
          <a:off x="9672320" y="3068201"/>
          <a:ext cx="2214978" cy="1389918"/>
        </p:xfrm>
        <a:graphic>
          <a:graphicData uri="http://schemas.openxmlformats.org/drawingml/2006/table">
            <a:tbl>
              <a:tblPr>
                <a:tableStyleId>{F5AB1C69-6EDB-4FF4-983F-18BD219EF322}</a:tableStyleId>
              </a:tblPr>
              <a:tblGrid>
                <a:gridCol w="481081">
                  <a:extLst>
                    <a:ext uri="{9D8B030D-6E8A-4147-A177-3AD203B41FA5}">
                      <a16:colId xmlns:a16="http://schemas.microsoft.com/office/drawing/2014/main" val="745382923"/>
                    </a:ext>
                  </a:extLst>
                </a:gridCol>
                <a:gridCol w="1733897">
                  <a:extLst>
                    <a:ext uri="{9D8B030D-6E8A-4147-A177-3AD203B41FA5}">
                      <a16:colId xmlns:a16="http://schemas.microsoft.com/office/drawing/2014/main" val="1719930403"/>
                    </a:ext>
                  </a:extLst>
                </a:gridCol>
              </a:tblGrid>
              <a:tr h="231653">
                <a:tc>
                  <a:txBody>
                    <a:bodyPr/>
                    <a:lstStyle/>
                    <a:p>
                      <a:pPr algn="ctr" fontAlgn="b"/>
                      <a:r>
                        <a:rPr lang="en-US" sz="1000" b="1" u="none" strike="noStrike">
                          <a:solidFill>
                            <a:schemeClr val="tx2"/>
                          </a:solidFill>
                          <a:effectLst/>
                        </a:rPr>
                        <a:t>Level</a:t>
                      </a:r>
                      <a:endParaRPr lang="en-US" sz="1000" b="1"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b="1" u="none" strike="noStrike">
                          <a:solidFill>
                            <a:schemeClr val="tx2"/>
                          </a:solidFill>
                          <a:effectLst/>
                        </a:rPr>
                        <a:t>Description</a:t>
                      </a:r>
                      <a:endParaRPr lang="en-US" sz="1000" b="1" i="0" u="none" strike="noStrike">
                        <a:solidFill>
                          <a:schemeClr val="tx2"/>
                        </a:solidFill>
                        <a:effectLst/>
                        <a:latin typeface="Aptos" panose="020B0004020202020204" pitchFamily="34" charset="0"/>
                      </a:endParaRPr>
                    </a:p>
                  </a:txBody>
                  <a:tcPr marL="0" marR="0" marT="0" marB="0" anchor="b"/>
                </a:tc>
                <a:extLst>
                  <a:ext uri="{0D108BD9-81ED-4DB2-BD59-A6C34878D82A}">
                    <a16:rowId xmlns:a16="http://schemas.microsoft.com/office/drawing/2014/main" val="3501247825"/>
                  </a:ext>
                </a:extLst>
              </a:tr>
              <a:tr h="231653">
                <a:tc>
                  <a:txBody>
                    <a:bodyPr/>
                    <a:lstStyle/>
                    <a:p>
                      <a:pPr algn="ctr" fontAlgn="b"/>
                      <a:r>
                        <a:rPr lang="en-US" sz="1000" u="none" strike="noStrike">
                          <a:solidFill>
                            <a:schemeClr val="tx2"/>
                          </a:solidFill>
                          <a:effectLst/>
                        </a:rPr>
                        <a:t>0</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No Balance</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2957074321"/>
                  </a:ext>
                </a:extLst>
              </a:tr>
              <a:tr h="231653">
                <a:tc>
                  <a:txBody>
                    <a:bodyPr/>
                    <a:lstStyle/>
                    <a:p>
                      <a:pPr algn="ctr" fontAlgn="b"/>
                      <a:r>
                        <a:rPr lang="en-US" sz="1000" u="none" strike="noStrike">
                          <a:solidFill>
                            <a:schemeClr val="tx2"/>
                          </a:solidFill>
                          <a:effectLst/>
                        </a:rPr>
                        <a:t>1</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Administrative</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2684194746"/>
                  </a:ext>
                </a:extLst>
              </a:tr>
              <a:tr h="231653">
                <a:tc>
                  <a:txBody>
                    <a:bodyPr/>
                    <a:lstStyle/>
                    <a:p>
                      <a:pPr algn="ctr" fontAlgn="b"/>
                      <a:r>
                        <a:rPr lang="en-US" sz="1000" u="none" strike="noStrike">
                          <a:solidFill>
                            <a:schemeClr val="tx2"/>
                          </a:solidFill>
                          <a:effectLst/>
                        </a:rPr>
                        <a:t>2</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lvl="0" algn="ctr">
                        <a:buNone/>
                      </a:pPr>
                      <a:r>
                        <a:rPr lang="en-US" sz="1000" u="none" strike="noStrike">
                          <a:solidFill>
                            <a:schemeClr val="tx2"/>
                          </a:solidFill>
                          <a:effectLst/>
                        </a:rPr>
                        <a:t>Disputes</a:t>
                      </a:r>
                      <a:endParaRPr lang="en-US"/>
                    </a:p>
                  </a:txBody>
                  <a:tcPr marL="0" marR="0" marT="0" marB="0" anchor="b"/>
                </a:tc>
                <a:extLst>
                  <a:ext uri="{0D108BD9-81ED-4DB2-BD59-A6C34878D82A}">
                    <a16:rowId xmlns:a16="http://schemas.microsoft.com/office/drawing/2014/main" val="1657825755"/>
                  </a:ext>
                </a:extLst>
              </a:tr>
              <a:tr h="231653">
                <a:tc>
                  <a:txBody>
                    <a:bodyPr/>
                    <a:lstStyle/>
                    <a:p>
                      <a:pPr algn="ctr" fontAlgn="b"/>
                      <a:r>
                        <a:rPr lang="en-US" sz="1000" u="none" strike="noStrike">
                          <a:solidFill>
                            <a:schemeClr val="tx2"/>
                          </a:solidFill>
                          <a:effectLst/>
                        </a:rPr>
                        <a:t>3</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Payment Plans/Watchlist</a:t>
                      </a:r>
                    </a:p>
                  </a:txBody>
                  <a:tcPr marL="0" marR="0" marT="0" marB="0" anchor="b"/>
                </a:tc>
                <a:extLst>
                  <a:ext uri="{0D108BD9-81ED-4DB2-BD59-A6C34878D82A}">
                    <a16:rowId xmlns:a16="http://schemas.microsoft.com/office/drawing/2014/main" val="2886084103"/>
                  </a:ext>
                </a:extLst>
              </a:tr>
              <a:tr h="231653">
                <a:tc>
                  <a:txBody>
                    <a:bodyPr/>
                    <a:lstStyle/>
                    <a:p>
                      <a:pPr algn="ctr" fontAlgn="b"/>
                      <a:r>
                        <a:rPr lang="en-US" sz="1000" u="none" strike="noStrike">
                          <a:solidFill>
                            <a:schemeClr val="tx2"/>
                          </a:solidFill>
                          <a:effectLst/>
                        </a:rPr>
                        <a:t>4</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 Eviction / Past Tenant</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1373586549"/>
                  </a:ext>
                </a:extLst>
              </a:tr>
            </a:tbl>
          </a:graphicData>
        </a:graphic>
      </p:graphicFrame>
      <p:graphicFrame>
        <p:nvGraphicFramePr>
          <p:cNvPr id="17" name="Chart 16">
            <a:extLst>
              <a:ext uri="{FF2B5EF4-FFF2-40B4-BE49-F238E27FC236}">
                <a16:creationId xmlns:a16="http://schemas.microsoft.com/office/drawing/2014/main" id="{0465E521-10FA-44E1-BAEF-9D23770F7ABB}"/>
              </a:ext>
            </a:extLst>
          </p:cNvPr>
          <p:cNvGraphicFramePr>
            <a:graphicFrameLocks/>
          </p:cNvGraphicFramePr>
          <p:nvPr/>
        </p:nvGraphicFramePr>
        <p:xfrm>
          <a:off x="718262" y="2596284"/>
          <a:ext cx="8488478" cy="187337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29849665"/>
      </p:ext>
    </p:extLst>
  </p:cSld>
  <p:clrMapOvr>
    <a:masterClrMapping/>
  </p:clrMapOvr>
  <p:extLst>
    <p:ext uri="{6950BFC3-D8DA-4A85-94F7-54DA5524770B}">
      <p188:commentRel xmlns:p188="http://schemas.microsoft.com/office/powerpoint/2018/8/main" r:id="rId4"/>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4F7A9-8068-1E90-BB4E-43201445E8A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CD9463-7948-5B0C-7937-526B4FCB33B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22CD9463-7948-5B0C-7937-526B4FCB33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4BC3264-78FB-D323-16F8-2349ADD8B17A}"/>
              </a:ext>
            </a:extLst>
          </p:cNvPr>
          <p:cNvSpPr>
            <a:spLocks noGrp="1"/>
          </p:cNvSpPr>
          <p:nvPr>
            <p:ph type="title"/>
          </p:nvPr>
        </p:nvSpPr>
        <p:spPr/>
        <p:txBody>
          <a:bodyPr vert="horz"/>
          <a:lstStyle/>
          <a:p>
            <a:r>
              <a:rPr lang="en-US"/>
              <a:t>Fund 3 | Level 3 Tenants</a:t>
            </a:r>
          </a:p>
        </p:txBody>
      </p:sp>
      <p:graphicFrame>
        <p:nvGraphicFramePr>
          <p:cNvPr id="8" name="Table 7">
            <a:extLst>
              <a:ext uri="{FF2B5EF4-FFF2-40B4-BE49-F238E27FC236}">
                <a16:creationId xmlns:a16="http://schemas.microsoft.com/office/drawing/2014/main" id="{1CE45E7F-456B-165A-73D7-EBC3F60930A9}"/>
              </a:ext>
            </a:extLst>
          </p:cNvPr>
          <p:cNvGraphicFramePr>
            <a:graphicFrameLocks noGrp="1"/>
          </p:cNvGraphicFramePr>
          <p:nvPr/>
        </p:nvGraphicFramePr>
        <p:xfrm>
          <a:off x="762555" y="1204929"/>
          <a:ext cx="11113886" cy="2898492"/>
        </p:xfrm>
        <a:graphic>
          <a:graphicData uri="http://schemas.openxmlformats.org/drawingml/2006/table">
            <a:tbl>
              <a:tblPr/>
              <a:tblGrid>
                <a:gridCol w="615067">
                  <a:extLst>
                    <a:ext uri="{9D8B030D-6E8A-4147-A177-3AD203B41FA5}">
                      <a16:colId xmlns:a16="http://schemas.microsoft.com/office/drawing/2014/main" val="1910422387"/>
                    </a:ext>
                  </a:extLst>
                </a:gridCol>
                <a:gridCol w="951746">
                  <a:extLst>
                    <a:ext uri="{9D8B030D-6E8A-4147-A177-3AD203B41FA5}">
                      <a16:colId xmlns:a16="http://schemas.microsoft.com/office/drawing/2014/main" val="1915474175"/>
                    </a:ext>
                  </a:extLst>
                </a:gridCol>
                <a:gridCol w="1625957">
                  <a:extLst>
                    <a:ext uri="{9D8B030D-6E8A-4147-A177-3AD203B41FA5}">
                      <a16:colId xmlns:a16="http://schemas.microsoft.com/office/drawing/2014/main" val="2103880045"/>
                    </a:ext>
                  </a:extLst>
                </a:gridCol>
                <a:gridCol w="478635">
                  <a:extLst>
                    <a:ext uri="{9D8B030D-6E8A-4147-A177-3AD203B41FA5}">
                      <a16:colId xmlns:a16="http://schemas.microsoft.com/office/drawing/2014/main" val="4044512402"/>
                    </a:ext>
                  </a:extLst>
                </a:gridCol>
                <a:gridCol w="575325">
                  <a:extLst>
                    <a:ext uri="{9D8B030D-6E8A-4147-A177-3AD203B41FA5}">
                      <a16:colId xmlns:a16="http://schemas.microsoft.com/office/drawing/2014/main" val="3333335731"/>
                    </a:ext>
                  </a:extLst>
                </a:gridCol>
                <a:gridCol w="959387">
                  <a:extLst>
                    <a:ext uri="{9D8B030D-6E8A-4147-A177-3AD203B41FA5}">
                      <a16:colId xmlns:a16="http://schemas.microsoft.com/office/drawing/2014/main" val="3177240859"/>
                    </a:ext>
                  </a:extLst>
                </a:gridCol>
                <a:gridCol w="760396">
                  <a:extLst>
                    <a:ext uri="{9D8B030D-6E8A-4147-A177-3AD203B41FA5}">
                      <a16:colId xmlns:a16="http://schemas.microsoft.com/office/drawing/2014/main" val="1589997984"/>
                    </a:ext>
                  </a:extLst>
                </a:gridCol>
                <a:gridCol w="760396">
                  <a:extLst>
                    <a:ext uri="{9D8B030D-6E8A-4147-A177-3AD203B41FA5}">
                      <a16:colId xmlns:a16="http://schemas.microsoft.com/office/drawing/2014/main" val="3953861428"/>
                    </a:ext>
                  </a:extLst>
                </a:gridCol>
                <a:gridCol w="711483">
                  <a:extLst>
                    <a:ext uri="{9D8B030D-6E8A-4147-A177-3AD203B41FA5}">
                      <a16:colId xmlns:a16="http://schemas.microsoft.com/office/drawing/2014/main" val="750932297"/>
                    </a:ext>
                  </a:extLst>
                </a:gridCol>
                <a:gridCol w="632019">
                  <a:extLst>
                    <a:ext uri="{9D8B030D-6E8A-4147-A177-3AD203B41FA5}">
                      <a16:colId xmlns:a16="http://schemas.microsoft.com/office/drawing/2014/main" val="3867242615"/>
                    </a:ext>
                  </a:extLst>
                </a:gridCol>
                <a:gridCol w="3043475">
                  <a:extLst>
                    <a:ext uri="{9D8B030D-6E8A-4147-A177-3AD203B41FA5}">
                      <a16:colId xmlns:a16="http://schemas.microsoft.com/office/drawing/2014/main" val="1688566951"/>
                    </a:ext>
                  </a:extLst>
                </a:gridCol>
              </a:tblGrid>
              <a:tr h="0">
                <a:tc>
                  <a:txBody>
                    <a:bodyPr/>
                    <a:lstStyle/>
                    <a:p>
                      <a:pPr algn="ctr" fontAlgn="ctr"/>
                      <a:r>
                        <a:rPr lang="en-US" sz="1000" b="1" i="0" u="none" strike="noStrike">
                          <a:solidFill>
                            <a:srgbClr val="FFFFFF"/>
                          </a:solidFill>
                          <a:effectLst/>
                          <a:latin typeface="Aptos" panose="020B0004020202020204" pitchFamily="34" charset="0"/>
                        </a:rPr>
                        <a:t>Status</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Property</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Tenant</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Credit </a:t>
                      </a:r>
                    </a:p>
                    <a:p>
                      <a:pPr algn="ctr" fontAlgn="ctr"/>
                      <a:r>
                        <a:rPr lang="en-US" sz="1000" b="1" i="0" u="none" strike="noStrike">
                          <a:solidFill>
                            <a:srgbClr val="FFFFFF"/>
                          </a:solidFill>
                          <a:effectLst/>
                          <a:latin typeface="Aptos" panose="020B0004020202020204" pitchFamily="34" charset="0"/>
                        </a:rPr>
                        <a:t>Score </a:t>
                      </a: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Area</a:t>
                      </a: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In-Place Rent</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Q1 25 Risk</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Q2 24 Risk</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0-60 Days </a:t>
                      </a:r>
                    </a:p>
                    <a:p>
                      <a:pPr algn="ctr" fontAlgn="ctr"/>
                      <a:r>
                        <a:rPr lang="en-US" sz="1000" b="1" i="0" u="none" strike="noStrike">
                          <a:solidFill>
                            <a:srgbClr val="FFFFFF"/>
                          </a:solidFill>
                          <a:effectLst/>
                          <a:latin typeface="Aptos" panose="020B0004020202020204" pitchFamily="34" charset="0"/>
                        </a:rPr>
                        <a:t>Balance</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60+ Days</a:t>
                      </a:r>
                    </a:p>
                    <a:p>
                      <a:pPr algn="ctr" fontAlgn="ctr"/>
                      <a:r>
                        <a:rPr lang="en-US" sz="1000" b="1" i="0" u="none" strike="noStrike">
                          <a:solidFill>
                            <a:srgbClr val="FFFFFF"/>
                          </a:solidFill>
                          <a:effectLst/>
                          <a:latin typeface="Aptos" panose="020B0004020202020204" pitchFamily="34" charset="0"/>
                        </a:rPr>
                        <a:t> Balance</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Notes</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extLst>
                  <a:ext uri="{0D108BD9-81ED-4DB2-BD59-A6C34878D82A}">
                    <a16:rowId xmlns:a16="http://schemas.microsoft.com/office/drawing/2014/main" val="13664601"/>
                  </a:ext>
                </a:extLst>
              </a:tr>
              <a:tr h="34726">
                <a:tc>
                  <a:txBody>
                    <a:bodyPr/>
                    <a:lstStyle/>
                    <a:p>
                      <a:pPr algn="l" fontAlgn="ctr"/>
                      <a:r>
                        <a:rPr lang="en-US" sz="1000" b="0" i="0" u="none" strike="noStrike">
                          <a:solidFill>
                            <a:srgbClr val="000000"/>
                          </a:solidFill>
                          <a:effectLst/>
                          <a:latin typeface="Aptos" panose="020B0004020202020204" pitchFamily="34" charset="0"/>
                        </a:rPr>
                        <a:t>Current</a:t>
                      </a:r>
                    </a:p>
                  </a:txBody>
                  <a:tcPr marL="482" marR="482" marT="482"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9176 Red Branch (3md00001)</a:t>
                      </a:r>
                    </a:p>
                  </a:txBody>
                  <a:tcPr marL="482" marR="482" marT="482" marB="0" anchor="ctr">
                    <a:lnL>
                      <a:noFill/>
                    </a:lnL>
                    <a:lnR>
                      <a:noFill/>
                    </a:lnR>
                    <a:lnT>
                      <a:noFill/>
                    </a:lnT>
                    <a:lnB>
                      <a:noFill/>
                    </a:lnB>
                    <a:solidFill>
                      <a:srgbClr val="FFEED3"/>
                    </a:solidFill>
                  </a:tcPr>
                </a:tc>
                <a:tc>
                  <a:txBody>
                    <a:bodyPr/>
                    <a:lstStyle/>
                    <a:p>
                      <a:pPr algn="l" fontAlgn="ctr"/>
                      <a:r>
                        <a:rPr lang="en-US" sz="1000" b="0" i="0" u="none" strike="noStrike" err="1">
                          <a:solidFill>
                            <a:srgbClr val="000000"/>
                          </a:solidFill>
                          <a:effectLst/>
                          <a:latin typeface="Aptos" panose="020B0004020202020204" pitchFamily="34" charset="0"/>
                        </a:rPr>
                        <a:t>Xcision</a:t>
                      </a:r>
                      <a:r>
                        <a:rPr lang="en-US" sz="1000" b="0" i="0" u="none" strike="noStrike">
                          <a:solidFill>
                            <a:srgbClr val="000000"/>
                          </a:solidFill>
                          <a:effectLst/>
                          <a:latin typeface="Aptos" panose="020B0004020202020204" pitchFamily="34" charset="0"/>
                        </a:rPr>
                        <a:t> Medical Systems, LLC (t0000841)</a:t>
                      </a:r>
                    </a:p>
                    <a:p>
                      <a:pPr algn="l" fontAlgn="ctr"/>
                      <a:endParaRPr lang="en-US" sz="1000" b="0" i="0" u="none" strike="noStrike">
                        <a:solidFill>
                          <a:srgbClr val="000000"/>
                        </a:solidFill>
                        <a:effectLst/>
                        <a:latin typeface="Aptos" panose="020B0004020202020204" pitchFamily="34" charset="0"/>
                      </a:endParaRP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17,901 </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$10.09</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482" marR="482" marT="482" marB="0" anchor="ctr">
                    <a:lnL>
                      <a:noFill/>
                    </a:lnL>
                    <a:lnR>
                      <a:noFill/>
                    </a:lnR>
                    <a:lnT>
                      <a:noFill/>
                    </a:lnT>
                    <a:lnB>
                      <a:noFill/>
                    </a:lnB>
                    <a:solidFill>
                      <a:srgbClr val="FFEED3"/>
                    </a:solidFill>
                  </a:tcPr>
                </a:tc>
                <a:tc>
                  <a:txBody>
                    <a:bodyPr/>
                    <a:lstStyle/>
                    <a:p>
                      <a:pPr algn="ctr" fontAlgn="ctr"/>
                      <a:r>
                        <a:rPr lang="en-US" sz="1000" b="1" i="0" u="none" strike="noStrike">
                          <a:solidFill>
                            <a:srgbClr val="000000"/>
                          </a:solidFill>
                          <a:effectLst/>
                          <a:latin typeface="Aptos" panose="020B0004020202020204" pitchFamily="34" charset="0"/>
                        </a:rPr>
                        <a:t>NEW 4</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$36,290</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$145,948</a:t>
                      </a:r>
                    </a:p>
                  </a:txBody>
                  <a:tcPr marL="482" marR="482" marT="482"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TT previously evicted but was able to make a large payment in 1Q25; property pending sale</a:t>
                      </a:r>
                    </a:p>
                  </a:txBody>
                  <a:tcPr marL="482" marR="482" marT="482" marB="0" anchor="ctr">
                    <a:lnL>
                      <a:noFill/>
                    </a:lnL>
                    <a:lnR>
                      <a:noFill/>
                    </a:lnR>
                    <a:lnT>
                      <a:noFill/>
                    </a:lnT>
                    <a:lnB>
                      <a:noFill/>
                    </a:lnB>
                    <a:solidFill>
                      <a:srgbClr val="FFEED3"/>
                    </a:solidFill>
                  </a:tcPr>
                </a:tc>
                <a:extLst>
                  <a:ext uri="{0D108BD9-81ED-4DB2-BD59-A6C34878D82A}">
                    <a16:rowId xmlns:a16="http://schemas.microsoft.com/office/drawing/2014/main" val="3440164007"/>
                  </a:ext>
                </a:extLst>
              </a:tr>
              <a:tr h="27781">
                <a:tc>
                  <a:txBody>
                    <a:bodyPr/>
                    <a:lstStyle/>
                    <a:p>
                      <a:pPr algn="l" fontAlgn="ctr"/>
                      <a:r>
                        <a:rPr lang="en-US" sz="1000" b="0" i="0" u="none" strike="noStrike">
                          <a:solidFill>
                            <a:srgbClr val="000000"/>
                          </a:solidFill>
                          <a:effectLst/>
                          <a:latin typeface="Aptos" panose="020B0004020202020204" pitchFamily="34" charset="0"/>
                        </a:rPr>
                        <a:t>Past​</a:t>
                      </a:r>
                    </a:p>
                  </a:txBody>
                  <a:tcPr marL="482" marR="482" marT="482"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1801 S. GSW Parkway (3tx00002)</a:t>
                      </a:r>
                    </a:p>
                  </a:txBody>
                  <a:tcPr marL="482" marR="482" marT="482"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Melissa Cueller and Jeffrey Scott </a:t>
                      </a:r>
                      <a:r>
                        <a:rPr lang="en-US" sz="1000" b="0" i="0" u="none" strike="noStrike" err="1">
                          <a:solidFill>
                            <a:srgbClr val="000000"/>
                          </a:solidFill>
                          <a:effectLst/>
                          <a:latin typeface="Aptos" panose="020B0004020202020204" pitchFamily="34" charset="0"/>
                        </a:rPr>
                        <a:t>Crocoll</a:t>
                      </a:r>
                      <a:r>
                        <a:rPr lang="en-US" sz="1000" b="0" i="0" u="none" strike="noStrike">
                          <a:solidFill>
                            <a:srgbClr val="000000"/>
                          </a:solidFill>
                          <a:effectLst/>
                          <a:latin typeface="Aptos" panose="020B0004020202020204" pitchFamily="34" charset="0"/>
                        </a:rPr>
                        <a:t>, dba MT Training Center (t0000948)</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18,095 </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$7.54</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$0</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$108,905</a:t>
                      </a:r>
                    </a:p>
                  </a:txBody>
                  <a:tcPr marL="482" marR="482" marT="482"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Termination agreement fully executed effective 1/7/2025. Tenant did not submit payments per agreement and AMs filed lawsuit to attempt to collect.  Lawsuit ongoing</a:t>
                      </a:r>
                    </a:p>
                  </a:txBody>
                  <a:tcPr marL="482" marR="482" marT="482" marB="0" anchor="ctr">
                    <a:lnL>
                      <a:noFill/>
                    </a:lnL>
                    <a:lnR>
                      <a:noFill/>
                    </a:lnR>
                    <a:lnT>
                      <a:noFill/>
                    </a:lnT>
                    <a:lnB>
                      <a:noFill/>
                    </a:lnB>
                    <a:solidFill>
                      <a:srgbClr val="FFFFFF"/>
                    </a:solidFill>
                  </a:tcPr>
                </a:tc>
                <a:extLst>
                  <a:ext uri="{0D108BD9-81ED-4DB2-BD59-A6C34878D82A}">
                    <a16:rowId xmlns:a16="http://schemas.microsoft.com/office/drawing/2014/main" val="1478362837"/>
                  </a:ext>
                </a:extLst>
              </a:tr>
              <a:tr h="0">
                <a:tc>
                  <a:txBody>
                    <a:bodyPr/>
                    <a:lstStyle/>
                    <a:p>
                      <a:pPr algn="l" fontAlgn="ctr"/>
                      <a:r>
                        <a:rPr lang="en-US" sz="1000" b="0" i="0" u="none" strike="noStrike">
                          <a:solidFill>
                            <a:srgbClr val="000000"/>
                          </a:solidFill>
                          <a:effectLst/>
                          <a:latin typeface="Aptos" panose="020B0004020202020204" pitchFamily="34" charset="0"/>
                        </a:rPr>
                        <a:t>Current</a:t>
                      </a:r>
                    </a:p>
                  </a:txBody>
                  <a:tcPr marL="482" marR="482" marT="482" marB="0" anchor="ctr">
                    <a:lnL>
                      <a:noFill/>
                    </a:lnL>
                    <a:lnR>
                      <a:noFill/>
                    </a:lnR>
                    <a:lnT>
                      <a:noFill/>
                    </a:lnT>
                    <a:lnB>
                      <a:noFill/>
                    </a:lnB>
                    <a:solidFill>
                      <a:srgbClr val="FFEED3"/>
                    </a:solidFill>
                  </a:tcPr>
                </a:tc>
                <a:tc>
                  <a:txBody>
                    <a:bodyPr/>
                    <a:lstStyle/>
                    <a:p>
                      <a:pPr algn="l" fontAlgn="ctr"/>
                      <a:r>
                        <a:rPr lang="fr-FR" sz="1000" b="0" i="0" u="none" strike="noStrike">
                          <a:solidFill>
                            <a:srgbClr val="000000"/>
                          </a:solidFill>
                          <a:effectLst/>
                          <a:latin typeface="Aptos" panose="020B0004020202020204" pitchFamily="34" charset="0"/>
                        </a:rPr>
                        <a:t>9 S. Forrest Avenue (3pa00001)</a:t>
                      </a:r>
                    </a:p>
                  </a:txBody>
                  <a:tcPr marL="482" marR="482" marT="482"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LCR Embedded Systems, Inc. (t0000847)</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29,620 </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$10.50</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$14,864</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$25,328</a:t>
                      </a:r>
                    </a:p>
                  </a:txBody>
                  <a:tcPr marL="482" marR="482" marT="482"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TT moved out at natural expiration 5/31/25; moveout accounting pending and additional restoration charges forthcoming</a:t>
                      </a:r>
                    </a:p>
                  </a:txBody>
                  <a:tcPr marL="482" marR="482" marT="482" marB="0" anchor="ctr">
                    <a:lnL>
                      <a:noFill/>
                    </a:lnL>
                    <a:lnR>
                      <a:noFill/>
                    </a:lnR>
                    <a:lnT>
                      <a:noFill/>
                    </a:lnT>
                    <a:lnB>
                      <a:noFill/>
                    </a:lnB>
                    <a:solidFill>
                      <a:srgbClr val="FFEED3"/>
                    </a:solidFill>
                  </a:tcPr>
                </a:tc>
                <a:extLst>
                  <a:ext uri="{0D108BD9-81ED-4DB2-BD59-A6C34878D82A}">
                    <a16:rowId xmlns:a16="http://schemas.microsoft.com/office/drawing/2014/main" val="888223018"/>
                  </a:ext>
                </a:extLst>
              </a:tr>
              <a:tr h="0">
                <a:tc>
                  <a:txBody>
                    <a:bodyPr/>
                    <a:lstStyle/>
                    <a:p>
                      <a:pPr algn="l" fontAlgn="ctr"/>
                      <a:r>
                        <a:rPr lang="en-US" sz="1000" b="0" i="0" u="none" strike="noStrike">
                          <a:solidFill>
                            <a:srgbClr val="000000"/>
                          </a:solidFill>
                          <a:effectLst/>
                          <a:latin typeface="Aptos" panose="020B0004020202020204" pitchFamily="34" charset="0"/>
                        </a:rPr>
                        <a:t>Current</a:t>
                      </a:r>
                    </a:p>
                  </a:txBody>
                  <a:tcPr marL="482" marR="482" marT="482"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3605 Swenson Ave (3il00010)</a:t>
                      </a:r>
                    </a:p>
                  </a:txBody>
                  <a:tcPr marL="482" marR="482" marT="482"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Thieme </a:t>
                      </a:r>
                      <a:r>
                        <a:rPr lang="en-US" sz="1000" b="0" i="0" u="none" strike="noStrike" err="1">
                          <a:solidFill>
                            <a:srgbClr val="000000"/>
                          </a:solidFill>
                          <a:effectLst/>
                          <a:latin typeface="Aptos" panose="020B0004020202020204" pitchFamily="34" charset="0"/>
                        </a:rPr>
                        <a:t>Gmbh</a:t>
                      </a:r>
                      <a:r>
                        <a:rPr lang="en-US" sz="1000" b="0" i="0" u="none" strike="noStrike">
                          <a:solidFill>
                            <a:srgbClr val="000000"/>
                          </a:solidFill>
                          <a:effectLst/>
                          <a:latin typeface="Aptos" panose="020B0004020202020204" pitchFamily="34" charset="0"/>
                        </a:rPr>
                        <a:t> &amp; Co. KG (t0001376) </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28,800 </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$6.03</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482" marR="482" marT="482" marB="0" anchor="ctr">
                    <a:lnL>
                      <a:noFill/>
                    </a:lnL>
                    <a:lnR>
                      <a:noFill/>
                    </a:lnR>
                    <a:lnT>
                      <a:noFill/>
                    </a:lnT>
                    <a:lnB>
                      <a:noFill/>
                    </a:lnB>
                    <a:solidFill>
                      <a:srgbClr val="FFFFFF"/>
                    </a:solidFill>
                  </a:tcPr>
                </a:tc>
                <a:tc>
                  <a:txBody>
                    <a:bodyPr/>
                    <a:lstStyle/>
                    <a:p>
                      <a:pPr algn="ctr" fontAlgn="ctr"/>
                      <a:r>
                        <a:rPr lang="en-US" sz="1000" b="1" i="0" u="none" strike="noStrike">
                          <a:solidFill>
                            <a:srgbClr val="000000"/>
                          </a:solidFill>
                          <a:effectLst/>
                          <a:latin typeface="Aptos" panose="020B0004020202020204" pitchFamily="34" charset="0"/>
                        </a:rPr>
                        <a:t>New 4 </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$2,597</a:t>
                      </a:r>
                    </a:p>
                  </a:txBody>
                  <a:tcPr marL="482" marR="482" marT="482"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$0</a:t>
                      </a:r>
                    </a:p>
                  </a:txBody>
                  <a:tcPr marL="482" marR="482" marT="482"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 Termination Agreement pending and tenant is vacating 8/31/2025. Natural expiration 12/31/2028</a:t>
                      </a:r>
                    </a:p>
                  </a:txBody>
                  <a:tcPr marL="482" marR="482" marT="482" marB="0" anchor="ctr">
                    <a:lnL>
                      <a:noFill/>
                    </a:lnL>
                    <a:lnR>
                      <a:noFill/>
                    </a:lnR>
                    <a:lnT>
                      <a:noFill/>
                    </a:lnT>
                    <a:lnB>
                      <a:noFill/>
                    </a:lnB>
                    <a:solidFill>
                      <a:srgbClr val="FFFFFF"/>
                    </a:solidFill>
                  </a:tcPr>
                </a:tc>
                <a:extLst>
                  <a:ext uri="{0D108BD9-81ED-4DB2-BD59-A6C34878D82A}">
                    <a16:rowId xmlns:a16="http://schemas.microsoft.com/office/drawing/2014/main" val="579514193"/>
                  </a:ext>
                </a:extLst>
              </a:tr>
              <a:tr h="41672">
                <a:tc>
                  <a:txBody>
                    <a:bodyPr/>
                    <a:lstStyle/>
                    <a:p>
                      <a:pPr algn="l" fontAlgn="ctr"/>
                      <a:r>
                        <a:rPr lang="en-US" sz="1000" b="0" i="0" u="none" strike="noStrike">
                          <a:solidFill>
                            <a:srgbClr val="000000"/>
                          </a:solidFill>
                          <a:effectLst/>
                          <a:latin typeface="Aptos" panose="020B0004020202020204" pitchFamily="34" charset="0"/>
                        </a:rPr>
                        <a:t>Current</a:t>
                      </a:r>
                    </a:p>
                  </a:txBody>
                  <a:tcPr marL="482" marR="482" marT="482"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2260 S. Archibald Street (3ca00003)</a:t>
                      </a:r>
                    </a:p>
                  </a:txBody>
                  <a:tcPr marL="482" marR="482" marT="482" marB="0" anchor="ctr">
                    <a:lnL>
                      <a:noFill/>
                    </a:lnL>
                    <a:lnR>
                      <a:noFill/>
                    </a:lnR>
                    <a:lnT>
                      <a:noFill/>
                    </a:lnT>
                    <a:lnB>
                      <a:noFill/>
                    </a:lnB>
                    <a:solidFill>
                      <a:srgbClr val="FFEED3"/>
                    </a:solidFill>
                  </a:tcPr>
                </a:tc>
                <a:tc>
                  <a:txBody>
                    <a:bodyPr/>
                    <a:lstStyle/>
                    <a:p>
                      <a:pPr algn="l" fontAlgn="ctr"/>
                      <a:r>
                        <a:rPr lang="en-US" sz="1000" b="0" i="0" u="none" strike="noStrike" err="1">
                          <a:solidFill>
                            <a:srgbClr val="000000"/>
                          </a:solidFill>
                          <a:effectLst/>
                          <a:latin typeface="Aptos" panose="020B0004020202020204" pitchFamily="34" charset="0"/>
                        </a:rPr>
                        <a:t>Lauxes</a:t>
                      </a:r>
                      <a:r>
                        <a:rPr lang="en-US" sz="1000" b="0" i="0" u="none" strike="noStrike">
                          <a:solidFill>
                            <a:srgbClr val="000000"/>
                          </a:solidFill>
                          <a:effectLst/>
                          <a:latin typeface="Aptos" panose="020B0004020202020204" pitchFamily="34" charset="0"/>
                        </a:rPr>
                        <a:t> Grates Corp. (t0001474) </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6,725 </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$21.70</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482" marR="482" marT="482" marB="0" anchor="ctr">
                    <a:lnL>
                      <a:noFill/>
                    </a:lnL>
                    <a:lnR>
                      <a:noFill/>
                    </a:lnR>
                    <a:lnT>
                      <a:noFill/>
                    </a:lnT>
                    <a:lnB>
                      <a:noFill/>
                    </a:lnB>
                    <a:solidFill>
                      <a:srgbClr val="FFEED3"/>
                    </a:solidFill>
                  </a:tcPr>
                </a:tc>
                <a:tc>
                  <a:txBody>
                    <a:bodyPr/>
                    <a:lstStyle/>
                    <a:p>
                      <a:pPr algn="ctr" fontAlgn="ctr"/>
                      <a:r>
                        <a:rPr lang="en-US" sz="1000" b="1" i="0" u="none" strike="noStrike">
                          <a:solidFill>
                            <a:srgbClr val="000000"/>
                          </a:solidFill>
                          <a:effectLst/>
                          <a:latin typeface="Aptos" panose="020B0004020202020204" pitchFamily="34" charset="0"/>
                        </a:rPr>
                        <a:t>New 4 </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$1,542</a:t>
                      </a:r>
                    </a:p>
                  </a:txBody>
                  <a:tcPr marL="482" marR="482" marT="482"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$0</a:t>
                      </a:r>
                    </a:p>
                  </a:txBody>
                  <a:tcPr marL="482" marR="482" marT="482" marB="0" anchor="ctr">
                    <a:lnL>
                      <a:noFill/>
                    </a:lnL>
                    <a:lnR>
                      <a:noFill/>
                    </a:lnR>
                    <a:lnT>
                      <a:noFill/>
                    </a:lnT>
                    <a:lnB>
                      <a:noFill/>
                    </a:lnB>
                    <a:solidFill>
                      <a:srgbClr val="FFEED3"/>
                    </a:solidFill>
                  </a:tcPr>
                </a:tc>
                <a:tc>
                  <a:txBody>
                    <a:bodyPr/>
                    <a:lstStyle/>
                    <a:p>
                      <a:pPr algn="l" fontAlgn="ctr"/>
                      <a:r>
                        <a:rPr lang="en-US" sz="1000" b="1" i="0" u="none" strike="noStrike">
                          <a:solidFill>
                            <a:srgbClr val="000000"/>
                          </a:solidFill>
                          <a:effectLst/>
                          <a:latin typeface="Aptos" panose="020B0004020202020204" pitchFamily="34" charset="0"/>
                        </a:rPr>
                        <a:t>Truist Refi TT- </a:t>
                      </a:r>
                      <a:r>
                        <a:rPr lang="en-US" sz="1000" b="0" i="0" u="none" strike="noStrike">
                          <a:solidFill>
                            <a:srgbClr val="000000"/>
                          </a:solidFill>
                          <a:effectLst/>
                          <a:latin typeface="Aptos" panose="020B0004020202020204" pitchFamily="34" charset="0"/>
                        </a:rPr>
                        <a:t>TT vacated early July. Termination agreement pending and balance will likely be paid through security deposit.  Natural Expiration 3/31/2026</a:t>
                      </a:r>
                    </a:p>
                  </a:txBody>
                  <a:tcPr marL="482" marR="482" marT="482" marB="0" anchor="ctr">
                    <a:lnL>
                      <a:noFill/>
                    </a:lnL>
                    <a:lnR>
                      <a:noFill/>
                    </a:lnR>
                    <a:lnT>
                      <a:noFill/>
                    </a:lnT>
                    <a:lnB>
                      <a:noFill/>
                    </a:lnB>
                    <a:solidFill>
                      <a:srgbClr val="FFEED3"/>
                    </a:solidFill>
                  </a:tcPr>
                </a:tc>
                <a:extLst>
                  <a:ext uri="{0D108BD9-81ED-4DB2-BD59-A6C34878D82A}">
                    <a16:rowId xmlns:a16="http://schemas.microsoft.com/office/drawing/2014/main" val="946765106"/>
                  </a:ext>
                </a:extLst>
              </a:tr>
              <a:tr h="27781">
                <a:tc>
                  <a:txBody>
                    <a:bodyPr/>
                    <a:lstStyle/>
                    <a:p>
                      <a:pPr algn="l" fontAlgn="ctr"/>
                      <a:r>
                        <a:rPr lang="en-US" sz="1000" b="0" i="0" u="none" strike="noStrike">
                          <a:solidFill>
                            <a:srgbClr val="000000"/>
                          </a:solidFill>
                          <a:effectLst/>
                          <a:latin typeface="Aptos" panose="020B0004020202020204" pitchFamily="34" charset="0"/>
                        </a:rPr>
                        <a:t>Past​</a:t>
                      </a:r>
                    </a:p>
                  </a:txBody>
                  <a:tcPr marL="482" marR="482" marT="482" marB="0">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Multiple​</a:t>
                      </a:r>
                    </a:p>
                  </a:txBody>
                  <a:tcPr marL="482" marR="482" marT="482" marB="0">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Multiple (3 Tenants) ​</a:t>
                      </a:r>
                    </a:p>
                  </a:txBody>
                  <a:tcPr marL="482" marR="482" marT="482" marB="0">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482" marR="482" marT="482" marB="0">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 </a:t>
                      </a:r>
                    </a:p>
                  </a:txBody>
                  <a:tcPr marL="482" marR="482" marT="482" marB="0">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a:t>
                      </a:r>
                    </a:p>
                  </a:txBody>
                  <a:tcPr marL="482" marR="482" marT="482" marB="0">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82" marR="482" marT="482" marB="0">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82" marR="482" marT="482" marB="0">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$277</a:t>
                      </a:r>
                    </a:p>
                  </a:txBody>
                  <a:tcPr marL="482" marR="482" marT="482" marB="0">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$9,839</a:t>
                      </a:r>
                    </a:p>
                  </a:txBody>
                  <a:tcPr marL="482" marR="482" marT="482" marB="0">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All tenants have moved out. Most of the balance is anticipated to be collected</a:t>
                      </a:r>
                    </a:p>
                  </a:txBody>
                  <a:tcPr marL="482" marR="482" marT="482" marB="0">
                    <a:lnL>
                      <a:noFill/>
                    </a:lnL>
                    <a:lnR>
                      <a:noFill/>
                    </a:lnR>
                    <a:lnT>
                      <a:noFill/>
                    </a:lnT>
                    <a:lnB>
                      <a:noFill/>
                    </a:lnB>
                    <a:solidFill>
                      <a:srgbClr val="FFFFFF"/>
                    </a:solidFill>
                  </a:tcPr>
                </a:tc>
                <a:extLst>
                  <a:ext uri="{0D108BD9-81ED-4DB2-BD59-A6C34878D82A}">
                    <a16:rowId xmlns:a16="http://schemas.microsoft.com/office/drawing/2014/main" val="3994079703"/>
                  </a:ext>
                </a:extLst>
              </a:tr>
            </a:tbl>
          </a:graphicData>
        </a:graphic>
      </p:graphicFrame>
    </p:spTree>
    <p:extLst>
      <p:ext uri="{BB962C8B-B14F-4D97-AF65-F5344CB8AC3E}">
        <p14:creationId xmlns:p14="http://schemas.microsoft.com/office/powerpoint/2010/main" val="2051824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D26E7-31F2-BFB8-4F20-0FEBD7E73C3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8FFCFA9-0ED4-0EFF-7B5B-427804C0F99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68FFCFA9-0ED4-0EFF-7B5B-427804C0F9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93C32F-B1BD-8AC9-FB50-6B16D280A41F}"/>
              </a:ext>
            </a:extLst>
          </p:cNvPr>
          <p:cNvSpPr>
            <a:spLocks noGrp="1"/>
          </p:cNvSpPr>
          <p:nvPr>
            <p:ph type="title"/>
          </p:nvPr>
        </p:nvSpPr>
        <p:spPr/>
        <p:txBody>
          <a:bodyPr vert="horz"/>
          <a:lstStyle/>
          <a:p>
            <a:r>
              <a:rPr lang="en-US"/>
              <a:t>Fund 3 | Level 3 Tenants</a:t>
            </a:r>
          </a:p>
        </p:txBody>
      </p:sp>
      <p:graphicFrame>
        <p:nvGraphicFramePr>
          <p:cNvPr id="8" name="Table 7">
            <a:extLst>
              <a:ext uri="{FF2B5EF4-FFF2-40B4-BE49-F238E27FC236}">
                <a16:creationId xmlns:a16="http://schemas.microsoft.com/office/drawing/2014/main" id="{82CAD3AE-4AE0-8AB6-548E-6F6C1BC80D2B}"/>
              </a:ext>
            </a:extLst>
          </p:cNvPr>
          <p:cNvGraphicFramePr>
            <a:graphicFrameLocks noGrp="1"/>
          </p:cNvGraphicFramePr>
          <p:nvPr/>
        </p:nvGraphicFramePr>
        <p:xfrm>
          <a:off x="762555" y="1204929"/>
          <a:ext cx="11113886" cy="5539740"/>
        </p:xfrm>
        <a:graphic>
          <a:graphicData uri="http://schemas.openxmlformats.org/drawingml/2006/table">
            <a:tbl>
              <a:tblPr/>
              <a:tblGrid>
                <a:gridCol w="615067">
                  <a:extLst>
                    <a:ext uri="{9D8B030D-6E8A-4147-A177-3AD203B41FA5}">
                      <a16:colId xmlns:a16="http://schemas.microsoft.com/office/drawing/2014/main" val="1910422387"/>
                    </a:ext>
                  </a:extLst>
                </a:gridCol>
                <a:gridCol w="1090275">
                  <a:extLst>
                    <a:ext uri="{9D8B030D-6E8A-4147-A177-3AD203B41FA5}">
                      <a16:colId xmlns:a16="http://schemas.microsoft.com/office/drawing/2014/main" val="1915474175"/>
                    </a:ext>
                  </a:extLst>
                </a:gridCol>
                <a:gridCol w="1487428">
                  <a:extLst>
                    <a:ext uri="{9D8B030D-6E8A-4147-A177-3AD203B41FA5}">
                      <a16:colId xmlns:a16="http://schemas.microsoft.com/office/drawing/2014/main" val="2103880045"/>
                    </a:ext>
                  </a:extLst>
                </a:gridCol>
                <a:gridCol w="478635">
                  <a:extLst>
                    <a:ext uri="{9D8B030D-6E8A-4147-A177-3AD203B41FA5}">
                      <a16:colId xmlns:a16="http://schemas.microsoft.com/office/drawing/2014/main" val="4044512402"/>
                    </a:ext>
                  </a:extLst>
                </a:gridCol>
                <a:gridCol w="575325">
                  <a:extLst>
                    <a:ext uri="{9D8B030D-6E8A-4147-A177-3AD203B41FA5}">
                      <a16:colId xmlns:a16="http://schemas.microsoft.com/office/drawing/2014/main" val="3333335731"/>
                    </a:ext>
                  </a:extLst>
                </a:gridCol>
                <a:gridCol w="959387">
                  <a:extLst>
                    <a:ext uri="{9D8B030D-6E8A-4147-A177-3AD203B41FA5}">
                      <a16:colId xmlns:a16="http://schemas.microsoft.com/office/drawing/2014/main" val="3177240859"/>
                    </a:ext>
                  </a:extLst>
                </a:gridCol>
                <a:gridCol w="760396">
                  <a:extLst>
                    <a:ext uri="{9D8B030D-6E8A-4147-A177-3AD203B41FA5}">
                      <a16:colId xmlns:a16="http://schemas.microsoft.com/office/drawing/2014/main" val="1589997984"/>
                    </a:ext>
                  </a:extLst>
                </a:gridCol>
                <a:gridCol w="760396">
                  <a:extLst>
                    <a:ext uri="{9D8B030D-6E8A-4147-A177-3AD203B41FA5}">
                      <a16:colId xmlns:a16="http://schemas.microsoft.com/office/drawing/2014/main" val="3953861428"/>
                    </a:ext>
                  </a:extLst>
                </a:gridCol>
                <a:gridCol w="711483">
                  <a:extLst>
                    <a:ext uri="{9D8B030D-6E8A-4147-A177-3AD203B41FA5}">
                      <a16:colId xmlns:a16="http://schemas.microsoft.com/office/drawing/2014/main" val="750932297"/>
                    </a:ext>
                  </a:extLst>
                </a:gridCol>
                <a:gridCol w="632019">
                  <a:extLst>
                    <a:ext uri="{9D8B030D-6E8A-4147-A177-3AD203B41FA5}">
                      <a16:colId xmlns:a16="http://schemas.microsoft.com/office/drawing/2014/main" val="3867242615"/>
                    </a:ext>
                  </a:extLst>
                </a:gridCol>
                <a:gridCol w="3043475">
                  <a:extLst>
                    <a:ext uri="{9D8B030D-6E8A-4147-A177-3AD203B41FA5}">
                      <a16:colId xmlns:a16="http://schemas.microsoft.com/office/drawing/2014/main" val="1688566951"/>
                    </a:ext>
                  </a:extLst>
                </a:gridCol>
              </a:tblGrid>
              <a:tr h="0">
                <a:tc>
                  <a:txBody>
                    <a:bodyPr/>
                    <a:lstStyle/>
                    <a:p>
                      <a:pPr algn="ctr" fontAlgn="ctr"/>
                      <a:r>
                        <a:rPr lang="en-US" sz="1000" b="1" i="0" u="none" strike="noStrike">
                          <a:solidFill>
                            <a:srgbClr val="FFFFFF"/>
                          </a:solidFill>
                          <a:effectLst/>
                          <a:latin typeface="Aptos" panose="020B0004020202020204" pitchFamily="34" charset="0"/>
                        </a:rPr>
                        <a:t>Status</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Property</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Tenant</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Credit </a:t>
                      </a:r>
                    </a:p>
                    <a:p>
                      <a:pPr algn="ctr" fontAlgn="ctr"/>
                      <a:r>
                        <a:rPr lang="en-US" sz="1000" b="1" i="0" u="none" strike="noStrike">
                          <a:solidFill>
                            <a:srgbClr val="FFFFFF"/>
                          </a:solidFill>
                          <a:effectLst/>
                          <a:latin typeface="Aptos" panose="020B0004020202020204" pitchFamily="34" charset="0"/>
                        </a:rPr>
                        <a:t>Score </a:t>
                      </a: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Area</a:t>
                      </a: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In-Place Rent</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Q1 25 Risk</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Q2 24 Risk</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0-60 Days </a:t>
                      </a:r>
                    </a:p>
                    <a:p>
                      <a:pPr algn="ctr" fontAlgn="ctr"/>
                      <a:r>
                        <a:rPr lang="en-US" sz="1000" b="1" i="0" u="none" strike="noStrike">
                          <a:solidFill>
                            <a:srgbClr val="FFFFFF"/>
                          </a:solidFill>
                          <a:effectLst/>
                          <a:latin typeface="Aptos" panose="020B0004020202020204" pitchFamily="34" charset="0"/>
                        </a:rPr>
                        <a:t>Balance</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60+ Days</a:t>
                      </a:r>
                    </a:p>
                    <a:p>
                      <a:pPr algn="ctr" fontAlgn="ctr"/>
                      <a:r>
                        <a:rPr lang="en-US" sz="1000" b="1" i="0" u="none" strike="noStrike">
                          <a:solidFill>
                            <a:srgbClr val="FFFFFF"/>
                          </a:solidFill>
                          <a:effectLst/>
                          <a:latin typeface="Aptos" panose="020B0004020202020204" pitchFamily="34" charset="0"/>
                        </a:rPr>
                        <a:t> Balance</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Notes</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extLst>
                  <a:ext uri="{0D108BD9-81ED-4DB2-BD59-A6C34878D82A}">
                    <a16:rowId xmlns:a16="http://schemas.microsoft.com/office/drawing/2014/main" val="13664601"/>
                  </a:ext>
                </a:extLst>
              </a:tr>
              <a:tr h="34726">
                <a:tc>
                  <a:txBody>
                    <a:bodyPr/>
                    <a:lstStyle/>
                    <a:p>
                      <a:pPr algn="l" fontAlgn="ctr"/>
                      <a:r>
                        <a:rPr lang="en-US" sz="10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155 Pierce Street (3nj00028)</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Sannova Analytical Inc (t0001423) </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21,000 </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$15.46</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NEW 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$85,032</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$42,516</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TT in default and LL filing for </a:t>
                      </a:r>
                      <a:r>
                        <a:rPr lang="en-US" sz="1000" b="0" i="0" u="none" strike="noStrike" err="1">
                          <a:solidFill>
                            <a:srgbClr val="000000"/>
                          </a:solidFill>
                          <a:effectLst/>
                          <a:latin typeface="Aptos" panose="020B0004020202020204" pitchFamily="34" charset="0"/>
                        </a:rPr>
                        <a:t>judement</a:t>
                      </a:r>
                      <a:r>
                        <a:rPr lang="en-US" sz="1000" b="0" i="0" u="none" strike="noStrike">
                          <a:solidFill>
                            <a:srgbClr val="000000"/>
                          </a:solidFill>
                          <a:effectLst/>
                          <a:latin typeface="Aptos" panose="020B0004020202020204" pitchFamily="34" charset="0"/>
                        </a:rPr>
                        <a:t> of eviction; LL working with TT to restructure lease for more favorable term in which case balance to be written off.  If evicted, LL will be reimbursed from escrow</a:t>
                      </a:r>
                    </a:p>
                  </a:txBody>
                  <a:tcPr marL="0" marR="0" marT="0" marB="0" anchor="ctr">
                    <a:lnL>
                      <a:noFill/>
                    </a:lnL>
                    <a:lnR>
                      <a:noFill/>
                    </a:lnR>
                    <a:lnT>
                      <a:noFill/>
                    </a:lnT>
                    <a:lnB>
                      <a:noFill/>
                    </a:lnB>
                    <a:solidFill>
                      <a:srgbClr val="FFEED3"/>
                    </a:solidFill>
                  </a:tcPr>
                </a:tc>
                <a:extLst>
                  <a:ext uri="{0D108BD9-81ED-4DB2-BD59-A6C34878D82A}">
                    <a16:rowId xmlns:a16="http://schemas.microsoft.com/office/drawing/2014/main" val="3440164007"/>
                  </a:ext>
                </a:extLst>
              </a:tr>
              <a:tr h="27781">
                <a:tc>
                  <a:txBody>
                    <a:bodyPr/>
                    <a:lstStyle/>
                    <a:p>
                      <a:pPr algn="l" fontAlgn="ctr"/>
                      <a:r>
                        <a:rPr lang="en-US" sz="10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4105 S Mendenhall Road (3tn00010)</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err="1">
                          <a:solidFill>
                            <a:srgbClr val="000000"/>
                          </a:solidFill>
                          <a:effectLst/>
                          <a:latin typeface="Aptos" panose="020B0004020202020204" pitchFamily="34" charset="0"/>
                        </a:rPr>
                        <a:t>KPower</a:t>
                      </a:r>
                      <a:r>
                        <a:rPr lang="en-US" sz="1000" b="0" i="0" u="none" strike="noStrike">
                          <a:solidFill>
                            <a:srgbClr val="000000"/>
                          </a:solidFill>
                          <a:effectLst/>
                          <a:latin typeface="Aptos" panose="020B0004020202020204" pitchFamily="34" charset="0"/>
                        </a:rPr>
                        <a:t> Global Logistics, LLC (t0001277)</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102,500 </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$3.34</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$46,881</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$32,126</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Tenant filed for bankruptcy.  Headquarters location and June rent received but being held under direction of counsel.  Lease assignment anticipated</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478362837"/>
                  </a:ext>
                </a:extLst>
              </a:tr>
              <a:tr h="0">
                <a:tc>
                  <a:txBody>
                    <a:bodyPr/>
                    <a:lstStyle/>
                    <a:p>
                      <a:pPr algn="l" fontAlgn="ctr"/>
                      <a:r>
                        <a:rPr lang="en-US" sz="10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13001 NW 38th Ave (3fl00009)</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Gemcap Investments, LLC (t0001169)</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4.5</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27,000 </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$12.71</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$27,520</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Tenant softness identified and is honoring payment plan  and catching up on outstanding </a:t>
                      </a:r>
                      <a:r>
                        <a:rPr lang="en-US" sz="1000" b="0" i="0" u="none" strike="noStrike" err="1">
                          <a:solidFill>
                            <a:srgbClr val="000000"/>
                          </a:solidFill>
                          <a:effectLst/>
                          <a:latin typeface="Aptos" panose="020B0004020202020204" pitchFamily="34" charset="0"/>
                        </a:rPr>
                        <a:t>chages</a:t>
                      </a:r>
                      <a:r>
                        <a:rPr lang="en-US" sz="1000" b="0" i="0" u="none" strike="noStrike">
                          <a:solidFill>
                            <a:srgbClr val="000000"/>
                          </a:solidFill>
                          <a:effectLst/>
                          <a:latin typeface="Aptos" panose="020B0004020202020204" pitchFamily="34" charset="0"/>
                        </a:rPr>
                        <a:t>.  Collection anticipated</a:t>
                      </a:r>
                    </a:p>
                  </a:txBody>
                  <a:tcPr marL="0" marR="0" marT="0" marB="0" anchor="ctr">
                    <a:lnL>
                      <a:noFill/>
                    </a:lnL>
                    <a:lnR>
                      <a:noFill/>
                    </a:lnR>
                    <a:lnT>
                      <a:noFill/>
                    </a:lnT>
                    <a:lnB>
                      <a:noFill/>
                    </a:lnB>
                    <a:solidFill>
                      <a:srgbClr val="FFEED3"/>
                    </a:solidFill>
                  </a:tcPr>
                </a:tc>
                <a:extLst>
                  <a:ext uri="{0D108BD9-81ED-4DB2-BD59-A6C34878D82A}">
                    <a16:rowId xmlns:a16="http://schemas.microsoft.com/office/drawing/2014/main" val="888223018"/>
                  </a:ext>
                </a:extLst>
              </a:tr>
              <a:tr h="0">
                <a:tc>
                  <a:txBody>
                    <a:bodyPr/>
                    <a:lstStyle/>
                    <a:p>
                      <a:pPr algn="l" fontAlgn="ctr"/>
                      <a:r>
                        <a:rPr lang="en-US" sz="10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14735 NW 25th Court (3fl00001)</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Caricom Freight Consolidators, Inc. (t0000782)</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25,327 </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$10.76</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$14,822</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$20,660</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Tenant honoring payment plan and catching up on outstanding charges. Collection anticipated</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579514193"/>
                  </a:ext>
                </a:extLst>
              </a:tr>
              <a:tr h="41672">
                <a:tc>
                  <a:txBody>
                    <a:bodyPr/>
                    <a:lstStyle/>
                    <a:p>
                      <a:pPr algn="l" fontAlgn="ctr"/>
                      <a:r>
                        <a:rPr lang="en-US" sz="10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12900 NW 38th Ave (3fl00010)</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BES Associates, Corp. (t0001165)</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5.5</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25,050 </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$12.59</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$4,880</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$10,845</a:t>
                      </a:r>
                    </a:p>
                  </a:txBody>
                  <a:tcPr marL="0" marR="0" marT="0" marB="0" anchor="ctr">
                    <a:lnL>
                      <a:noFill/>
                    </a:lnL>
                    <a:lnR>
                      <a:noFill/>
                    </a:lnR>
                    <a:lnT>
                      <a:noFill/>
                    </a:lnT>
                    <a:lnB>
                      <a:noFill/>
                    </a:lnB>
                    <a:solidFill>
                      <a:srgbClr val="FFEED3"/>
                    </a:solidFill>
                  </a:tcPr>
                </a:tc>
                <a:tc>
                  <a:txBody>
                    <a:bodyPr/>
                    <a:lstStyle/>
                    <a:p>
                      <a:pPr algn="l" fontAlgn="ctr"/>
                      <a:r>
                        <a:rPr lang="en-US" sz="1000" b="1" i="0" u="none" strike="noStrike">
                          <a:solidFill>
                            <a:srgbClr val="000000"/>
                          </a:solidFill>
                          <a:effectLst/>
                          <a:latin typeface="Aptos" panose="020B0004020202020204" pitchFamily="34" charset="0"/>
                        </a:rPr>
                        <a:t>Blackstone TT-  </a:t>
                      </a:r>
                      <a:r>
                        <a:rPr lang="en-US" sz="1000" b="0" i="0" u="none" strike="noStrike">
                          <a:solidFill>
                            <a:srgbClr val="000000"/>
                          </a:solidFill>
                          <a:effectLst/>
                          <a:latin typeface="Aptos" panose="020B0004020202020204" pitchFamily="34" charset="0"/>
                        </a:rPr>
                        <a:t>Tenant Softness Identified; TT Paying Monthly and collection on past due late fees not anticipated.  Potential lien on property due to outdoor storage violations with TT physically cleared but payment outstanding.  AM researching. </a:t>
                      </a:r>
                      <a:endParaRPr lang="en-US" sz="1000" b="1"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solidFill>
                      <a:srgbClr val="FFEED3"/>
                    </a:solidFill>
                  </a:tcPr>
                </a:tc>
                <a:extLst>
                  <a:ext uri="{0D108BD9-81ED-4DB2-BD59-A6C34878D82A}">
                    <a16:rowId xmlns:a16="http://schemas.microsoft.com/office/drawing/2014/main" val="946765106"/>
                  </a:ext>
                </a:extLst>
              </a:tr>
              <a:tr h="27781">
                <a:tc>
                  <a:txBody>
                    <a:bodyPr/>
                    <a:lstStyle/>
                    <a:p>
                      <a:pPr algn="l" fontAlgn="ctr"/>
                      <a:r>
                        <a:rPr lang="en-US" sz="10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7120 Ambassador Road (3md00004)</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Club &amp; Cycle, LLC (t0000990)</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4,342 </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$10.92</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NEW 3</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$8,091</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$1,851</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Tenant softness identified and TT communicated operational struggles and an inability to pay rent in timely manner.  AM working on payment plan is marketing suite</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94079703"/>
                  </a:ext>
                </a:extLst>
              </a:tr>
              <a:tr h="27781">
                <a:tc>
                  <a:txBody>
                    <a:bodyPr/>
                    <a:lstStyle/>
                    <a:p>
                      <a:pPr algn="l" fontAlgn="ctr"/>
                      <a:r>
                        <a:rPr lang="en-US" sz="10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920 NW 159 Drive (3fl00005)</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Krispy Kreme Donut Corporation (t0001163)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5</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32,082 </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$15.53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NEW 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$25,092</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rgbClr val="FFEED3"/>
                    </a:solidFill>
                  </a:tcPr>
                </a:tc>
                <a:tc>
                  <a:txBody>
                    <a:bodyPr/>
                    <a:lstStyle/>
                    <a:p>
                      <a:pPr algn="l" fontAlgn="ctr"/>
                      <a:r>
                        <a:rPr lang="en-US" sz="1000" b="1" i="0" u="none" strike="noStrike">
                          <a:solidFill>
                            <a:srgbClr val="000000"/>
                          </a:solidFill>
                          <a:effectLst/>
                          <a:latin typeface="Aptos" panose="020B0004020202020204" pitchFamily="34" charset="0"/>
                        </a:rPr>
                        <a:t>Blackstone TT- </a:t>
                      </a:r>
                      <a:r>
                        <a:rPr lang="en-US" sz="1000" b="0" i="0" u="none" strike="noStrike">
                          <a:solidFill>
                            <a:srgbClr val="000000"/>
                          </a:solidFill>
                          <a:effectLst/>
                          <a:latin typeface="Aptos" panose="020B0004020202020204" pitchFamily="34" charset="0"/>
                        </a:rPr>
                        <a:t>Outstanding charges are CAM related.  New Level 3 (2Q25) due to recent sharp decline of stock price (-68%) since beginning of year (as of 7/8/25)</a:t>
                      </a:r>
                      <a:endParaRPr lang="en-US" sz="1000" b="1"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solidFill>
                      <a:srgbClr val="FFEED3"/>
                    </a:solidFill>
                  </a:tcPr>
                </a:tc>
                <a:extLst>
                  <a:ext uri="{0D108BD9-81ED-4DB2-BD59-A6C34878D82A}">
                    <a16:rowId xmlns:a16="http://schemas.microsoft.com/office/drawing/2014/main" val="2049976717"/>
                  </a:ext>
                </a:extLst>
              </a:tr>
              <a:tr h="27781">
                <a:tc>
                  <a:txBody>
                    <a:bodyPr/>
                    <a:lstStyle/>
                    <a:p>
                      <a:pPr algn="l" fontAlgn="ctr"/>
                      <a:r>
                        <a:rPr lang="en-US" sz="10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800-812 Greenleaf Avenue (3il00007)</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Krishiv Foods, LLC (t0000970)</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9,250 </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$9.31</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$11,466</a:t>
                      </a:r>
                    </a:p>
                  </a:txBody>
                  <a:tcPr marL="0" marR="0" marT="0"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Tenant softness identified and last payment received in May.  TT previously placed under default and became current.  AM restarting default process.</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070358907"/>
                  </a:ext>
                </a:extLst>
              </a:tr>
              <a:tr h="27781">
                <a:tc>
                  <a:txBody>
                    <a:bodyPr/>
                    <a:lstStyle/>
                    <a:p>
                      <a:pPr algn="l" fontAlgn="ctr"/>
                      <a:r>
                        <a:rPr lang="en-US" sz="10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3276 Democrat (3tn00003)</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Lanter Distributing, LLC (t0000899)</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45,000 </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$3.63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$2,147</a:t>
                      </a:r>
                    </a:p>
                  </a:txBody>
                  <a:tcPr marL="0" marR="0" marT="0"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TT current but for late fees.  LL has judgement to evict TT at any time due to nonpayment and is being monitored.  Collection anticipated</a:t>
                      </a:r>
                    </a:p>
                  </a:txBody>
                  <a:tcPr marL="0" marR="0" marT="0" marB="0" anchor="ctr">
                    <a:lnL>
                      <a:noFill/>
                    </a:lnL>
                    <a:lnR>
                      <a:noFill/>
                    </a:lnR>
                    <a:lnT>
                      <a:noFill/>
                    </a:lnT>
                    <a:lnB>
                      <a:noFill/>
                    </a:lnB>
                    <a:solidFill>
                      <a:srgbClr val="FFEED3"/>
                    </a:solidFill>
                  </a:tcPr>
                </a:tc>
                <a:extLst>
                  <a:ext uri="{0D108BD9-81ED-4DB2-BD59-A6C34878D82A}">
                    <a16:rowId xmlns:a16="http://schemas.microsoft.com/office/drawing/2014/main" val="2418893757"/>
                  </a:ext>
                </a:extLst>
              </a:tr>
              <a:tr h="0">
                <a:tc>
                  <a:txBody>
                    <a:bodyPr/>
                    <a:lstStyle/>
                    <a:p>
                      <a:pPr algn="l" fontAlgn="ctr"/>
                      <a:r>
                        <a:rPr lang="en-US" sz="1000" b="1" i="1" u="none" strike="noStrike">
                          <a:solidFill>
                            <a:srgbClr val="000000"/>
                          </a:solidFill>
                          <a:effectLst/>
                          <a:latin typeface="Aptos" panose="020B0004020202020204" pitchFamily="34" charset="0"/>
                        </a:rPr>
                        <a:t>Active</a:t>
                      </a:r>
                    </a:p>
                  </a:txBody>
                  <a:tcPr marL="7620" marR="7620" marT="7620" anchor="ctr">
                    <a:lnL>
                      <a:noFill/>
                    </a:lnL>
                    <a:lnR>
                      <a:noFill/>
                    </a:lnR>
                    <a:lnT>
                      <a:noFill/>
                    </a:lnT>
                    <a:lnB>
                      <a:noFill/>
                    </a:lnB>
                    <a:solidFill>
                      <a:schemeClr val="bg1"/>
                    </a:solidFill>
                  </a:tcPr>
                </a:tc>
                <a:tc>
                  <a:txBody>
                    <a:bodyPr/>
                    <a:lstStyle/>
                    <a:p>
                      <a:pPr algn="l" fontAlgn="ctr"/>
                      <a:r>
                        <a:rPr lang="en-US" sz="1000" b="1" i="1" u="none" strike="noStrike">
                          <a:solidFill>
                            <a:srgbClr val="000000"/>
                          </a:solidFill>
                          <a:effectLst/>
                          <a:latin typeface="Aptos" panose="020B0004020202020204" pitchFamily="34" charset="0"/>
                        </a:rPr>
                        <a:t>70-82 McKee Drive (3nj00019)</a:t>
                      </a:r>
                    </a:p>
                  </a:txBody>
                  <a:tcPr marL="7620" marR="7620" marT="7620" anchor="ctr">
                    <a:lnL>
                      <a:noFill/>
                    </a:lnL>
                    <a:lnR>
                      <a:noFill/>
                    </a:lnR>
                    <a:lnT>
                      <a:noFill/>
                    </a:lnT>
                    <a:lnB>
                      <a:noFill/>
                    </a:lnB>
                    <a:solidFill>
                      <a:schemeClr val="bg1"/>
                    </a:solidFill>
                  </a:tcPr>
                </a:tc>
                <a:tc>
                  <a:txBody>
                    <a:bodyPr/>
                    <a:lstStyle/>
                    <a:p>
                      <a:pPr algn="l" fontAlgn="ctr"/>
                      <a:r>
                        <a:rPr lang="en-US" sz="1000" b="1" i="1" u="none" strike="noStrike">
                          <a:solidFill>
                            <a:srgbClr val="000000"/>
                          </a:solidFill>
                          <a:effectLst/>
                          <a:latin typeface="Aptos" panose="020B0004020202020204" pitchFamily="34" charset="0"/>
                        </a:rPr>
                        <a:t>Six Thirteen Originals, LLC (t0001112)</a:t>
                      </a:r>
                    </a:p>
                  </a:txBody>
                  <a:tcPr marL="7620" marR="7620" marT="7620" anchor="ctr">
                    <a:lnL>
                      <a:noFill/>
                    </a:lnL>
                    <a:lnR>
                      <a:noFill/>
                    </a:lnR>
                    <a:lnT>
                      <a:noFill/>
                    </a:lnT>
                    <a:lnB>
                      <a:noFill/>
                    </a:lnB>
                    <a:solidFill>
                      <a:schemeClr val="bg1"/>
                    </a:solidFill>
                  </a:tcPr>
                </a:tc>
                <a:tc>
                  <a:txBody>
                    <a:bodyPr/>
                    <a:lstStyle/>
                    <a:p>
                      <a:pPr algn="ctr" fontAlgn="ctr"/>
                      <a:r>
                        <a:rPr lang="en-US" sz="1000" b="1" i="1" u="none" strike="noStrike">
                          <a:solidFill>
                            <a:srgbClr val="000000"/>
                          </a:solidFill>
                          <a:effectLst/>
                          <a:latin typeface="Aptos" panose="020B0004020202020204" pitchFamily="34" charset="0"/>
                        </a:rPr>
                        <a:t>6.0 (Light)</a:t>
                      </a:r>
                    </a:p>
                  </a:txBody>
                  <a:tcPr marL="7620" marR="7620" marT="7620" anchor="ctr">
                    <a:lnL>
                      <a:noFill/>
                    </a:lnL>
                    <a:lnR>
                      <a:noFill/>
                    </a:lnR>
                    <a:lnT>
                      <a:noFill/>
                    </a:lnT>
                    <a:lnB>
                      <a:noFill/>
                    </a:lnB>
                    <a:solidFill>
                      <a:schemeClr val="bg1"/>
                    </a:solidFill>
                  </a:tcPr>
                </a:tc>
                <a:tc>
                  <a:txBody>
                    <a:bodyPr/>
                    <a:lstStyle/>
                    <a:p>
                      <a:pPr algn="ctr" fontAlgn="ctr"/>
                      <a:r>
                        <a:rPr lang="en-US" sz="1000" b="1" i="1" u="none" strike="noStrike">
                          <a:solidFill>
                            <a:srgbClr val="000000"/>
                          </a:solidFill>
                          <a:effectLst/>
                          <a:latin typeface="Aptos" panose="020B0004020202020204" pitchFamily="34" charset="0"/>
                        </a:rPr>
                        <a:t>63,261 </a:t>
                      </a:r>
                    </a:p>
                  </a:txBody>
                  <a:tcPr marL="7620" marR="7620" marT="7620" anchor="ctr">
                    <a:lnL>
                      <a:noFill/>
                    </a:lnL>
                    <a:lnR>
                      <a:noFill/>
                    </a:lnR>
                    <a:lnT>
                      <a:noFill/>
                    </a:lnT>
                    <a:lnB>
                      <a:noFill/>
                    </a:lnB>
                    <a:solidFill>
                      <a:schemeClr val="bg1"/>
                    </a:solidFill>
                  </a:tcPr>
                </a:tc>
                <a:tc>
                  <a:txBody>
                    <a:bodyPr/>
                    <a:lstStyle/>
                    <a:p>
                      <a:pPr algn="ctr" fontAlgn="ctr"/>
                      <a:r>
                        <a:rPr lang="en-US" sz="1000" b="1" i="1" u="none" strike="noStrike">
                          <a:solidFill>
                            <a:srgbClr val="000000"/>
                          </a:solidFill>
                          <a:effectLst/>
                          <a:latin typeface="Aptos" panose="020B0004020202020204" pitchFamily="34" charset="0"/>
                        </a:rPr>
                        <a:t>$12.00</a:t>
                      </a:r>
                    </a:p>
                  </a:txBody>
                  <a:tcPr marL="7620" marR="7620" marT="7620" anchor="ctr">
                    <a:lnL>
                      <a:noFill/>
                    </a:lnL>
                    <a:lnR>
                      <a:noFill/>
                    </a:lnR>
                    <a:lnT>
                      <a:noFill/>
                    </a:lnT>
                    <a:lnB>
                      <a:noFill/>
                    </a:lnB>
                    <a:solidFill>
                      <a:schemeClr val="bg1"/>
                    </a:solidFill>
                  </a:tcPr>
                </a:tc>
                <a:tc>
                  <a:txBody>
                    <a:bodyPr/>
                    <a:lstStyle/>
                    <a:p>
                      <a:pPr algn="ctr" fontAlgn="ctr"/>
                      <a:r>
                        <a:rPr lang="en-US" sz="1000" b="1" i="1" u="none" strike="noStrike">
                          <a:solidFill>
                            <a:srgbClr val="000000"/>
                          </a:solidFill>
                          <a:effectLst/>
                          <a:latin typeface="Aptos" panose="020B0004020202020204" pitchFamily="34" charset="0"/>
                        </a:rPr>
                        <a:t>3</a:t>
                      </a:r>
                    </a:p>
                  </a:txBody>
                  <a:tcPr marL="7620" marR="7620" marT="7620" anchor="ctr">
                    <a:lnL>
                      <a:noFill/>
                    </a:lnL>
                    <a:lnR>
                      <a:noFill/>
                    </a:lnR>
                    <a:lnT>
                      <a:noFill/>
                    </a:lnT>
                    <a:lnB>
                      <a:noFill/>
                    </a:lnB>
                    <a:solidFill>
                      <a:schemeClr val="bg1"/>
                    </a:solidFill>
                  </a:tcPr>
                </a:tc>
                <a:tc>
                  <a:txBody>
                    <a:bodyPr/>
                    <a:lstStyle/>
                    <a:p>
                      <a:pPr algn="ctr" fontAlgn="ctr"/>
                      <a:r>
                        <a:rPr lang="en-US" sz="1000" b="1" i="1" u="none" strike="noStrike">
                          <a:solidFill>
                            <a:srgbClr val="000000"/>
                          </a:solidFill>
                          <a:effectLst/>
                          <a:latin typeface="Aptos" panose="020B0004020202020204" pitchFamily="34" charset="0"/>
                        </a:rPr>
                        <a:t>n/a</a:t>
                      </a:r>
                    </a:p>
                  </a:txBody>
                  <a:tcPr marL="7620" marR="7620" marT="7620" anchor="ctr">
                    <a:lnL>
                      <a:noFill/>
                    </a:lnL>
                    <a:lnR>
                      <a:noFill/>
                    </a:lnR>
                    <a:lnT>
                      <a:noFill/>
                    </a:lnT>
                    <a:lnB>
                      <a:noFill/>
                    </a:lnB>
                    <a:solidFill>
                      <a:schemeClr val="bg1"/>
                    </a:solidFill>
                  </a:tcPr>
                </a:tc>
                <a:tc>
                  <a:txBody>
                    <a:bodyPr/>
                    <a:lstStyle/>
                    <a:p>
                      <a:pPr algn="ctr" fontAlgn="ctr"/>
                      <a:r>
                        <a:rPr lang="en-US" sz="1000" b="1" i="1" u="none" strike="noStrike">
                          <a:solidFill>
                            <a:srgbClr val="000000"/>
                          </a:solidFill>
                          <a:effectLst/>
                          <a:latin typeface="Aptos" panose="020B0004020202020204" pitchFamily="34" charset="0"/>
                        </a:rPr>
                        <a:t>$0</a:t>
                      </a:r>
                    </a:p>
                  </a:txBody>
                  <a:tcPr marL="7620" marR="7620" marT="7620" anchor="ctr">
                    <a:lnL>
                      <a:noFill/>
                    </a:lnL>
                    <a:lnR>
                      <a:noFill/>
                    </a:lnR>
                    <a:lnT>
                      <a:noFill/>
                    </a:lnT>
                    <a:lnB>
                      <a:noFill/>
                    </a:lnB>
                    <a:solidFill>
                      <a:schemeClr val="bg1"/>
                    </a:solidFill>
                  </a:tcPr>
                </a:tc>
                <a:tc>
                  <a:txBody>
                    <a:bodyPr/>
                    <a:lstStyle/>
                    <a:p>
                      <a:pPr algn="ctr" fontAlgn="ctr"/>
                      <a:r>
                        <a:rPr lang="en-US" sz="1000" b="1" i="1" u="none" strike="noStrike">
                          <a:solidFill>
                            <a:srgbClr val="000000"/>
                          </a:solidFill>
                          <a:effectLst/>
                          <a:latin typeface="Aptos" panose="020B0004020202020204" pitchFamily="34" charset="0"/>
                        </a:rPr>
                        <a:t>$0</a:t>
                      </a:r>
                    </a:p>
                  </a:txBody>
                  <a:tcPr marL="7620" marR="7620" marT="7620" anchor="ctr">
                    <a:lnL>
                      <a:noFill/>
                    </a:lnL>
                    <a:lnR>
                      <a:noFill/>
                    </a:lnR>
                    <a:lnT>
                      <a:noFill/>
                    </a:lnT>
                    <a:lnB>
                      <a:noFill/>
                    </a:lnB>
                    <a:solidFill>
                      <a:schemeClr val="bg1"/>
                    </a:solidFill>
                  </a:tcPr>
                </a:tc>
                <a:tc>
                  <a:txBody>
                    <a:bodyPr/>
                    <a:lstStyle/>
                    <a:p>
                      <a:pPr algn="l" fontAlgn="ctr"/>
                      <a:r>
                        <a:rPr lang="en-US" sz="1000" b="1" i="1" u="none" strike="noStrike">
                          <a:solidFill>
                            <a:srgbClr val="000000"/>
                          </a:solidFill>
                          <a:effectLst/>
                          <a:latin typeface="Aptos" panose="020B0004020202020204" pitchFamily="34" charset="0"/>
                        </a:rPr>
                        <a:t>NYL Tenant- As of the date of the reports TT was current but the July payment has since been returned.  $55K Total balance due</a:t>
                      </a:r>
                    </a:p>
                  </a:txBody>
                  <a:tcPr marL="7620" marR="7620" marT="7620" anchor="ctr">
                    <a:lnL>
                      <a:noFill/>
                    </a:lnL>
                    <a:lnR>
                      <a:noFill/>
                    </a:lnR>
                    <a:lnT>
                      <a:noFill/>
                    </a:lnT>
                    <a:lnB>
                      <a:noFill/>
                    </a:lnB>
                    <a:solidFill>
                      <a:schemeClr val="bg1"/>
                    </a:solidFill>
                  </a:tcPr>
                </a:tc>
                <a:extLst>
                  <a:ext uri="{0D108BD9-81ED-4DB2-BD59-A6C34878D82A}">
                    <a16:rowId xmlns:a16="http://schemas.microsoft.com/office/drawing/2014/main" val="2338338968"/>
                  </a:ext>
                </a:extLst>
              </a:tr>
            </a:tbl>
          </a:graphicData>
        </a:graphic>
      </p:graphicFrame>
    </p:spTree>
    <p:extLst>
      <p:ext uri="{BB962C8B-B14F-4D97-AF65-F5344CB8AC3E}">
        <p14:creationId xmlns:p14="http://schemas.microsoft.com/office/powerpoint/2010/main" val="2082127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5DBB-0580-1B29-185B-CCE354892330}"/>
              </a:ext>
            </a:extLst>
          </p:cNvPr>
          <p:cNvSpPr>
            <a:spLocks noGrp="1"/>
          </p:cNvSpPr>
          <p:nvPr>
            <p:ph type="title"/>
          </p:nvPr>
        </p:nvSpPr>
        <p:spPr/>
        <p:txBody>
          <a:bodyPr/>
          <a:lstStyle/>
          <a:p>
            <a:r>
              <a:rPr lang="en-US"/>
              <a:t>AR Monitoring | </a:t>
            </a:r>
            <a:r>
              <a:rPr lang="en-US" b="0"/>
              <a:t>Loan Pools</a:t>
            </a:r>
          </a:p>
        </p:txBody>
      </p:sp>
      <p:sp>
        <p:nvSpPr>
          <p:cNvPr id="7" name="TextBox 6">
            <a:extLst>
              <a:ext uri="{FF2B5EF4-FFF2-40B4-BE49-F238E27FC236}">
                <a16:creationId xmlns:a16="http://schemas.microsoft.com/office/drawing/2014/main" id="{95E18AEF-AD83-DE6E-BC03-6F4C69AD6CE4}"/>
              </a:ext>
            </a:extLst>
          </p:cNvPr>
          <p:cNvSpPr txBox="1"/>
          <p:nvPr/>
        </p:nvSpPr>
        <p:spPr>
          <a:xfrm>
            <a:off x="762553" y="1103482"/>
            <a:ext cx="9866001" cy="3647152"/>
          </a:xfrm>
          <a:prstGeom prst="rect">
            <a:avLst/>
          </a:prstGeom>
          <a:solidFill>
            <a:schemeClr val="bg1">
              <a:lumMod val="95000"/>
            </a:schemeClr>
          </a:solidFill>
        </p:spPr>
        <p:txBody>
          <a:bodyPr wrap="square" lIns="91440" tIns="45720" rIns="91440" bIns="45720" anchor="t">
            <a:spAutoFit/>
          </a:bodyPr>
          <a:lstStyle/>
          <a:p>
            <a:pPr marL="171450" indent="-171450">
              <a:buClr>
                <a:srgbClr val="FEAB21"/>
              </a:buClr>
              <a:buFont typeface="Wingdings" panose="05000000000000000000" pitchFamily="2" charset="2"/>
              <a:buChar char="§"/>
            </a:pPr>
            <a:r>
              <a:rPr lang="en-US" sz="1000" b="1">
                <a:solidFill>
                  <a:schemeClr val="tx2"/>
                </a:solidFill>
                <a:latin typeface="Aptos"/>
                <a:ea typeface="Lato Medium"/>
                <a:cs typeface="Lato Medium"/>
              </a:rPr>
              <a:t>The Apollo Loan</a:t>
            </a:r>
            <a:r>
              <a:rPr lang="en-US" sz="1000">
                <a:solidFill>
                  <a:schemeClr val="tx2"/>
                </a:solidFill>
                <a:latin typeface="Aptos"/>
                <a:ea typeface="Lato Medium"/>
                <a:cs typeface="Lato Medium"/>
              </a:rPr>
              <a:t> has no tenants currently being monitored. </a:t>
            </a:r>
          </a:p>
          <a:p>
            <a:pPr marL="628650" lvl="1"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(2) Tenants with open balances are CAM related and are not being disputed</a:t>
            </a:r>
          </a:p>
          <a:p>
            <a:pPr marL="1085850" lvl="2"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Biazzo Dairy, 1145 Edgewater, NNJ</a:t>
            </a:r>
          </a:p>
          <a:p>
            <a:pPr marL="1543050" lvl="3"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Level 1</a:t>
            </a:r>
          </a:p>
          <a:p>
            <a:pPr marL="1543050" lvl="3"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CAM related and AM anticipates collection </a:t>
            </a:r>
          </a:p>
          <a:p>
            <a:pPr marL="1085850" lvl="2"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Thomas Scientific, 1654 High Hill Road, NNJ</a:t>
            </a:r>
          </a:p>
          <a:p>
            <a:pPr marL="1543050" lvl="3"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Level 1 </a:t>
            </a:r>
          </a:p>
          <a:p>
            <a:pPr marL="1543050" lvl="3"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CAM related and AM anticipates collection </a:t>
            </a:r>
          </a:p>
          <a:p>
            <a:pPr marL="628650" lvl="1"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Prior issue with </a:t>
            </a:r>
            <a:r>
              <a:rPr lang="en-US" sz="1000" b="1">
                <a:solidFill>
                  <a:schemeClr val="tx2"/>
                </a:solidFill>
                <a:latin typeface="Aptos"/>
                <a:ea typeface="Lato Medium"/>
                <a:cs typeface="Lato Medium"/>
              </a:rPr>
              <a:t>Blackbeard Marine, </a:t>
            </a:r>
            <a:r>
              <a:rPr lang="en-US" sz="1000">
                <a:solidFill>
                  <a:schemeClr val="tx2"/>
                </a:solidFill>
                <a:latin typeface="Aptos"/>
                <a:ea typeface="Lato Medium"/>
                <a:cs typeface="Lato Medium"/>
              </a:rPr>
              <a:t>2200 Chemsearch, Texas has been written off and closed out</a:t>
            </a:r>
          </a:p>
          <a:p>
            <a:pPr marL="628650" lvl="1"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Prior issue with </a:t>
            </a:r>
            <a:r>
              <a:rPr lang="en-US" sz="1000" b="1">
                <a:solidFill>
                  <a:schemeClr val="tx2"/>
                </a:solidFill>
                <a:latin typeface="Aptos"/>
                <a:ea typeface="Lato Medium"/>
                <a:cs typeface="Lato Medium"/>
              </a:rPr>
              <a:t>Gorilla Rides,</a:t>
            </a:r>
            <a:r>
              <a:rPr lang="en-US" sz="1000">
                <a:solidFill>
                  <a:schemeClr val="tx2"/>
                </a:solidFill>
                <a:latin typeface="Aptos"/>
                <a:ea typeface="Lato Medium"/>
                <a:cs typeface="Lato Medium"/>
              </a:rPr>
              <a:t> 4390 </a:t>
            </a:r>
            <a:r>
              <a:rPr lang="en-US" sz="1000" err="1">
                <a:solidFill>
                  <a:schemeClr val="tx2"/>
                </a:solidFill>
                <a:latin typeface="Aptos"/>
                <a:ea typeface="Lato Medium"/>
                <a:cs typeface="Lato Medium"/>
              </a:rPr>
              <a:t>Westroads</a:t>
            </a:r>
            <a:r>
              <a:rPr lang="en-US" sz="1000">
                <a:solidFill>
                  <a:schemeClr val="tx2"/>
                </a:solidFill>
                <a:latin typeface="Aptos"/>
                <a:ea typeface="Lato Medium"/>
                <a:cs typeface="Lato Medium"/>
              </a:rPr>
              <a:t>, Florida has been cleared with an approved sublease and TT is now current</a:t>
            </a:r>
            <a:endParaRPr lang="en-US" sz="1000" b="1">
              <a:solidFill>
                <a:schemeClr val="tx2"/>
              </a:solidFill>
              <a:latin typeface="Aptos"/>
              <a:ea typeface="Lato Medium"/>
              <a:cs typeface="Lato Medium"/>
            </a:endParaRPr>
          </a:p>
          <a:p>
            <a:pPr marL="171450" indent="-171450">
              <a:buClr>
                <a:srgbClr val="FEAB21"/>
              </a:buClr>
              <a:buFont typeface="Arial" panose="05000000000000000000" pitchFamily="2" charset="2"/>
              <a:buChar char="•"/>
            </a:pPr>
            <a:r>
              <a:rPr lang="en-US" sz="1000" b="1">
                <a:solidFill>
                  <a:schemeClr val="tx2"/>
                </a:solidFill>
                <a:latin typeface="Aptos"/>
                <a:ea typeface="Lato Medium"/>
                <a:cs typeface="Lato Medium"/>
              </a:rPr>
              <a:t>The Blackstone Loan </a:t>
            </a:r>
            <a:r>
              <a:rPr lang="en-US" sz="1050">
                <a:solidFill>
                  <a:schemeClr val="tx2"/>
                </a:solidFill>
                <a:latin typeface="Aptos"/>
                <a:ea typeface="Lato Medium"/>
                <a:cs typeface="Lato Medium"/>
              </a:rPr>
              <a:t>has 2 tenants that are being monitored </a:t>
            </a:r>
            <a:endParaRPr lang="en-US" sz="2800">
              <a:solidFill>
                <a:schemeClr val="tx2"/>
              </a:solidFill>
            </a:endParaRPr>
          </a:p>
          <a:p>
            <a:pPr marL="628650" lvl="1" indent="-171450">
              <a:buClr>
                <a:srgbClr val="FEAB21"/>
              </a:buClr>
              <a:buFont typeface="Courier New" panose="02070309020205020404" pitchFamily="49" charset="0"/>
              <a:buChar char="o"/>
            </a:pPr>
            <a:r>
              <a:rPr lang="en-US" sz="1000" b="1">
                <a:solidFill>
                  <a:schemeClr val="tx2"/>
                </a:solidFill>
                <a:latin typeface="Aptos"/>
                <a:ea typeface="Lato Medium"/>
                <a:cs typeface="Lato Medium"/>
              </a:rPr>
              <a:t>Krispy Kreme , </a:t>
            </a:r>
            <a:r>
              <a:rPr lang="en-US" sz="1000">
                <a:solidFill>
                  <a:schemeClr val="tx2"/>
                </a:solidFill>
                <a:latin typeface="Aptos"/>
                <a:ea typeface="Lato Medium"/>
                <a:cs typeface="Lato Medium"/>
              </a:rPr>
              <a:t>920 NW 159 Drive, Florida</a:t>
            </a:r>
          </a:p>
          <a:p>
            <a:pPr marL="1085850" lvl="2"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Level 3</a:t>
            </a:r>
          </a:p>
          <a:p>
            <a:pPr marL="1085850" lvl="2"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Watchlist tenant with no major balance issue as of Q2 25 but has experienced extreme stock price volatility and is being monitored</a:t>
            </a:r>
          </a:p>
          <a:p>
            <a:pPr marL="628650" lvl="1" indent="-171450">
              <a:buClr>
                <a:srgbClr val="FEAB21"/>
              </a:buClr>
              <a:buFont typeface="Courier New" panose="02070309020205020404" pitchFamily="49" charset="0"/>
              <a:buChar char="o"/>
            </a:pPr>
            <a:r>
              <a:rPr lang="en-US" sz="1000" b="1">
                <a:solidFill>
                  <a:schemeClr val="tx2"/>
                </a:solidFill>
                <a:latin typeface="Aptos"/>
                <a:ea typeface="Lato Medium"/>
                <a:cs typeface="Lato Medium"/>
              </a:rPr>
              <a:t>BES Associates,</a:t>
            </a:r>
            <a:r>
              <a:rPr lang="en-US" sz="1000">
                <a:solidFill>
                  <a:schemeClr val="tx2"/>
                </a:solidFill>
                <a:latin typeface="Aptos"/>
                <a:ea typeface="Lato Medium"/>
                <a:cs typeface="Lato Medium"/>
              </a:rPr>
              <a:t> 12900 NW 38th Ave, Florida</a:t>
            </a:r>
          </a:p>
          <a:p>
            <a:pPr marL="1085850" lvl="2"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Level 3</a:t>
            </a:r>
          </a:p>
          <a:p>
            <a:pPr marL="1085850" lvl="2"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Watchlist tenant with ~$11K 60+ day balance comprised of predominately late fees and collection is not anticipated.  </a:t>
            </a:r>
          </a:p>
          <a:p>
            <a:pPr marL="628650" lvl="1" indent="-171450">
              <a:buClr>
                <a:srgbClr val="FEAB21"/>
              </a:buClr>
              <a:buFont typeface="Courier New" panose="02070309020205020404" pitchFamily="49" charset="0"/>
              <a:buChar char="o"/>
            </a:pPr>
            <a:r>
              <a:rPr lang="en-US" sz="1000">
                <a:solidFill>
                  <a:schemeClr val="tx2"/>
                </a:solidFill>
                <a:latin typeface="Aptos"/>
                <a:ea typeface="Lato Medium"/>
                <a:cs typeface="Lato Medium"/>
              </a:rPr>
              <a:t>Prior issue with </a:t>
            </a:r>
            <a:r>
              <a:rPr lang="en-US" sz="1000" b="1">
                <a:solidFill>
                  <a:schemeClr val="tx2"/>
                </a:solidFill>
                <a:latin typeface="Aptos"/>
                <a:ea typeface="Lato Medium"/>
                <a:cs typeface="Lato Medium"/>
              </a:rPr>
              <a:t>Vision Technologies, </a:t>
            </a:r>
            <a:r>
              <a:rPr lang="en-US" sz="1000">
                <a:solidFill>
                  <a:schemeClr val="tx2"/>
                </a:solidFill>
                <a:latin typeface="Aptos"/>
                <a:ea typeface="Lato Medium"/>
                <a:cs typeface="Lato Medium"/>
              </a:rPr>
              <a:t>6704 Curtis, Baltimore CAM dispute has been resolved and pending correction</a:t>
            </a:r>
            <a:endParaRPr lang="en-US" sz="1000" b="1">
              <a:solidFill>
                <a:schemeClr val="tx2"/>
              </a:solidFill>
              <a:latin typeface="Aptos"/>
              <a:ea typeface="Lato Medium"/>
              <a:cs typeface="Lato Medium"/>
            </a:endParaRPr>
          </a:p>
          <a:p>
            <a:pPr marL="171450" indent="-171450">
              <a:buClr>
                <a:srgbClr val="FEAB21"/>
              </a:buClr>
              <a:buFont typeface="Arial" panose="05000000000000000000" pitchFamily="2" charset="2"/>
              <a:buChar char="•"/>
            </a:pPr>
            <a:r>
              <a:rPr lang="en-US" sz="1000" b="1">
                <a:solidFill>
                  <a:schemeClr val="tx2"/>
                </a:solidFill>
                <a:latin typeface="Aptos"/>
                <a:ea typeface="Lato Medium"/>
                <a:cs typeface="Lato Medium"/>
              </a:rPr>
              <a:t>The New York Life Loan </a:t>
            </a:r>
            <a:r>
              <a:rPr lang="en-US" sz="1050">
                <a:solidFill>
                  <a:schemeClr val="tx2"/>
                </a:solidFill>
                <a:latin typeface="Aptos"/>
                <a:ea typeface="Lato Medium"/>
                <a:cs typeface="Lato Medium"/>
              </a:rPr>
              <a:t>has 1 tenant that is being monitored </a:t>
            </a:r>
            <a:endParaRPr lang="en-US" sz="2800">
              <a:solidFill>
                <a:schemeClr val="tx2"/>
              </a:solidFill>
            </a:endParaRPr>
          </a:p>
          <a:p>
            <a:pPr marL="932815" lvl="1" indent="-171450">
              <a:buClr>
                <a:srgbClr val="FEAB21"/>
              </a:buClr>
              <a:buFont typeface="Courier New" panose="05000000000000000000" pitchFamily="2" charset="2"/>
              <a:buChar char="o"/>
            </a:pPr>
            <a:r>
              <a:rPr lang="en-US" sz="1000" b="1">
                <a:solidFill>
                  <a:schemeClr val="tx2"/>
                </a:solidFill>
                <a:latin typeface="Aptos"/>
                <a:ea typeface="Lato Medium"/>
                <a:cs typeface="Lato Medium"/>
              </a:rPr>
              <a:t>Six Thirteen Originals, </a:t>
            </a:r>
            <a:r>
              <a:rPr lang="en-US" sz="1000">
                <a:solidFill>
                  <a:schemeClr val="tx2"/>
                </a:solidFill>
                <a:latin typeface="Aptos"/>
                <a:ea typeface="Lato Medium"/>
                <a:cs typeface="Lato Medium"/>
              </a:rPr>
              <a:t>70-82 McKee Drive, Northern NJ</a:t>
            </a: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Level 3 </a:t>
            </a:r>
            <a:endParaRPr lang="en-US" sz="10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1694815" lvl="2" indent="-171450">
              <a:buClr>
                <a:srgbClr val="FEAB21"/>
              </a:buClr>
              <a:buFont typeface="Wingdings" panose="05000000000000000000" pitchFamily="2" charset="2"/>
              <a:buChar char="§"/>
            </a:pPr>
            <a:r>
              <a:rPr lang="en-US" sz="1000" b="1">
                <a:solidFill>
                  <a:schemeClr val="tx2"/>
                </a:solidFill>
                <a:latin typeface="Aptos"/>
                <a:ea typeface="Lato Medium"/>
                <a:cs typeface="Lato Medium"/>
              </a:rPr>
              <a:t>As of the date of the reports, TT had paid but payment returned as NSF and as of 7/17/25 TT has a $50K balance. Figures below revised to include information as of 7/17/25.</a:t>
            </a:r>
          </a:p>
        </p:txBody>
      </p:sp>
      <p:graphicFrame>
        <p:nvGraphicFramePr>
          <p:cNvPr id="5" name="Table 4">
            <a:extLst>
              <a:ext uri="{FF2B5EF4-FFF2-40B4-BE49-F238E27FC236}">
                <a16:creationId xmlns:a16="http://schemas.microsoft.com/office/drawing/2014/main" id="{E61831EA-C99D-C0C8-9AFE-D07E24E5E70F}"/>
              </a:ext>
            </a:extLst>
          </p:cNvPr>
          <p:cNvGraphicFramePr>
            <a:graphicFrameLocks noGrp="1"/>
          </p:cNvGraphicFramePr>
          <p:nvPr/>
        </p:nvGraphicFramePr>
        <p:xfrm>
          <a:off x="657501" y="5184840"/>
          <a:ext cx="10876998" cy="1047727"/>
        </p:xfrm>
        <a:graphic>
          <a:graphicData uri="http://schemas.openxmlformats.org/drawingml/2006/table">
            <a:tbl>
              <a:tblPr/>
              <a:tblGrid>
                <a:gridCol w="1487820">
                  <a:extLst>
                    <a:ext uri="{9D8B030D-6E8A-4147-A177-3AD203B41FA5}">
                      <a16:colId xmlns:a16="http://schemas.microsoft.com/office/drawing/2014/main" val="823234364"/>
                    </a:ext>
                  </a:extLst>
                </a:gridCol>
                <a:gridCol w="2210061">
                  <a:extLst>
                    <a:ext uri="{9D8B030D-6E8A-4147-A177-3AD203B41FA5}">
                      <a16:colId xmlns:a16="http://schemas.microsoft.com/office/drawing/2014/main" val="3866019254"/>
                    </a:ext>
                  </a:extLst>
                </a:gridCol>
                <a:gridCol w="1372264">
                  <a:extLst>
                    <a:ext uri="{9D8B030D-6E8A-4147-A177-3AD203B41FA5}">
                      <a16:colId xmlns:a16="http://schemas.microsoft.com/office/drawing/2014/main" val="4284768311"/>
                    </a:ext>
                  </a:extLst>
                </a:gridCol>
                <a:gridCol w="2325617">
                  <a:extLst>
                    <a:ext uri="{9D8B030D-6E8A-4147-A177-3AD203B41FA5}">
                      <a16:colId xmlns:a16="http://schemas.microsoft.com/office/drawing/2014/main" val="830479082"/>
                    </a:ext>
                  </a:extLst>
                </a:gridCol>
                <a:gridCol w="693359">
                  <a:extLst>
                    <a:ext uri="{9D8B030D-6E8A-4147-A177-3AD203B41FA5}">
                      <a16:colId xmlns:a16="http://schemas.microsoft.com/office/drawing/2014/main" val="4086395713"/>
                    </a:ext>
                  </a:extLst>
                </a:gridCol>
                <a:gridCol w="693359">
                  <a:extLst>
                    <a:ext uri="{9D8B030D-6E8A-4147-A177-3AD203B41FA5}">
                      <a16:colId xmlns:a16="http://schemas.microsoft.com/office/drawing/2014/main" val="3063249000"/>
                    </a:ext>
                  </a:extLst>
                </a:gridCol>
                <a:gridCol w="693359">
                  <a:extLst>
                    <a:ext uri="{9D8B030D-6E8A-4147-A177-3AD203B41FA5}">
                      <a16:colId xmlns:a16="http://schemas.microsoft.com/office/drawing/2014/main" val="2187767180"/>
                    </a:ext>
                  </a:extLst>
                </a:gridCol>
                <a:gridCol w="707800">
                  <a:extLst>
                    <a:ext uri="{9D8B030D-6E8A-4147-A177-3AD203B41FA5}">
                      <a16:colId xmlns:a16="http://schemas.microsoft.com/office/drawing/2014/main" val="3340601161"/>
                    </a:ext>
                  </a:extLst>
                </a:gridCol>
                <a:gridCol w="693359">
                  <a:extLst>
                    <a:ext uri="{9D8B030D-6E8A-4147-A177-3AD203B41FA5}">
                      <a16:colId xmlns:a16="http://schemas.microsoft.com/office/drawing/2014/main" val="770439908"/>
                    </a:ext>
                  </a:extLst>
                </a:gridCol>
              </a:tblGrid>
              <a:tr h="308358">
                <a:tc>
                  <a:txBody>
                    <a:bodyPr/>
                    <a:lstStyle/>
                    <a:p>
                      <a:pPr algn="l" fontAlgn="b"/>
                      <a:r>
                        <a:rPr lang="en-US" sz="900" b="1" i="0" u="none" strike="noStrike">
                          <a:solidFill>
                            <a:srgbClr val="000000"/>
                          </a:solidFill>
                          <a:effectLst/>
                          <a:latin typeface="Aptos" panose="020B0004020202020204" pitchFamily="34" charset="0"/>
                        </a:rPr>
                        <a:t>Lender</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900" b="1" i="0" u="none" strike="noStrike">
                          <a:solidFill>
                            <a:srgbClr val="000000"/>
                          </a:solidFill>
                          <a:effectLst/>
                          <a:latin typeface="Aptos" panose="020B0004020202020204" pitchFamily="34" charset="0"/>
                        </a:rPr>
                        <a:t>Property</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900" b="1" i="0" u="none" strike="noStrike">
                          <a:solidFill>
                            <a:srgbClr val="000000"/>
                          </a:solidFill>
                          <a:effectLst/>
                          <a:latin typeface="Aptos" panose="020B0004020202020204" pitchFamily="34" charset="0"/>
                        </a:rPr>
                        <a:t>Market</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900" b="1" i="0" u="none" strike="noStrike">
                          <a:solidFill>
                            <a:srgbClr val="000000"/>
                          </a:solidFill>
                          <a:effectLst/>
                          <a:latin typeface="Aptos" panose="020B0004020202020204" pitchFamily="34" charset="0"/>
                        </a:rPr>
                        <a:t>Lease</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3D3"/>
                    </a:solidFill>
                  </a:tcPr>
                </a:tc>
                <a:tc>
                  <a:txBody>
                    <a:bodyPr/>
                    <a:lstStyle/>
                    <a:p>
                      <a:pPr algn="ctr" fontAlgn="b"/>
                      <a:r>
                        <a:rPr lang="en-US" sz="900" b="1" i="0" u="none" strike="noStrike">
                          <a:solidFill>
                            <a:srgbClr val="000000"/>
                          </a:solidFill>
                          <a:effectLst/>
                          <a:latin typeface="Aptos" panose="020B0004020202020204" pitchFamily="34" charset="0"/>
                        </a:rPr>
                        <a:t>Area (SF)</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3D3"/>
                    </a:solidFill>
                  </a:tcPr>
                </a:tc>
                <a:tc>
                  <a:txBody>
                    <a:bodyPr/>
                    <a:lstStyle/>
                    <a:p>
                      <a:pPr algn="ctr" fontAlgn="b"/>
                      <a:r>
                        <a:rPr lang="en-US" sz="900" b="1" i="0" u="none" strike="noStrike">
                          <a:solidFill>
                            <a:srgbClr val="000000"/>
                          </a:solidFill>
                          <a:effectLst/>
                          <a:latin typeface="Aptos" panose="020B0004020202020204" pitchFamily="34" charset="0"/>
                        </a:rPr>
                        <a:t>Q2 25 Tenant Risk</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l" fontAlgn="b"/>
                      <a:r>
                        <a:rPr lang="en-US" sz="900" b="1" i="0" u="none" strike="noStrike">
                          <a:solidFill>
                            <a:srgbClr val="000000"/>
                          </a:solidFill>
                          <a:effectLst/>
                          <a:latin typeface="Aptos" panose="020B0004020202020204" pitchFamily="34" charset="0"/>
                        </a:rPr>
                        <a:t>0-60 Owed</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l" fontAlgn="b"/>
                      <a:r>
                        <a:rPr lang="en-US" sz="900" b="1" i="0" u="none" strike="noStrike">
                          <a:solidFill>
                            <a:srgbClr val="000000"/>
                          </a:solidFill>
                          <a:effectLst/>
                          <a:latin typeface="Aptos" panose="020B0004020202020204" pitchFamily="34" charset="0"/>
                        </a:rPr>
                        <a:t>60+ Owed</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l" fontAlgn="b"/>
                      <a:r>
                        <a:rPr lang="en-US" sz="900" b="1" i="0" u="none" strike="noStrike">
                          <a:solidFill>
                            <a:srgbClr val="000000"/>
                          </a:solidFill>
                          <a:effectLst/>
                          <a:latin typeface="Aptos" panose="020B0004020202020204" pitchFamily="34" charset="0"/>
                        </a:rPr>
                        <a:t>Total Owed</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3076158697"/>
                  </a:ext>
                </a:extLst>
              </a:tr>
              <a:tr h="190729">
                <a:tc>
                  <a:txBody>
                    <a:bodyPr/>
                    <a:lstStyle/>
                    <a:p>
                      <a:pPr algn="l" fontAlgn="b"/>
                      <a:r>
                        <a:rPr lang="en-US" sz="900" b="1" i="1" u="none" strike="noStrike">
                          <a:solidFill>
                            <a:srgbClr val="000000"/>
                          </a:solidFill>
                          <a:effectLst/>
                          <a:latin typeface="Aptos" panose="020B0004020202020204" pitchFamily="34" charset="0"/>
                        </a:rPr>
                        <a:t>New York Life</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900" b="1" i="1" u="none" strike="noStrike">
                          <a:solidFill>
                            <a:srgbClr val="000000"/>
                          </a:solidFill>
                          <a:effectLst/>
                          <a:latin typeface="Aptos" panose="020B0004020202020204" pitchFamily="34" charset="0"/>
                        </a:rPr>
                        <a:t>70-82 McKee Drive (3nj00019)</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ctr"/>
                      <a:r>
                        <a:rPr lang="en-US" sz="900" b="1" i="1" u="none" strike="noStrike">
                          <a:solidFill>
                            <a:srgbClr val="000000"/>
                          </a:solidFill>
                          <a:effectLst/>
                          <a:latin typeface="Aptos" panose="020B0004020202020204" pitchFamily="34" charset="0"/>
                        </a:rPr>
                        <a:t>Northern NJ</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en-US" sz="900" b="1" i="1" u="none" strike="noStrike">
                          <a:solidFill>
                            <a:srgbClr val="000000"/>
                          </a:solidFill>
                          <a:effectLst/>
                          <a:latin typeface="Aptos" panose="020B0004020202020204" pitchFamily="34" charset="0"/>
                        </a:rPr>
                        <a:t>Six Thirteen Originals, LLC (t0001112)</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1" i="1" u="none" strike="noStrike">
                          <a:solidFill>
                            <a:srgbClr val="000000"/>
                          </a:solidFill>
                          <a:effectLst/>
                          <a:latin typeface="Aptos" panose="020B0004020202020204" pitchFamily="34" charset="0"/>
                        </a:rPr>
                        <a:t>      63,261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1" i="1" u="none" strike="noStrike">
                          <a:solidFill>
                            <a:srgbClr val="000000"/>
                          </a:solidFill>
                          <a:effectLst/>
                          <a:latin typeface="Calibri" panose="020F0502020204030204" pitchFamily="34" charset="0"/>
                        </a:rPr>
                        <a:t>3</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1" i="1" u="none" strike="noStrike">
                          <a:solidFill>
                            <a:srgbClr val="000000"/>
                          </a:solidFill>
                          <a:effectLst/>
                          <a:latin typeface="Aptos" panose="020B0004020202020204" pitchFamily="34" charset="0"/>
                        </a:rPr>
                        <a:t>$5,131</a:t>
                      </a:r>
                    </a:p>
                  </a:txBody>
                  <a:tcPr marL="0" marR="0" marT="0" marB="0" anchor="b">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1" i="1" u="none" strike="noStrike">
                          <a:solidFill>
                            <a:srgbClr val="000000"/>
                          </a:solidFill>
                          <a:effectLst/>
                          <a:latin typeface="Aptos" panose="020B0004020202020204" pitchFamily="34" charset="0"/>
                        </a:rPr>
                        <a:t>$50,306</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1" i="1" u="none" strike="noStrike">
                          <a:solidFill>
                            <a:srgbClr val="000000"/>
                          </a:solidFill>
                          <a:effectLst/>
                          <a:latin typeface="Aptos" panose="020B0004020202020204" pitchFamily="34" charset="0"/>
                        </a:rPr>
                        <a:t>$55,437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556339992"/>
                  </a:ext>
                </a:extLst>
              </a:tr>
              <a:tr h="158941">
                <a:tc>
                  <a:txBody>
                    <a:bodyPr/>
                    <a:lstStyle/>
                    <a:p>
                      <a:pPr marL="0" algn="l" eaLnBrk="1" fontAlgn="b" hangingPunct="1"/>
                      <a:r>
                        <a:rPr lang="en-US" sz="900" b="0" i="0" u="none" strike="noStrike">
                          <a:solidFill>
                            <a:srgbClr val="000000"/>
                          </a:solidFill>
                          <a:effectLst/>
                          <a:latin typeface="Aptos" panose="020B0004020202020204" pitchFamily="34" charset="0"/>
                          <a:ea typeface="+mn-ea"/>
                          <a:cs typeface="+mn-cs"/>
                        </a:rPr>
                        <a:t>Blackstone</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algn="l" eaLnBrk="1" fontAlgn="b" hangingPunct="1"/>
                      <a:r>
                        <a:rPr lang="en-US" sz="900" b="0" i="0" u="none" strike="noStrike">
                          <a:solidFill>
                            <a:srgbClr val="000000"/>
                          </a:solidFill>
                          <a:effectLst/>
                          <a:latin typeface="Aptos" panose="020B0004020202020204" pitchFamily="34" charset="0"/>
                          <a:ea typeface="+mn-ea"/>
                          <a:cs typeface="+mn-cs"/>
                        </a:rPr>
                        <a:t>12900 NW 38th Ave (3fl00010)</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algn="l" eaLnBrk="1" fontAlgn="b" hangingPunct="1"/>
                      <a:r>
                        <a:rPr lang="en-US" sz="900" b="0" i="0" u="none" strike="noStrike">
                          <a:solidFill>
                            <a:srgbClr val="000000"/>
                          </a:solidFill>
                          <a:effectLst/>
                          <a:latin typeface="Aptos" panose="020B0004020202020204" pitchFamily="34" charset="0"/>
                          <a:ea typeface="+mn-ea"/>
                          <a:cs typeface="+mn-cs"/>
                        </a:rPr>
                        <a:t>Florida</a:t>
                      </a:r>
                    </a:p>
                  </a:txBody>
                  <a:tcPr marL="0" marR="0" marT="0" marB="0" anchor="b">
                    <a:lnL w="1270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marL="0" algn="l" eaLnBrk="1" fontAlgn="b" hangingPunct="1"/>
                      <a:r>
                        <a:rPr lang="en-US" sz="900" b="0" i="0" u="none" strike="noStrike">
                          <a:solidFill>
                            <a:srgbClr val="000000"/>
                          </a:solidFill>
                          <a:effectLst/>
                          <a:latin typeface="Aptos" panose="020B0004020202020204" pitchFamily="34" charset="0"/>
                          <a:ea typeface="+mn-ea"/>
                          <a:cs typeface="+mn-cs"/>
                        </a:rPr>
                        <a:t>BES Associates, Corp. (t0001165)</a:t>
                      </a:r>
                    </a:p>
                  </a:txBody>
                  <a:tcPr marL="0" marR="0" marT="0" marB="0" anchor="b">
                    <a:lnL>
                      <a:noFill/>
                    </a:lnL>
                    <a:lnR>
                      <a:noFill/>
                    </a:lnR>
                    <a:lnT>
                      <a:noFill/>
                    </a:lnT>
                    <a:lnB>
                      <a:noFill/>
                    </a:lnB>
                    <a:solidFill>
                      <a:srgbClr val="FFFFFF"/>
                    </a:solidFill>
                  </a:tcPr>
                </a:tc>
                <a:tc>
                  <a:txBody>
                    <a:bodyPr/>
                    <a:lstStyle/>
                    <a:p>
                      <a:pPr marL="0" algn="l" eaLnBrk="1" fontAlgn="b" hangingPunct="1"/>
                      <a:r>
                        <a:rPr lang="en-US" sz="900" b="0" i="0" u="none" strike="noStrike">
                          <a:solidFill>
                            <a:srgbClr val="000000"/>
                          </a:solidFill>
                          <a:effectLst/>
                          <a:latin typeface="Aptos" panose="020B0004020202020204" pitchFamily="34" charset="0"/>
                          <a:ea typeface="+mn-ea"/>
                          <a:cs typeface="+mn-cs"/>
                        </a:rPr>
                        <a:t>        25,050 </a:t>
                      </a:r>
                    </a:p>
                  </a:txBody>
                  <a:tcPr marL="0" marR="0" marT="0" marB="0" anchor="b">
                    <a:lnL>
                      <a:noFill/>
                    </a:lnL>
                    <a:lnR>
                      <a:noFill/>
                    </a:lnR>
                    <a:lnT>
                      <a:noFill/>
                    </a:lnT>
                    <a:lnB>
                      <a:noFill/>
                    </a:lnB>
                    <a:solidFill>
                      <a:srgbClr val="FFFFFF"/>
                    </a:solidFill>
                  </a:tcPr>
                </a:tc>
                <a:tc>
                  <a:txBody>
                    <a:bodyPr/>
                    <a:lstStyle/>
                    <a:p>
                      <a:pPr marL="0" algn="ctr" eaLnBrk="1" fontAlgn="b" hangingPunct="1"/>
                      <a:r>
                        <a:rPr lang="en-US" sz="900" b="0" i="0" u="none" strike="noStrike">
                          <a:solidFill>
                            <a:srgbClr val="000000"/>
                          </a:solidFill>
                          <a:effectLst/>
                          <a:latin typeface="Aptos" panose="020B0004020202020204" pitchFamily="34" charset="0"/>
                          <a:ea typeface="+mn-ea"/>
                          <a:cs typeface="+mn-cs"/>
                        </a:rPr>
                        <a:t>3</a:t>
                      </a:r>
                    </a:p>
                  </a:txBody>
                  <a:tcPr marL="0" marR="0" marT="0" marB="0" anchor="b">
                    <a:lnL>
                      <a:noFill/>
                    </a:lnL>
                    <a:lnR>
                      <a:noFill/>
                    </a:lnR>
                    <a:lnT>
                      <a:noFill/>
                    </a:lnT>
                    <a:lnB>
                      <a:noFill/>
                    </a:lnB>
                    <a:solidFill>
                      <a:srgbClr val="FFFFFF"/>
                    </a:solidFill>
                  </a:tcPr>
                </a:tc>
                <a:tc>
                  <a:txBody>
                    <a:bodyPr/>
                    <a:lstStyle/>
                    <a:p>
                      <a:pPr marL="0" algn="ctr" eaLnBrk="1" fontAlgn="b" hangingPunct="1"/>
                      <a:r>
                        <a:rPr lang="en-US" sz="900" b="0" i="0" u="none" strike="noStrike">
                          <a:solidFill>
                            <a:srgbClr val="000000"/>
                          </a:solidFill>
                          <a:effectLst/>
                          <a:latin typeface="Aptos" panose="020B0004020202020204" pitchFamily="34" charset="0"/>
                          <a:ea typeface="+mn-ea"/>
                          <a:cs typeface="+mn-cs"/>
                        </a:rPr>
                        <a:t>$4,880 </a:t>
                      </a:r>
                    </a:p>
                  </a:txBody>
                  <a:tcPr marL="0" marR="0" marT="0"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algn="ctr" eaLnBrk="1" fontAlgn="b" hangingPunct="1"/>
                      <a:r>
                        <a:rPr lang="en-US" sz="900" b="0" i="0" u="none" strike="noStrike">
                          <a:solidFill>
                            <a:srgbClr val="000000"/>
                          </a:solidFill>
                          <a:effectLst/>
                          <a:latin typeface="Aptos" panose="020B0004020202020204" pitchFamily="34" charset="0"/>
                          <a:ea typeface="+mn-ea"/>
                          <a:cs typeface="+mn-cs"/>
                        </a:rPr>
                        <a:t>$10,845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algn="ctr" eaLnBrk="1" fontAlgn="b" hangingPunct="1"/>
                      <a:r>
                        <a:rPr lang="en-US" sz="900" b="0" i="0" u="none" strike="noStrike">
                          <a:solidFill>
                            <a:srgbClr val="000000"/>
                          </a:solidFill>
                          <a:effectLst/>
                          <a:latin typeface="Aptos" panose="020B0004020202020204" pitchFamily="34" charset="0"/>
                          <a:ea typeface="+mn-ea"/>
                          <a:cs typeface="+mn-cs"/>
                        </a:rPr>
                        <a:t>             $15,724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50046691"/>
                  </a:ext>
                </a:extLst>
              </a:tr>
              <a:tr h="158941">
                <a:tc>
                  <a:txBody>
                    <a:bodyPr/>
                    <a:lstStyle/>
                    <a:p>
                      <a:pPr marL="0" algn="l" eaLnBrk="1" fontAlgn="b" hangingPunct="1"/>
                      <a:r>
                        <a:rPr lang="en-US" sz="900" b="0" i="0" u="none" strike="noStrike">
                          <a:solidFill>
                            <a:srgbClr val="000000"/>
                          </a:solidFill>
                          <a:effectLst/>
                          <a:latin typeface="Aptos" panose="020B0004020202020204" pitchFamily="34" charset="0"/>
                          <a:ea typeface="+mn-ea"/>
                          <a:cs typeface="+mn-cs"/>
                        </a:rPr>
                        <a:t>Blackstone</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algn="l" eaLnBrk="1" fontAlgn="b" hangingPunct="1"/>
                      <a:r>
                        <a:rPr lang="en-US" sz="900" b="0" i="0" u="none" strike="noStrike">
                          <a:solidFill>
                            <a:srgbClr val="000000"/>
                          </a:solidFill>
                          <a:effectLst/>
                          <a:latin typeface="Aptos" panose="020B0004020202020204" pitchFamily="34" charset="0"/>
                          <a:ea typeface="+mn-ea"/>
                          <a:cs typeface="+mn-cs"/>
                        </a:rPr>
                        <a:t>920 NW 159 Drive (3fl00005)</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algn="l" eaLnBrk="1" fontAlgn="b" hangingPunct="1"/>
                      <a:r>
                        <a:rPr lang="en-US" sz="900" b="0" i="0" u="none" strike="noStrike">
                          <a:solidFill>
                            <a:srgbClr val="000000"/>
                          </a:solidFill>
                          <a:effectLst/>
                          <a:latin typeface="Aptos" panose="020B0004020202020204" pitchFamily="34" charset="0"/>
                          <a:ea typeface="+mn-ea"/>
                          <a:cs typeface="+mn-cs"/>
                        </a:rPr>
                        <a:t>Florida</a:t>
                      </a:r>
                    </a:p>
                  </a:txBody>
                  <a:tcPr marL="0" marR="0" marT="0" marB="0" anchor="b">
                    <a:lnL w="1270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marL="0" algn="l" eaLnBrk="1" fontAlgn="b" hangingPunct="1"/>
                      <a:r>
                        <a:rPr lang="en-US" sz="900" b="0" i="0" u="none" strike="noStrike">
                          <a:solidFill>
                            <a:srgbClr val="000000"/>
                          </a:solidFill>
                          <a:effectLst/>
                          <a:latin typeface="Aptos" panose="020B0004020202020204" pitchFamily="34" charset="0"/>
                          <a:ea typeface="+mn-ea"/>
                          <a:cs typeface="+mn-cs"/>
                        </a:rPr>
                        <a:t>Krispy Kreme Donut Corporation (t0001163)</a:t>
                      </a:r>
                    </a:p>
                  </a:txBody>
                  <a:tcPr marL="0" marR="0" marT="0" marB="0" anchor="b">
                    <a:lnL>
                      <a:noFill/>
                    </a:lnL>
                    <a:lnR>
                      <a:noFill/>
                    </a:lnR>
                    <a:lnT>
                      <a:noFill/>
                    </a:lnT>
                    <a:lnB>
                      <a:noFill/>
                    </a:lnB>
                    <a:solidFill>
                      <a:srgbClr val="FFFFFF"/>
                    </a:solidFill>
                  </a:tcPr>
                </a:tc>
                <a:tc>
                  <a:txBody>
                    <a:bodyPr/>
                    <a:lstStyle/>
                    <a:p>
                      <a:pPr marL="0" algn="l" eaLnBrk="1" fontAlgn="b" hangingPunct="1"/>
                      <a:r>
                        <a:rPr lang="en-US" sz="900" b="0" i="0" u="none" strike="noStrike">
                          <a:solidFill>
                            <a:srgbClr val="000000"/>
                          </a:solidFill>
                          <a:effectLst/>
                          <a:latin typeface="Aptos" panose="020B0004020202020204" pitchFamily="34" charset="0"/>
                          <a:ea typeface="+mn-ea"/>
                          <a:cs typeface="+mn-cs"/>
                        </a:rPr>
                        <a:t>        32,082 </a:t>
                      </a:r>
                    </a:p>
                  </a:txBody>
                  <a:tcPr marL="0" marR="0" marT="0" marB="0" anchor="b">
                    <a:lnL>
                      <a:noFill/>
                    </a:lnL>
                    <a:lnR>
                      <a:noFill/>
                    </a:lnR>
                    <a:lnT>
                      <a:noFill/>
                    </a:lnT>
                    <a:lnB>
                      <a:noFill/>
                    </a:lnB>
                    <a:solidFill>
                      <a:srgbClr val="FFFFFF"/>
                    </a:solidFill>
                  </a:tcPr>
                </a:tc>
                <a:tc>
                  <a:txBody>
                    <a:bodyPr/>
                    <a:lstStyle/>
                    <a:p>
                      <a:pPr marL="0" algn="ctr" eaLnBrk="1" fontAlgn="b" hangingPunct="1"/>
                      <a:r>
                        <a:rPr lang="en-US" sz="900" b="0" i="0" u="none" strike="noStrike">
                          <a:solidFill>
                            <a:srgbClr val="000000"/>
                          </a:solidFill>
                          <a:effectLst/>
                          <a:latin typeface="Aptos" panose="020B0004020202020204" pitchFamily="34" charset="0"/>
                          <a:ea typeface="+mn-ea"/>
                          <a:cs typeface="+mn-cs"/>
                        </a:rPr>
                        <a:t>3</a:t>
                      </a:r>
                    </a:p>
                  </a:txBody>
                  <a:tcPr marL="0" marR="0" marT="0" marB="0" anchor="b">
                    <a:lnL>
                      <a:noFill/>
                    </a:lnL>
                    <a:lnR>
                      <a:noFill/>
                    </a:lnR>
                    <a:lnT>
                      <a:noFill/>
                    </a:lnT>
                    <a:lnB>
                      <a:noFill/>
                    </a:lnB>
                    <a:solidFill>
                      <a:srgbClr val="FFFFFF"/>
                    </a:solidFill>
                  </a:tcPr>
                </a:tc>
                <a:tc>
                  <a:txBody>
                    <a:bodyPr/>
                    <a:lstStyle/>
                    <a:p>
                      <a:pPr marL="0" algn="ctr" eaLnBrk="1" fontAlgn="b" hangingPunct="1"/>
                      <a:r>
                        <a:rPr lang="en-US" sz="900" b="0" i="0" u="none" strike="noStrike">
                          <a:solidFill>
                            <a:srgbClr val="000000"/>
                          </a:solidFill>
                          <a:effectLst/>
                          <a:latin typeface="Aptos" panose="020B0004020202020204" pitchFamily="34" charset="0"/>
                          <a:ea typeface="+mn-ea"/>
                          <a:cs typeface="+mn-cs"/>
                        </a:rPr>
                        <a:t>$25,092 </a:t>
                      </a:r>
                    </a:p>
                  </a:txBody>
                  <a:tcPr marL="0" marR="0" marT="0"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algn="ctr" eaLnBrk="1" fontAlgn="b" hangingPunct="1"/>
                      <a:r>
                        <a:rPr lang="en-US" sz="900" b="0" i="0" u="none" strike="noStrike">
                          <a:solidFill>
                            <a:srgbClr val="000000"/>
                          </a:solidFill>
                          <a:effectLst/>
                          <a:latin typeface="Aptos" panose="020B0004020202020204" pitchFamily="34" charset="0"/>
                          <a:ea typeface="+mn-ea"/>
                          <a:cs typeface="+mn-cs"/>
                        </a:rPr>
                        <a:t>-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algn="ctr" eaLnBrk="1" fontAlgn="b" hangingPunct="1"/>
                      <a:r>
                        <a:rPr lang="en-US" sz="900" b="0" i="0" u="none" strike="noStrike">
                          <a:solidFill>
                            <a:srgbClr val="000000"/>
                          </a:solidFill>
                          <a:effectLst/>
                          <a:latin typeface="Aptos" panose="020B0004020202020204" pitchFamily="34" charset="0"/>
                          <a:ea typeface="+mn-ea"/>
                          <a:cs typeface="+mn-cs"/>
                        </a:rPr>
                        <a:t>               $25,092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056789065"/>
                  </a:ext>
                </a:extLst>
              </a:tr>
            </a:tbl>
          </a:graphicData>
        </a:graphic>
      </p:graphicFrame>
    </p:spTree>
    <p:extLst>
      <p:ext uri="{BB962C8B-B14F-4D97-AF65-F5344CB8AC3E}">
        <p14:creationId xmlns:p14="http://schemas.microsoft.com/office/powerpoint/2010/main" val="607261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E3733-5212-4D1C-DF65-4E6F9E7CBBD8}"/>
              </a:ext>
            </a:extLst>
          </p:cNvPr>
          <p:cNvSpPr>
            <a:spLocks noGrp="1"/>
          </p:cNvSpPr>
          <p:nvPr>
            <p:ph idx="1"/>
          </p:nvPr>
        </p:nvSpPr>
        <p:spPr/>
        <p:txBody>
          <a:bodyPr/>
          <a:lstStyle/>
          <a:p>
            <a:r>
              <a:rPr lang="en-US"/>
              <a:t>Financial Overview</a:t>
            </a:r>
          </a:p>
        </p:txBody>
      </p:sp>
    </p:spTree>
    <p:extLst>
      <p:ext uri="{BB962C8B-B14F-4D97-AF65-F5344CB8AC3E}">
        <p14:creationId xmlns:p14="http://schemas.microsoft.com/office/powerpoint/2010/main" val="4076733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E30E7-26BE-2CAF-FFC8-CDB754D3E6B7}"/>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3FEF840-B719-9F6C-50E5-B2C26F35D13E}"/>
              </a:ext>
            </a:extLst>
          </p:cNvPr>
          <p:cNvGraphicFramePr>
            <a:graphicFrameLocks noChangeAspect="1"/>
          </p:cNvGraphicFramePr>
          <p:nvPr>
            <p:custDataLst>
              <p:tags r:id="rId1"/>
            </p:custDataLst>
            <p:extLst>
              <p:ext uri="{D42A27DB-BD31-4B8C-83A1-F6EECF244321}">
                <p14:modId xmlns:p14="http://schemas.microsoft.com/office/powerpoint/2010/main" val="19199424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B3FEF840-B719-9F6C-50E5-B2C26F35D1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2CA36148-F885-F537-AB84-B795EC17732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1BD17CE-19EA-2F72-33F5-50ABF355C92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C7F0BA7-7DF5-1DDF-7FBD-99CD43EC80A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E8ADC59-E959-DCF1-AA18-A0BFF791E77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FBE0A2A-D900-231A-874F-EAD53292987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83C38F9-E2D3-94E7-32B7-4D8598A1F9A6}"/>
              </a:ext>
            </a:extLst>
          </p:cNvPr>
          <p:cNvSpPr>
            <a:spLocks noGrp="1"/>
          </p:cNvSpPr>
          <p:nvPr>
            <p:ph type="title"/>
          </p:nvPr>
        </p:nvSpPr>
        <p:spPr>
          <a:xfrm>
            <a:off x="702920" y="577133"/>
            <a:ext cx="10072437" cy="685481"/>
          </a:xfrm>
        </p:spPr>
        <p:txBody>
          <a:bodyPr vert="horz">
            <a:normAutofit/>
          </a:bodyPr>
          <a:lstStyle/>
          <a:p>
            <a:pPr algn="l" rtl="0"/>
            <a:r>
              <a:rPr lang="en-US"/>
              <a:t>Executive Summary </a:t>
            </a:r>
            <a:r>
              <a:rPr lang="en-US" b="0"/>
              <a:t>| </a:t>
            </a:r>
            <a:r>
              <a:rPr lang="en-US" b="0" i="0" u="none" strike="noStrike">
                <a:solidFill>
                  <a:srgbClr val="33404F"/>
                </a:solidFill>
                <a:effectLst/>
                <a:latin typeface="Gilroy" panose="00000500000000000000"/>
              </a:rPr>
              <a:t>Key Areas </a:t>
            </a:r>
            <a:r>
              <a:rPr lang="en-US" b="0">
                <a:solidFill>
                  <a:srgbClr val="33404F"/>
                </a:solidFill>
              </a:rPr>
              <a:t>to Monitor</a:t>
            </a:r>
            <a:endParaRPr lang="en-US" b="0"/>
          </a:p>
        </p:txBody>
      </p:sp>
      <p:graphicFrame>
        <p:nvGraphicFramePr>
          <p:cNvPr id="13" name="Table 12">
            <a:extLst>
              <a:ext uri="{FF2B5EF4-FFF2-40B4-BE49-F238E27FC236}">
                <a16:creationId xmlns:a16="http://schemas.microsoft.com/office/drawing/2014/main" id="{D0C5CB5C-C5A2-5DAF-283E-F5E172EC3B8D}"/>
              </a:ext>
            </a:extLst>
          </p:cNvPr>
          <p:cNvGraphicFramePr>
            <a:graphicFrameLocks noGrp="1"/>
          </p:cNvGraphicFramePr>
          <p:nvPr>
            <p:extLst>
              <p:ext uri="{D42A27DB-BD31-4B8C-83A1-F6EECF244321}">
                <p14:modId xmlns:p14="http://schemas.microsoft.com/office/powerpoint/2010/main" val="3312974271"/>
              </p:ext>
            </p:extLst>
          </p:nvPr>
        </p:nvGraphicFramePr>
        <p:xfrm>
          <a:off x="702920" y="1262614"/>
          <a:ext cx="10666391" cy="5542459"/>
        </p:xfrm>
        <a:graphic>
          <a:graphicData uri="http://schemas.openxmlformats.org/drawingml/2006/table">
            <a:tbl>
              <a:tblPr firstRow="1">
                <a:tableStyleId>{1FECB4D8-DB02-4DC6-A0A2-4F2EBAE1DC90}</a:tableStyleId>
              </a:tblPr>
              <a:tblGrid>
                <a:gridCol w="1321223">
                  <a:extLst>
                    <a:ext uri="{9D8B030D-6E8A-4147-A177-3AD203B41FA5}">
                      <a16:colId xmlns:a16="http://schemas.microsoft.com/office/drawing/2014/main" val="3411246752"/>
                    </a:ext>
                  </a:extLst>
                </a:gridCol>
                <a:gridCol w="9345168">
                  <a:extLst>
                    <a:ext uri="{9D8B030D-6E8A-4147-A177-3AD203B41FA5}">
                      <a16:colId xmlns:a16="http://schemas.microsoft.com/office/drawing/2014/main" val="3709515568"/>
                    </a:ext>
                  </a:extLst>
                </a:gridCol>
              </a:tblGrid>
              <a:tr h="315139">
                <a:tc>
                  <a:txBody>
                    <a:bodyPr/>
                    <a:lstStyle/>
                    <a:p>
                      <a:pPr algn="ctr" fontAlgn="b">
                        <a:spcBef>
                          <a:spcPts val="600"/>
                        </a:spcBef>
                      </a:pPr>
                      <a:r>
                        <a:rPr lang="en-US" sz="1400" b="1" i="0" u="none" strike="noStrike">
                          <a:solidFill>
                            <a:schemeClr val="bg1"/>
                          </a:solidFill>
                          <a:effectLst/>
                          <a:latin typeface="Gilroy" panose="00000500000000000000"/>
                        </a:rPr>
                        <a:t>Focus Area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b">
                        <a:spcBef>
                          <a:spcPts val="600"/>
                        </a:spcBef>
                      </a:pPr>
                      <a:r>
                        <a:rPr lang="en-US" sz="1400" b="1" i="0" u="none" strike="noStrike">
                          <a:solidFill>
                            <a:schemeClr val="bg1"/>
                          </a:solidFill>
                          <a:effectLst/>
                          <a:latin typeface="Gilroy" panose="00000500000000000000"/>
                        </a:rPr>
                        <a:t>Commentary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1600200">
                <a:tc>
                  <a:txBody>
                    <a:bodyPr/>
                    <a:lstStyle/>
                    <a:p>
                      <a:pPr algn="ctr" fontAlgn="b">
                        <a:spcBef>
                          <a:spcPts val="600"/>
                        </a:spcBef>
                      </a:pPr>
                      <a:r>
                        <a:rPr lang="en-US" sz="1400" b="1" i="0" u="none" strike="noStrike">
                          <a:solidFill>
                            <a:schemeClr val="tx1"/>
                          </a:solidFill>
                          <a:effectLst/>
                          <a:latin typeface="Gilroy" panose="00000500000000000000"/>
                        </a:rPr>
                        <a:t>Downtime, Vacancies &amp; Leasing Activity</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3736" indent="-173736" algn="l" fontAlgn="b">
                        <a:spcBef>
                          <a:spcPts val="600"/>
                        </a:spcBef>
                        <a:buFont typeface="Arial" panose="020B0604020202020204" pitchFamily="34" charset="0"/>
                        <a:buChar char="•"/>
                      </a:pPr>
                      <a:r>
                        <a:rPr lang="en-US" sz="1400" b="1" i="0" u="none" strike="noStrike">
                          <a:solidFill>
                            <a:schemeClr val="tx1"/>
                          </a:solidFill>
                          <a:effectLst/>
                          <a:latin typeface="Gilroy" panose="00000500000000000000"/>
                        </a:rPr>
                        <a:t>30 suites are currently vacant </a:t>
                      </a:r>
                      <a:r>
                        <a:rPr lang="en-US" sz="1400" b="0" i="0" u="none" strike="noStrike">
                          <a:solidFill>
                            <a:schemeClr val="tx1"/>
                          </a:solidFill>
                          <a:effectLst/>
                          <a:latin typeface="Gilroy" panose="00000500000000000000"/>
                        </a:rPr>
                        <a:t>with a wtd avg downtime to date of 8 months as of Q2 2025 and an additional forecasted lease-up time of 7 months starting 7/1/2025</a:t>
                      </a:r>
                    </a:p>
                    <a:p>
                      <a:pPr marL="173736" indent="-173736" algn="l" fontAlgn="b">
                        <a:spcBef>
                          <a:spcPts val="600"/>
                        </a:spcBef>
                        <a:buFont typeface="Arial" panose="020B0604020202020204" pitchFamily="34" charset="0"/>
                        <a:buChar char="•"/>
                      </a:pPr>
                      <a:r>
                        <a:rPr lang="en-US" sz="1400" b="0" i="0" u="none" strike="noStrike">
                          <a:solidFill>
                            <a:schemeClr val="tx1"/>
                          </a:solidFill>
                          <a:effectLst/>
                          <a:latin typeface="Gilroy" panose="00000500000000000000"/>
                        </a:rPr>
                        <a:t>Fund 3 is projected to have an </a:t>
                      </a:r>
                      <a:r>
                        <a:rPr lang="en-US" sz="1400" b="1" i="0" u="none" strike="noStrike">
                          <a:solidFill>
                            <a:schemeClr val="tx1"/>
                          </a:solidFill>
                          <a:effectLst/>
                          <a:latin typeface="Gilroy" panose="00000500000000000000"/>
                        </a:rPr>
                        <a:t>economic occupancy of 85.6% at year end 2025 </a:t>
                      </a:r>
                      <a:r>
                        <a:rPr lang="en-US" sz="1400" b="0" i="0" u="none" strike="noStrike">
                          <a:solidFill>
                            <a:schemeClr val="tx1"/>
                          </a:solidFill>
                          <a:effectLst/>
                          <a:latin typeface="Gilroy" panose="00000500000000000000"/>
                        </a:rPr>
                        <a:t>per the 2Q25 Forecast</a:t>
                      </a:r>
                    </a:p>
                    <a:p>
                      <a:pPr marL="173736" marR="0" lvl="0" indent="-173736" algn="l" defTabSz="914400" rtl="0" eaLnBrk="1" fontAlgn="b" latinLnBrk="0" hangingPunct="1">
                        <a:lnSpc>
                          <a:spcPct val="100000"/>
                        </a:lnSpc>
                        <a:spcBef>
                          <a:spcPts val="600"/>
                        </a:spcBef>
                        <a:spcAft>
                          <a:spcPts val="0"/>
                        </a:spcAft>
                        <a:buClrTx/>
                        <a:buSzTx/>
                        <a:buFont typeface="Arial" panose="020B0604020202020204" pitchFamily="34" charset="0"/>
                        <a:buChar char="•"/>
                        <a:tabLst/>
                        <a:defRPr/>
                      </a:pPr>
                      <a:r>
                        <a:rPr lang="en-US" sz="1400" b="1">
                          <a:solidFill>
                            <a:schemeClr val="tx1"/>
                          </a:solidFill>
                          <a:latin typeface="Gilroy" panose="00000500000000000000"/>
                          <a:ea typeface="Lato Medium"/>
                          <a:cs typeface="Lato Medium"/>
                        </a:rPr>
                        <a:t>12 leases were signed in Q2</a:t>
                      </a:r>
                      <a:r>
                        <a:rPr lang="en-US" sz="1400">
                          <a:solidFill>
                            <a:schemeClr val="tx1"/>
                          </a:solidFill>
                          <a:latin typeface="Gilroy" panose="00000500000000000000"/>
                          <a:ea typeface="Lato Medium"/>
                          <a:cs typeface="Lato Medium"/>
                        </a:rPr>
                        <a:t> across 5 different markets, achieving </a:t>
                      </a:r>
                      <a:r>
                        <a:rPr lang="en-US" sz="1400" b="1">
                          <a:solidFill>
                            <a:schemeClr val="tx1"/>
                          </a:solidFill>
                          <a:latin typeface="Gilroy" panose="00000500000000000000"/>
                          <a:ea typeface="Lato Medium"/>
                          <a:cs typeface="Lato Medium"/>
                        </a:rPr>
                        <a:t>23% leasing spread </a:t>
                      </a:r>
                      <a:r>
                        <a:rPr lang="en-US" sz="1400">
                          <a:solidFill>
                            <a:schemeClr val="tx1"/>
                          </a:solidFill>
                          <a:latin typeface="Gilroy" panose="00000500000000000000"/>
                          <a:ea typeface="Lato Medium"/>
                          <a:cs typeface="Lato Medium"/>
                        </a:rPr>
                        <a:t>over prior leases</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7363190"/>
                  </a:ext>
                </a:extLst>
              </a:tr>
              <a:tr h="1600200">
                <a:tc>
                  <a:txBody>
                    <a:bodyPr/>
                    <a:lstStyle/>
                    <a:p>
                      <a:pPr algn="ctr" fontAlgn="b">
                        <a:spcBef>
                          <a:spcPts val="600"/>
                        </a:spcBef>
                      </a:pPr>
                      <a:r>
                        <a:rPr lang="en-US" sz="1400" b="1">
                          <a:solidFill>
                            <a:schemeClr val="tx1"/>
                          </a:solidFill>
                        </a:rPr>
                        <a:t>Fund Performance</a:t>
                      </a:r>
                      <a:endParaRPr lang="en-US" sz="1400" b="1" i="0" u="none" strike="noStrike">
                        <a:solidFill>
                          <a:schemeClr val="tx1"/>
                        </a:solidFill>
                        <a:effectLst/>
                        <a:latin typeface="Gilroy" panose="00000500000000000000"/>
                      </a:endParaRP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3736" lvl="1" indent="-173736" algn="l" rtl="0" eaLnBrk="1" fontAlgn="b" hangingPunct="1">
                        <a:spcBef>
                          <a:spcPts val="600"/>
                        </a:spcBef>
                        <a:buFont typeface="Arial" panose="020B0604020202020204" pitchFamily="34" charset="0"/>
                        <a:buChar char="•"/>
                      </a:pPr>
                      <a:r>
                        <a:rPr lang="en-US" sz="1400" b="1" i="0" u="none" strike="noStrike">
                          <a:solidFill>
                            <a:schemeClr val="tx1"/>
                          </a:solidFill>
                          <a:effectLst/>
                          <a:latin typeface="Gilroy" panose="00000500000000000000"/>
                          <a:ea typeface="+mn-ea"/>
                          <a:cs typeface="+mn-cs"/>
                        </a:rPr>
                        <a:t>NOI at $17.9M for Q2</a:t>
                      </a:r>
                      <a:r>
                        <a:rPr lang="en-US" sz="1400" b="0" i="0" u="none" strike="noStrike">
                          <a:solidFill>
                            <a:schemeClr val="tx1"/>
                          </a:solidFill>
                          <a:effectLst/>
                          <a:latin typeface="Gilroy" panose="00000500000000000000"/>
                          <a:ea typeface="+mn-ea"/>
                          <a:cs typeface="+mn-cs"/>
                        </a:rPr>
                        <a:t> increased from $16.2M in Q1, mainly due to new acquisitions. </a:t>
                      </a:r>
                      <a:r>
                        <a:rPr lang="en-US" sz="1400" b="1" i="0" u="none" strike="noStrike">
                          <a:solidFill>
                            <a:schemeClr val="tx1"/>
                          </a:solidFill>
                          <a:effectLst/>
                          <a:latin typeface="Gilroy" panose="00000500000000000000"/>
                          <a:ea typeface="+mn-ea"/>
                          <a:cs typeface="+mn-cs"/>
                        </a:rPr>
                        <a:t>YOC declined to 5.37%</a:t>
                      </a:r>
                      <a:r>
                        <a:rPr lang="en-US" sz="1400" b="0" i="0" u="none" strike="noStrike">
                          <a:solidFill>
                            <a:schemeClr val="tx1"/>
                          </a:solidFill>
                          <a:effectLst/>
                          <a:latin typeface="Gilroy" panose="00000500000000000000"/>
                          <a:ea typeface="+mn-ea"/>
                          <a:cs typeface="+mn-cs"/>
                        </a:rPr>
                        <a:t>, compared to 5.52% in Q1 (Mainly due to the Acquisition Cap rate of the new properties). </a:t>
                      </a:r>
                    </a:p>
                    <a:p>
                      <a:pPr marL="173736" lvl="1" indent="-173736" algn="l" rtl="0" eaLnBrk="1" fontAlgn="b" hangingPunct="1">
                        <a:spcBef>
                          <a:spcPts val="600"/>
                        </a:spcBef>
                        <a:buFont typeface="Arial" panose="020B0604020202020204" pitchFamily="34" charset="0"/>
                        <a:buChar char="•"/>
                      </a:pPr>
                      <a:r>
                        <a:rPr lang="en-US" sz="1400">
                          <a:solidFill>
                            <a:schemeClr val="tx1"/>
                          </a:solidFill>
                          <a:latin typeface="Gilroy" panose="00000500000000000000"/>
                        </a:rPr>
                        <a:t>Same Store NOI (of ~$1,077M Total Cost of properties) </a:t>
                      </a:r>
                      <a:r>
                        <a:rPr lang="en-US" sz="1400" b="1">
                          <a:solidFill>
                            <a:schemeClr val="tx1"/>
                          </a:solidFill>
                          <a:latin typeface="Gilroy" panose="00000500000000000000"/>
                        </a:rPr>
                        <a:t>decreased slight in Q2 from $15.6M to $15.5M, </a:t>
                      </a:r>
                      <a:r>
                        <a:rPr lang="en-US" sz="1400">
                          <a:solidFill>
                            <a:schemeClr val="tx1"/>
                          </a:solidFill>
                          <a:latin typeface="Gilroy" panose="00000500000000000000"/>
                        </a:rPr>
                        <a:t>mainly due higher recoverable operating expenses incurred in the current quarter.</a:t>
                      </a:r>
                    </a:p>
                    <a:p>
                      <a:pPr marL="173736" lvl="1" indent="-173736" algn="l" rtl="0" eaLnBrk="1" fontAlgn="b" hangingPunct="1">
                        <a:spcBef>
                          <a:spcPts val="600"/>
                        </a:spcBef>
                        <a:buFont typeface="Arial" panose="020B0604020202020204" pitchFamily="34" charset="0"/>
                        <a:buChar char="•"/>
                      </a:pPr>
                      <a:r>
                        <a:rPr lang="en-US" sz="1400">
                          <a:solidFill>
                            <a:schemeClr val="tx1"/>
                          </a:solidFill>
                          <a:latin typeface="Gilroy" panose="00000500000000000000"/>
                        </a:rPr>
                        <a:t>As a result, the fund generated positive cash flow, FFO was $1.9M. After considering commitment fee adjustment and capex, </a:t>
                      </a:r>
                      <a:r>
                        <a:rPr lang="en-US" sz="1400" b="1">
                          <a:solidFill>
                            <a:schemeClr val="tx1"/>
                          </a:solidFill>
                          <a:latin typeface="Gilroy" panose="00000500000000000000"/>
                        </a:rPr>
                        <a:t>Core FFO was ($4.8M)</a:t>
                      </a:r>
                      <a:r>
                        <a:rPr lang="en-US" sz="1400">
                          <a:solidFill>
                            <a:schemeClr val="tx1"/>
                          </a:solidFill>
                          <a:latin typeface="Gilroy" panose="00000500000000000000"/>
                        </a:rPr>
                        <a:t>.</a:t>
                      </a:r>
                    </a:p>
                    <a:p>
                      <a:pPr marL="173736" lvl="1" indent="-173736" algn="l" rtl="0" eaLnBrk="1" fontAlgn="b" hangingPunct="1">
                        <a:spcBef>
                          <a:spcPts val="600"/>
                        </a:spcBef>
                        <a:buFont typeface="Arial" panose="020B0604020202020204" pitchFamily="34" charset="0"/>
                        <a:buChar char="•"/>
                      </a:pPr>
                      <a:r>
                        <a:rPr lang="en-US" sz="1400" b="1">
                          <a:solidFill>
                            <a:schemeClr val="tx1"/>
                          </a:solidFill>
                          <a:latin typeface="Gilroy" panose="00000500000000000000"/>
                        </a:rPr>
                        <a:t>The fund is fully deployed as of quarter end, </a:t>
                      </a:r>
                      <a:r>
                        <a:rPr lang="en-US" sz="1400" b="0">
                          <a:solidFill>
                            <a:schemeClr val="tx1"/>
                          </a:solidFill>
                          <a:latin typeface="Gilroy" panose="00000500000000000000"/>
                        </a:rPr>
                        <a:t>with one pipeline deal to be acquired before a reassessment on future acquisitions is completed. </a:t>
                      </a:r>
                      <a:endParaRPr lang="en-US" sz="1600" b="0">
                        <a:solidFill>
                          <a:schemeClr val="tx1"/>
                        </a:solidFill>
                        <a:latin typeface="Gilroy" panose="00000500000000000000"/>
                      </a:endParaRP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2275884"/>
                  </a:ext>
                </a:extLst>
              </a:tr>
              <a:tr h="1600200">
                <a:tc>
                  <a:txBody>
                    <a:bodyPr/>
                    <a:lstStyle/>
                    <a:p>
                      <a:pPr algn="ctr" fontAlgn="b">
                        <a:spcBef>
                          <a:spcPts val="600"/>
                        </a:spcBef>
                      </a:pPr>
                      <a:r>
                        <a:rPr lang="en-US" sz="1400" b="1">
                          <a:solidFill>
                            <a:schemeClr val="tx1"/>
                          </a:solidFill>
                        </a:rPr>
                        <a:t>Durability of Cashflows &amp; Distributions</a:t>
                      </a:r>
                      <a:endParaRPr lang="en-US" sz="1400" b="1" i="0" u="none" strike="noStrike">
                        <a:solidFill>
                          <a:schemeClr val="tx1"/>
                        </a:solidFill>
                        <a:effectLst/>
                        <a:latin typeface="Gilroy" panose="00000500000000000000"/>
                      </a:endParaRP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3736" indent="-173736" algn="l" fontAlgn="b">
                        <a:spcBef>
                          <a:spcPts val="600"/>
                        </a:spcBef>
                        <a:buFont typeface="Arial" panose="020B0604020202020204" pitchFamily="34" charset="0"/>
                        <a:buChar char="•"/>
                      </a:pPr>
                      <a:r>
                        <a:rPr lang="en-US" sz="1400" b="0" i="0" u="none" strike="noStrike">
                          <a:solidFill>
                            <a:schemeClr val="tx1"/>
                          </a:solidFill>
                          <a:effectLst/>
                          <a:latin typeface="Gilroy" panose="00000500000000000000"/>
                        </a:rPr>
                        <a:t>There will be </a:t>
                      </a:r>
                      <a:r>
                        <a:rPr lang="en-US" sz="1400" b="1" i="0" u="none" strike="noStrike">
                          <a:solidFill>
                            <a:schemeClr val="tx1"/>
                          </a:solidFill>
                          <a:effectLst/>
                          <a:latin typeface="Gilroy" panose="00000500000000000000"/>
                        </a:rPr>
                        <a:t>no distribution in Q3 2025 </a:t>
                      </a:r>
                      <a:r>
                        <a:rPr lang="en-US" sz="1400" b="0" i="0" u="none" strike="noStrike">
                          <a:solidFill>
                            <a:schemeClr val="tx1"/>
                          </a:solidFill>
                          <a:effectLst/>
                          <a:latin typeface="Gilroy" panose="00000500000000000000"/>
                        </a:rPr>
                        <a:t>due to the low cashflow and limited sources &amp; uses until the refi will close</a:t>
                      </a:r>
                      <a:endParaRPr lang="en-US" sz="1400" b="1" i="0" u="none" strike="noStrike">
                        <a:solidFill>
                          <a:schemeClr val="tx1"/>
                        </a:solidFill>
                        <a:effectLst/>
                        <a:latin typeface="Gilroy" panose="00000500000000000000"/>
                      </a:endParaRPr>
                    </a:p>
                    <a:p>
                      <a:pPr marL="173736" indent="-173736" algn="l" fontAlgn="b">
                        <a:spcBef>
                          <a:spcPts val="600"/>
                        </a:spcBef>
                        <a:buFont typeface="Arial" panose="020B0604020202020204" pitchFamily="34" charset="0"/>
                        <a:buChar char="•"/>
                      </a:pPr>
                      <a:r>
                        <a:rPr lang="en-US" sz="1400" b="1" i="0" u="none" strike="noStrike">
                          <a:solidFill>
                            <a:schemeClr val="tx1"/>
                          </a:solidFill>
                          <a:effectLst/>
                          <a:latin typeface="Gilroy" panose="00000500000000000000"/>
                        </a:rPr>
                        <a:t>We will reassess beginning distributions next quarter </a:t>
                      </a:r>
                      <a:r>
                        <a:rPr lang="en-US" sz="1400" b="0" i="0" u="none" strike="noStrike">
                          <a:solidFill>
                            <a:schemeClr val="tx1"/>
                          </a:solidFill>
                          <a:effectLst/>
                          <a:latin typeface="Gilroy" panose="00000500000000000000"/>
                        </a:rPr>
                        <a:t>once cashflows stabilize after the refis are completed, the Mapletree co-invest is finalized, and the Plymouth sale is determined</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6056378"/>
                  </a:ext>
                </a:extLst>
              </a:tr>
            </a:tbl>
          </a:graphicData>
        </a:graphic>
      </p:graphicFrame>
    </p:spTree>
    <p:extLst>
      <p:ext uri="{BB962C8B-B14F-4D97-AF65-F5344CB8AC3E}">
        <p14:creationId xmlns:p14="http://schemas.microsoft.com/office/powerpoint/2010/main" val="1481171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CC73-B308-F103-29BB-F058443348EE}"/>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0D7FDB9-8CFD-5072-7461-11228C10326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EC3E095-A804-429F-45DB-33EB77E66E99}"/>
              </a:ext>
            </a:extLst>
          </p:cNvPr>
          <p:cNvSpPr/>
          <p:nvPr/>
        </p:nvSpPr>
        <p:spPr>
          <a:xfrm>
            <a:off x="6626233" y="1094507"/>
            <a:ext cx="5387091" cy="56971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u="sng">
                <a:solidFill>
                  <a:schemeClr val="tx1"/>
                </a:solidFill>
                <a:latin typeface="Gilroy" pitchFamily="2" charset="77"/>
                <a:cs typeface="Arial" panose="020B0604020202020204" pitchFamily="34" charset="0"/>
              </a:rPr>
              <a:t>Operating Properties:</a:t>
            </a: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In Q2-25, the fund acquired 39 new properties - including the Maple Tree portfolio ($328M) - for approximately $452M in total. Total cost at acquisition is $1,636M.</a:t>
            </a: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FMV as of Q2-25 is $1,787 (TC of $1,688) – represents 6% of unrealized appreciation. </a:t>
            </a: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Approximately 48% of the portfolio has been appraised, accumulating $100M of unrealized fair value gains since inception.</a:t>
            </a:r>
          </a:p>
          <a:p>
            <a:r>
              <a:rPr lang="en-US" sz="1050" u="sng">
                <a:solidFill>
                  <a:schemeClr val="tx1"/>
                </a:solidFill>
                <a:latin typeface="Gilroy" pitchFamily="2" charset="77"/>
                <a:cs typeface="Arial" panose="020B0604020202020204" pitchFamily="34" charset="0"/>
              </a:rPr>
              <a:t>Development Portfolio:</a:t>
            </a:r>
          </a:p>
          <a:p>
            <a:r>
              <a:rPr lang="en-US" sz="1050">
                <a:solidFill>
                  <a:schemeClr val="tx1"/>
                </a:solidFill>
                <a:latin typeface="Gilroy" pitchFamily="2" charset="77"/>
                <a:cs typeface="Arial" panose="020B0604020202020204" pitchFamily="34" charset="0"/>
              </a:rPr>
              <a:t>increase of $8.2M of development capitalized costs, mainly related to Hazel Park.</a:t>
            </a:r>
          </a:p>
          <a:p>
            <a:r>
              <a:rPr lang="en-US" sz="1050" u="sng">
                <a:solidFill>
                  <a:schemeClr val="tx1"/>
                </a:solidFill>
                <a:latin typeface="Gilroy" pitchFamily="2" charset="77"/>
                <a:cs typeface="Arial" panose="020B0604020202020204" pitchFamily="34" charset="0"/>
              </a:rPr>
              <a:t>Cash:</a:t>
            </a:r>
            <a:endParaRPr lang="en-US" sz="1050">
              <a:solidFill>
                <a:schemeClr val="tx1"/>
              </a:solidFill>
              <a:latin typeface="Gilroy" pitchFamily="2" charset="77"/>
              <a:cs typeface="Arial" panose="020B0604020202020204" pitchFamily="34" charset="0"/>
            </a:endParaRP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Cash balances are currently earning 3.0% (ICS) and 3.2% (JPM). The Q2-25 ending cash balance increased due to several timing-related items:</a:t>
            </a:r>
          </a:p>
          <a:p>
            <a:pPr marL="628650" lvl="1"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A $2.8M Joyce Kilmer loan received late in the quarter, not yet disbursed</a:t>
            </a:r>
          </a:p>
          <a:p>
            <a:pPr marL="628650" lvl="1"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A $1.5M TI reimbursement from the NWBC JV</a:t>
            </a:r>
          </a:p>
          <a:p>
            <a:pPr marL="628650" lvl="1"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Temporary transfer delays due to a new dual-authorization protocol, now resolved</a:t>
            </a:r>
          </a:p>
          <a:p>
            <a:pPr marL="628650" lvl="1"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A $785K escrow release pending</a:t>
            </a: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Target cash levels expected to stabilize near $12M </a:t>
            </a:r>
          </a:p>
          <a:p>
            <a:r>
              <a:rPr lang="en-US" sz="1050" u="sng">
                <a:solidFill>
                  <a:schemeClr val="tx1"/>
                </a:solidFill>
                <a:latin typeface="Gilroy" pitchFamily="2" charset="77"/>
                <a:cs typeface="Arial" panose="020B0604020202020204" pitchFamily="34" charset="0"/>
              </a:rPr>
              <a:t>Derivative Instruments:</a:t>
            </a:r>
            <a:endParaRPr lang="en-US" sz="1050">
              <a:solidFill>
                <a:schemeClr val="tx1"/>
              </a:solidFill>
              <a:latin typeface="Gilroy" pitchFamily="2" charset="77"/>
              <a:cs typeface="Arial" panose="020B0604020202020204" pitchFamily="34" charset="0"/>
            </a:endParaRP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The Fund is 91% hedged. The decline in FMV reflects changes in SOFR forward curve.</a:t>
            </a:r>
          </a:p>
          <a:p>
            <a:r>
              <a:rPr lang="en-US" sz="1050" u="sng">
                <a:solidFill>
                  <a:schemeClr val="tx1"/>
                </a:solidFill>
                <a:latin typeface="Gilroy" pitchFamily="2" charset="77"/>
                <a:cs typeface="Arial" panose="020B0604020202020204" pitchFamily="34" charset="0"/>
              </a:rPr>
              <a:t>Loans</a:t>
            </a:r>
            <a:endParaRPr lang="en-US" sz="1050">
              <a:solidFill>
                <a:schemeClr val="tx1"/>
              </a:solidFill>
              <a:latin typeface="Gilroy" pitchFamily="2" charset="77"/>
              <a:cs typeface="Arial" panose="020B0604020202020204" pitchFamily="34" charset="0"/>
            </a:endParaRP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The credit facility balance increased in Q2 with $252M drawn for the Maple Tree portfolio and a new $40M Term Loan B. The subline balance stands at $23M, following a capital call, and the subline commitment was reduced to $50M.</a:t>
            </a: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The Fund drew $9.6M on two construction loans during the quarter, with two additional development loans expected to close in Q3 2025.</a:t>
            </a: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WA LTC was 46% excluding the subline and development loans, 56% including them.</a:t>
            </a:r>
          </a:p>
          <a:p>
            <a:pPr marL="171450" indent="-171450">
              <a:buFont typeface="Arial" panose="020B0604020202020204" pitchFamily="34" charset="0"/>
              <a:buChar char="•"/>
            </a:pPr>
            <a:endParaRPr lang="en-US" sz="1050">
              <a:solidFill>
                <a:schemeClr val="tx1"/>
              </a:solidFill>
              <a:latin typeface="Gilroy" pitchFamily="2" charset="77"/>
              <a:cs typeface="Arial" panose="020B0604020202020204" pitchFamily="34" charset="0"/>
            </a:endParaRPr>
          </a:p>
          <a:p>
            <a:r>
              <a:rPr lang="en-US" sz="1050" u="sng">
                <a:solidFill>
                  <a:schemeClr val="tx1"/>
                </a:solidFill>
                <a:latin typeface="Gilroy" pitchFamily="2" charset="77"/>
                <a:cs typeface="Arial" panose="020B0604020202020204" pitchFamily="34" charset="0"/>
              </a:rPr>
              <a:t>Equity</a:t>
            </a: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As of 6/25 the total contributions reached $839M, up $274M from PQ, representing 95% of the Fund’s commitments (excluding non-controlling interest commitments).</a:t>
            </a: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Gross TVPI = 1.11x (1.16x Q1); Net TVPI = 1.07X (1.10x Q1)</a:t>
            </a:r>
          </a:p>
          <a:p>
            <a:pPr marL="171450" indent="-171450">
              <a:buFont typeface="Arial" panose="020B0604020202020204" pitchFamily="34" charset="0"/>
              <a:buChar char="•"/>
            </a:pPr>
            <a:r>
              <a:rPr lang="en-US" sz="1050">
                <a:solidFill>
                  <a:schemeClr val="tx1"/>
                </a:solidFill>
                <a:latin typeface="Gilroy" pitchFamily="2" charset="77"/>
                <a:cs typeface="Arial" panose="020B0604020202020204" pitchFamily="34" charset="0"/>
              </a:rPr>
              <a:t>Gross IRR = 12.1% (14.1% Q1); Net IRR = 7.0% (8.3% Q1) – Larger spread is due to mgmt. fees being charged on full commitment prior to calling the full capital. </a:t>
            </a:r>
          </a:p>
          <a:p>
            <a:pPr marL="171450" indent="-171450">
              <a:buFont typeface="Arial" panose="020B0604020202020204" pitchFamily="34" charset="0"/>
              <a:buChar char="•"/>
            </a:pPr>
            <a:endParaRPr lang="en-US" sz="1050">
              <a:solidFill>
                <a:schemeClr val="tx1"/>
              </a:solidFill>
              <a:latin typeface="Gilroy" pitchFamily="2" charset="77"/>
              <a:cs typeface="Arial" panose="020B0604020202020204" pitchFamily="34" charset="0"/>
            </a:endParaRPr>
          </a:p>
        </p:txBody>
      </p:sp>
      <p:sp>
        <p:nvSpPr>
          <p:cNvPr id="2" name="Oval 1">
            <a:extLst>
              <a:ext uri="{FF2B5EF4-FFF2-40B4-BE49-F238E27FC236}">
                <a16:creationId xmlns:a16="http://schemas.microsoft.com/office/drawing/2014/main" id="{40E4713D-BA3F-0C0A-6192-A1DBD6C9649A}"/>
              </a:ext>
            </a:extLst>
          </p:cNvPr>
          <p:cNvSpPr/>
          <p:nvPr/>
        </p:nvSpPr>
        <p:spPr>
          <a:xfrm>
            <a:off x="648909" y="130153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0" name="Oval 9">
            <a:extLst>
              <a:ext uri="{FF2B5EF4-FFF2-40B4-BE49-F238E27FC236}">
                <a16:creationId xmlns:a16="http://schemas.microsoft.com/office/drawing/2014/main" id="{A4718DBD-7B8A-1EDB-4150-B8F53C11DE4E}"/>
              </a:ext>
            </a:extLst>
          </p:cNvPr>
          <p:cNvSpPr/>
          <p:nvPr/>
        </p:nvSpPr>
        <p:spPr>
          <a:xfrm>
            <a:off x="652196" y="157830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1" name="Oval 10">
            <a:extLst>
              <a:ext uri="{FF2B5EF4-FFF2-40B4-BE49-F238E27FC236}">
                <a16:creationId xmlns:a16="http://schemas.microsoft.com/office/drawing/2014/main" id="{ABDB4CA2-1B40-5EC3-FE43-F02EFC2B76FA}"/>
              </a:ext>
            </a:extLst>
          </p:cNvPr>
          <p:cNvSpPr/>
          <p:nvPr/>
        </p:nvSpPr>
        <p:spPr>
          <a:xfrm>
            <a:off x="6415275" y="2286403"/>
            <a:ext cx="184261"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4" name="Oval 13">
            <a:extLst>
              <a:ext uri="{FF2B5EF4-FFF2-40B4-BE49-F238E27FC236}">
                <a16:creationId xmlns:a16="http://schemas.microsoft.com/office/drawing/2014/main" id="{B6316D73-8132-CE10-F95D-A2F844BDBBD1}"/>
              </a:ext>
            </a:extLst>
          </p:cNvPr>
          <p:cNvSpPr/>
          <p:nvPr/>
        </p:nvSpPr>
        <p:spPr>
          <a:xfrm>
            <a:off x="6419160" y="2576783"/>
            <a:ext cx="184261"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5" name="Oval 14">
            <a:extLst>
              <a:ext uri="{FF2B5EF4-FFF2-40B4-BE49-F238E27FC236}">
                <a16:creationId xmlns:a16="http://schemas.microsoft.com/office/drawing/2014/main" id="{25651D6A-3241-7394-2CE3-7257063B590A}"/>
              </a:ext>
            </a:extLst>
          </p:cNvPr>
          <p:cNvSpPr/>
          <p:nvPr/>
        </p:nvSpPr>
        <p:spPr>
          <a:xfrm>
            <a:off x="648909" y="201967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5" name="Oval 4">
            <a:extLst>
              <a:ext uri="{FF2B5EF4-FFF2-40B4-BE49-F238E27FC236}">
                <a16:creationId xmlns:a16="http://schemas.microsoft.com/office/drawing/2014/main" id="{7387A15C-FB74-09EF-F96E-12D9ACD52DAC}"/>
              </a:ext>
            </a:extLst>
          </p:cNvPr>
          <p:cNvSpPr/>
          <p:nvPr/>
        </p:nvSpPr>
        <p:spPr>
          <a:xfrm>
            <a:off x="6432892" y="3877272"/>
            <a:ext cx="166644" cy="16872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42" name="Oval 41">
            <a:extLst>
              <a:ext uri="{FF2B5EF4-FFF2-40B4-BE49-F238E27FC236}">
                <a16:creationId xmlns:a16="http://schemas.microsoft.com/office/drawing/2014/main" id="{4FD25920-D8BA-4022-7ECE-1B37D61FF7DD}"/>
              </a:ext>
            </a:extLst>
          </p:cNvPr>
          <p:cNvSpPr/>
          <p:nvPr/>
        </p:nvSpPr>
        <p:spPr>
          <a:xfrm>
            <a:off x="648909" y="261334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12" name="Oval 11">
            <a:extLst>
              <a:ext uri="{FF2B5EF4-FFF2-40B4-BE49-F238E27FC236}">
                <a16:creationId xmlns:a16="http://schemas.microsoft.com/office/drawing/2014/main" id="{A66AB13C-0724-EF51-AF28-67F67384DB9F}"/>
              </a:ext>
            </a:extLst>
          </p:cNvPr>
          <p:cNvSpPr/>
          <p:nvPr/>
        </p:nvSpPr>
        <p:spPr>
          <a:xfrm>
            <a:off x="6427056" y="1282730"/>
            <a:ext cx="201700"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6" name="Title 2">
            <a:extLst>
              <a:ext uri="{FF2B5EF4-FFF2-40B4-BE49-F238E27FC236}">
                <a16:creationId xmlns:a16="http://schemas.microsoft.com/office/drawing/2014/main" id="{5BA4B2FB-CCE8-1582-8D4B-407D403B9A00}"/>
              </a:ext>
            </a:extLst>
          </p:cNvPr>
          <p:cNvSpPr txBox="1">
            <a:spLocks/>
          </p:cNvSpPr>
          <p:nvPr/>
        </p:nvSpPr>
        <p:spPr>
          <a:xfrm>
            <a:off x="487210" y="341181"/>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t>Balance</a:t>
            </a:r>
            <a:r>
              <a:rPr lang="en-US" kern="0">
                <a:solidFill>
                  <a:schemeClr val="tx1"/>
                </a:solidFill>
              </a:rPr>
              <a:t> </a:t>
            </a:r>
            <a:r>
              <a:rPr lang="en-US"/>
              <a:t>Sheet</a:t>
            </a:r>
          </a:p>
        </p:txBody>
      </p:sp>
      <p:sp>
        <p:nvSpPr>
          <p:cNvPr id="3" name="Oval 2">
            <a:extLst>
              <a:ext uri="{FF2B5EF4-FFF2-40B4-BE49-F238E27FC236}">
                <a16:creationId xmlns:a16="http://schemas.microsoft.com/office/drawing/2014/main" id="{55A621CF-010E-54C4-0984-91B921ADBB8F}"/>
              </a:ext>
            </a:extLst>
          </p:cNvPr>
          <p:cNvSpPr/>
          <p:nvPr/>
        </p:nvSpPr>
        <p:spPr>
          <a:xfrm>
            <a:off x="6445309" y="4184501"/>
            <a:ext cx="171843" cy="16872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7" name="Oval 6">
            <a:extLst>
              <a:ext uri="{FF2B5EF4-FFF2-40B4-BE49-F238E27FC236}">
                <a16:creationId xmlns:a16="http://schemas.microsoft.com/office/drawing/2014/main" id="{9CF1FAD9-FE4C-FDE4-F18E-EC7C8D3D5D47}"/>
              </a:ext>
            </a:extLst>
          </p:cNvPr>
          <p:cNvSpPr/>
          <p:nvPr/>
        </p:nvSpPr>
        <p:spPr>
          <a:xfrm>
            <a:off x="659296" y="3648377"/>
            <a:ext cx="212277" cy="16872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9" name="Oval 8">
            <a:extLst>
              <a:ext uri="{FF2B5EF4-FFF2-40B4-BE49-F238E27FC236}">
                <a16:creationId xmlns:a16="http://schemas.microsoft.com/office/drawing/2014/main" id="{7F281E1E-9CA6-0056-E2C4-690288EC130F}"/>
              </a:ext>
            </a:extLst>
          </p:cNvPr>
          <p:cNvSpPr/>
          <p:nvPr/>
        </p:nvSpPr>
        <p:spPr>
          <a:xfrm>
            <a:off x="6439547" y="5490905"/>
            <a:ext cx="163874" cy="16872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6</a:t>
            </a:r>
            <a:endParaRPr lang="en-US" sz="1200" b="1"/>
          </a:p>
        </p:txBody>
      </p:sp>
      <p:sp>
        <p:nvSpPr>
          <p:cNvPr id="16" name="Oval 15">
            <a:extLst>
              <a:ext uri="{FF2B5EF4-FFF2-40B4-BE49-F238E27FC236}">
                <a16:creationId xmlns:a16="http://schemas.microsoft.com/office/drawing/2014/main" id="{1265010B-FED5-6AEA-4C1A-1A1EB1AE9083}"/>
              </a:ext>
            </a:extLst>
          </p:cNvPr>
          <p:cNvSpPr/>
          <p:nvPr/>
        </p:nvSpPr>
        <p:spPr>
          <a:xfrm>
            <a:off x="630157" y="5708365"/>
            <a:ext cx="212277" cy="16872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6</a:t>
            </a:r>
            <a:endParaRPr lang="en-US" sz="1200" b="1"/>
          </a:p>
        </p:txBody>
      </p:sp>
      <p:sp>
        <p:nvSpPr>
          <p:cNvPr id="8" name="Rectangle 7">
            <a:extLst>
              <a:ext uri="{FF2B5EF4-FFF2-40B4-BE49-F238E27FC236}">
                <a16:creationId xmlns:a16="http://schemas.microsoft.com/office/drawing/2014/main" id="{38A8498B-F939-C84C-CD4A-D9D533782D75}"/>
              </a:ext>
            </a:extLst>
          </p:cNvPr>
          <p:cNvSpPr/>
          <p:nvPr/>
        </p:nvSpPr>
        <p:spPr>
          <a:xfrm>
            <a:off x="6626233" y="870468"/>
            <a:ext cx="5387091" cy="2838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Gilroy" panose="00000500000000000000"/>
                <a:cs typeface="Arial" panose="020B0604020202020204" pitchFamily="34" charset="0"/>
              </a:rPr>
              <a:t>Key Takeaways</a:t>
            </a:r>
          </a:p>
        </p:txBody>
      </p:sp>
      <p:pic>
        <p:nvPicPr>
          <p:cNvPr id="31" name="Picture 30">
            <a:extLst>
              <a:ext uri="{FF2B5EF4-FFF2-40B4-BE49-F238E27FC236}">
                <a16:creationId xmlns:a16="http://schemas.microsoft.com/office/drawing/2014/main" id="{31CE3E13-F088-8C63-D22C-6F80E7B13F95}"/>
              </a:ext>
            </a:extLst>
          </p:cNvPr>
          <p:cNvPicPr>
            <a:picLocks noChangeAspect="1"/>
          </p:cNvPicPr>
          <p:nvPr/>
        </p:nvPicPr>
        <p:blipFill>
          <a:blip r:embed="rId3"/>
          <a:stretch>
            <a:fillRect/>
          </a:stretch>
        </p:blipFill>
        <p:spPr>
          <a:xfrm>
            <a:off x="833456" y="870466"/>
            <a:ext cx="5002276" cy="5630291"/>
          </a:xfrm>
          <a:prstGeom prst="rect">
            <a:avLst/>
          </a:prstGeom>
        </p:spPr>
      </p:pic>
    </p:spTree>
    <p:extLst>
      <p:ext uri="{BB962C8B-B14F-4D97-AF65-F5344CB8AC3E}">
        <p14:creationId xmlns:p14="http://schemas.microsoft.com/office/powerpoint/2010/main" val="1040719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1628A-58DD-7EF6-378F-E00D135CF251}"/>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5D722F8F-AD3D-912A-0280-016937ABA0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0386533-18DA-6EF7-10D7-B37C96E64F16}"/>
              </a:ext>
            </a:extLst>
          </p:cNvPr>
          <p:cNvSpPr/>
          <p:nvPr/>
        </p:nvSpPr>
        <p:spPr>
          <a:xfrm>
            <a:off x="588496" y="252405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38" name="Oval 37">
            <a:extLst>
              <a:ext uri="{FF2B5EF4-FFF2-40B4-BE49-F238E27FC236}">
                <a16:creationId xmlns:a16="http://schemas.microsoft.com/office/drawing/2014/main" id="{4D56F829-E06D-7F40-BA2D-A50BEBCBEC57}"/>
              </a:ext>
            </a:extLst>
          </p:cNvPr>
          <p:cNvSpPr/>
          <p:nvPr/>
        </p:nvSpPr>
        <p:spPr>
          <a:xfrm>
            <a:off x="606554" y="363301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5" name="Rectangle 24">
            <a:extLst>
              <a:ext uri="{FF2B5EF4-FFF2-40B4-BE49-F238E27FC236}">
                <a16:creationId xmlns:a16="http://schemas.microsoft.com/office/drawing/2014/main" id="{9ED3F3FB-D1CA-7829-57ED-7C5CD8FDEC6F}"/>
              </a:ext>
            </a:extLst>
          </p:cNvPr>
          <p:cNvSpPr/>
          <p:nvPr/>
        </p:nvSpPr>
        <p:spPr>
          <a:xfrm>
            <a:off x="6715432" y="921393"/>
            <a:ext cx="4986200" cy="2682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Gilroy" panose="00000500000000000000"/>
                <a:cs typeface="Arial" panose="020B0604020202020204" pitchFamily="34" charset="0"/>
              </a:rPr>
              <a:t>Key Takeaways</a:t>
            </a:r>
          </a:p>
        </p:txBody>
      </p:sp>
      <p:sp>
        <p:nvSpPr>
          <p:cNvPr id="26" name="Rectangle 25">
            <a:extLst>
              <a:ext uri="{FF2B5EF4-FFF2-40B4-BE49-F238E27FC236}">
                <a16:creationId xmlns:a16="http://schemas.microsoft.com/office/drawing/2014/main" id="{88CA2259-02E8-5009-2B88-D024BA06A6C0}"/>
              </a:ext>
            </a:extLst>
          </p:cNvPr>
          <p:cNvSpPr/>
          <p:nvPr/>
        </p:nvSpPr>
        <p:spPr>
          <a:xfrm>
            <a:off x="6715432" y="1189606"/>
            <a:ext cx="4986200" cy="558394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u="sng">
                <a:solidFill>
                  <a:schemeClr val="tx1"/>
                </a:solidFill>
                <a:latin typeface="Gilroy" panose="00000500000000000000"/>
              </a:rPr>
              <a:t>NOI:</a:t>
            </a:r>
          </a:p>
          <a:p>
            <a:pPr marL="171450" indent="-171450">
              <a:buFont typeface="Arial" panose="020B0604020202020204" pitchFamily="34" charset="0"/>
              <a:buChar char="•"/>
            </a:pPr>
            <a:r>
              <a:rPr lang="en-US" sz="1100">
                <a:solidFill>
                  <a:schemeClr val="tx1"/>
                </a:solidFill>
                <a:latin typeface="Gilroy" panose="00000500000000000000"/>
              </a:rPr>
              <a:t>There was a $1.6M increase in NOI (5.37% YoC) from PQ mainly due to fund being in the investment period.</a:t>
            </a:r>
          </a:p>
          <a:p>
            <a:pPr marL="171450" indent="-171450">
              <a:buFont typeface="Arial" panose="020B0604020202020204" pitchFamily="34" charset="0"/>
              <a:buChar char="•"/>
            </a:pPr>
            <a:endParaRPr lang="en-US" sz="600">
              <a:solidFill>
                <a:schemeClr val="tx1"/>
              </a:solidFill>
              <a:latin typeface="Gilroy" panose="00000500000000000000"/>
            </a:endParaRPr>
          </a:p>
          <a:p>
            <a:r>
              <a:rPr lang="en-US" sz="1100" b="1" u="sng">
                <a:solidFill>
                  <a:schemeClr val="tx1"/>
                </a:solidFill>
                <a:latin typeface="Gilroy" panose="00000500000000000000"/>
              </a:rPr>
              <a:t>Change in Fair Value of Investment Property:</a:t>
            </a:r>
          </a:p>
          <a:p>
            <a:pPr marL="171450" indent="-171450">
              <a:buFont typeface="Arial" panose="020B0604020202020204" pitchFamily="34" charset="0"/>
              <a:buChar char="•"/>
            </a:pPr>
            <a:r>
              <a:rPr lang="en-US" sz="1100">
                <a:solidFill>
                  <a:schemeClr val="tx1"/>
                </a:solidFill>
                <a:latin typeface="Gilroy" panose="00000500000000000000"/>
              </a:rPr>
              <a:t>In Q2-25, 24 properties were appraised, including 4 that were valued for the first time, resulting in $4.1M of MTM gain. This gain was offset by $3.8M of closing costs written off through change in fair value of investment property.</a:t>
            </a:r>
          </a:p>
          <a:p>
            <a:pPr marL="171450" indent="-171450">
              <a:buFont typeface="Arial" panose="020B0604020202020204" pitchFamily="34" charset="0"/>
              <a:buChar char="•"/>
            </a:pPr>
            <a:r>
              <a:rPr lang="en-US" sz="1100">
                <a:solidFill>
                  <a:schemeClr val="tx1"/>
                </a:solidFill>
                <a:latin typeface="Gilroy" panose="00000500000000000000"/>
              </a:rPr>
              <a:t>The overall increase in the FMV appraisals was 0.7% compared to the last appraisal value/PP. </a:t>
            </a:r>
          </a:p>
          <a:p>
            <a:pPr marL="171450" indent="-171450">
              <a:buFont typeface="Arial" panose="020B0604020202020204" pitchFamily="34" charset="0"/>
              <a:buChar char="•"/>
            </a:pPr>
            <a:endParaRPr lang="en-US" sz="600">
              <a:solidFill>
                <a:schemeClr val="tx1"/>
              </a:solidFill>
              <a:latin typeface="Gilroy" panose="00000500000000000000"/>
            </a:endParaRPr>
          </a:p>
          <a:p>
            <a:r>
              <a:rPr lang="en-US" sz="1100" b="1" u="sng">
                <a:solidFill>
                  <a:schemeClr val="tx1"/>
                </a:solidFill>
                <a:latin typeface="Gilroy" panose="00000500000000000000"/>
              </a:rPr>
              <a:t>Interest Rate:</a:t>
            </a:r>
          </a:p>
          <a:p>
            <a:pPr marL="171450" indent="-171450">
              <a:buFont typeface="Arial" panose="020B0604020202020204" pitchFamily="34" charset="0"/>
              <a:buChar char="•"/>
            </a:pPr>
            <a:r>
              <a:rPr lang="en-US" sz="1100">
                <a:solidFill>
                  <a:schemeClr val="tx1"/>
                </a:solidFill>
                <a:latin typeface="Gilroy" panose="00000500000000000000"/>
              </a:rPr>
              <a:t>The EIR, which includes unused fees, financing cost amortization, and cap amortization, was 6.23% excluding subline and development in Q2-25 decreased from Q1-25 by 36 bps due to hedge gains in the quarter from the 4 newly entered hedges in the period. </a:t>
            </a:r>
          </a:p>
          <a:p>
            <a:pPr marL="171450" indent="-171450">
              <a:buFont typeface="Arial" panose="020B0604020202020204" pitchFamily="34" charset="0"/>
              <a:buChar char="•"/>
            </a:pPr>
            <a:r>
              <a:rPr lang="en-US" sz="1100">
                <a:solidFill>
                  <a:schemeClr val="tx1"/>
                </a:solidFill>
                <a:latin typeface="Gilroy" panose="00000500000000000000"/>
              </a:rPr>
              <a:t>Base interest excluding subline and development is 5.57%, decreasing from PQ by 25 bps due to hedge gains in the quarter from the 4 newly entered hedges in the period. </a:t>
            </a:r>
          </a:p>
          <a:p>
            <a:pPr marL="171450" indent="-171450">
              <a:buFont typeface="Arial" panose="020B0604020202020204" pitchFamily="34" charset="0"/>
              <a:buChar char="•"/>
            </a:pPr>
            <a:endParaRPr lang="en-US" sz="1100">
              <a:solidFill>
                <a:schemeClr val="tx1"/>
              </a:solidFill>
              <a:latin typeface="Gilroy" panose="00000500000000000000"/>
            </a:endParaRPr>
          </a:p>
          <a:p>
            <a:pPr marL="171450" indent="-171450">
              <a:spcBef>
                <a:spcPts val="600"/>
              </a:spcBef>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a:spcBef>
                <a:spcPts val="600"/>
              </a:spcBef>
            </a:pPr>
            <a:endParaRPr lang="en-US" sz="1050">
              <a:solidFill>
                <a:schemeClr val="tx1"/>
              </a:solidFill>
              <a:latin typeface="Gilroy" panose="00000500000000000000"/>
              <a:cs typeface="Arial" panose="020B0604020202020204" pitchFamily="34" charset="0"/>
            </a:endParaRPr>
          </a:p>
          <a:p>
            <a:pPr>
              <a:spcBef>
                <a:spcPts val="600"/>
              </a:spcBef>
            </a:pPr>
            <a:endParaRPr lang="en-US" sz="1050">
              <a:solidFill>
                <a:schemeClr val="tx1"/>
              </a:solidFill>
              <a:latin typeface="Gilroy" panose="00000500000000000000"/>
              <a:cs typeface="Arial" panose="020B0604020202020204" pitchFamily="34" charset="0"/>
            </a:endParaRPr>
          </a:p>
          <a:p>
            <a:pPr>
              <a:spcBef>
                <a:spcPts val="600"/>
              </a:spcBef>
            </a:pPr>
            <a:endParaRPr lang="en-US" sz="1050">
              <a:solidFill>
                <a:schemeClr val="tx1"/>
              </a:solidFill>
              <a:latin typeface="Gilroy" panose="00000500000000000000"/>
              <a:cs typeface="Arial" panose="020B0604020202020204" pitchFamily="34" charset="0"/>
            </a:endParaRPr>
          </a:p>
          <a:p>
            <a:pPr>
              <a:spcBef>
                <a:spcPts val="600"/>
              </a:spcBef>
            </a:pPr>
            <a:endParaRPr lang="en-US" sz="1050">
              <a:solidFill>
                <a:schemeClr val="tx1"/>
              </a:solidFill>
              <a:latin typeface="Gilroy" panose="00000500000000000000"/>
              <a:cs typeface="Arial" panose="020B0604020202020204" pitchFamily="34" charset="0"/>
            </a:endParaRPr>
          </a:p>
          <a:p>
            <a:pPr>
              <a:spcBef>
                <a:spcPts val="600"/>
              </a:spcBef>
            </a:pPr>
            <a:endParaRPr lang="en-US" sz="1050">
              <a:solidFill>
                <a:schemeClr val="tx1"/>
              </a:solidFill>
              <a:latin typeface="Gilroy" panose="00000500000000000000"/>
              <a:cs typeface="Arial" panose="020B0604020202020204" pitchFamily="34" charset="0"/>
            </a:endParaRPr>
          </a:p>
          <a:p>
            <a:pPr>
              <a:spcBef>
                <a:spcPts val="600"/>
              </a:spcBef>
            </a:pPr>
            <a:endParaRPr lang="en-US" sz="1050">
              <a:solidFill>
                <a:schemeClr val="tx1"/>
              </a:solidFill>
              <a:latin typeface="Gilroy" panose="00000500000000000000"/>
              <a:cs typeface="Arial" panose="020B0604020202020204" pitchFamily="34" charset="0"/>
            </a:endParaRPr>
          </a:p>
        </p:txBody>
      </p:sp>
      <p:sp>
        <p:nvSpPr>
          <p:cNvPr id="2" name="Oval 1">
            <a:extLst>
              <a:ext uri="{FF2B5EF4-FFF2-40B4-BE49-F238E27FC236}">
                <a16:creationId xmlns:a16="http://schemas.microsoft.com/office/drawing/2014/main" id="{6220F13A-7202-086F-5981-C97D8B0192C0}"/>
              </a:ext>
            </a:extLst>
          </p:cNvPr>
          <p:cNvSpPr/>
          <p:nvPr/>
        </p:nvSpPr>
        <p:spPr>
          <a:xfrm>
            <a:off x="606554" y="474196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4" name="Oval 3">
            <a:extLst>
              <a:ext uri="{FF2B5EF4-FFF2-40B4-BE49-F238E27FC236}">
                <a16:creationId xmlns:a16="http://schemas.microsoft.com/office/drawing/2014/main" id="{CB8C3687-1A34-79A8-7549-44F892B44D99}"/>
              </a:ext>
            </a:extLst>
          </p:cNvPr>
          <p:cNvSpPr/>
          <p:nvPr/>
        </p:nvSpPr>
        <p:spPr>
          <a:xfrm>
            <a:off x="6466214" y="158568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6" name="Oval 5">
            <a:extLst>
              <a:ext uri="{FF2B5EF4-FFF2-40B4-BE49-F238E27FC236}">
                <a16:creationId xmlns:a16="http://schemas.microsoft.com/office/drawing/2014/main" id="{9D33AF5E-0708-5C33-0D4E-187C3FC60077}"/>
              </a:ext>
            </a:extLst>
          </p:cNvPr>
          <p:cNvSpPr/>
          <p:nvPr/>
        </p:nvSpPr>
        <p:spPr>
          <a:xfrm>
            <a:off x="6466214" y="218495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7" name="Oval 6">
            <a:extLst>
              <a:ext uri="{FF2B5EF4-FFF2-40B4-BE49-F238E27FC236}">
                <a16:creationId xmlns:a16="http://schemas.microsoft.com/office/drawing/2014/main" id="{C800118D-3482-957E-4B31-D2F69FC44DCB}"/>
              </a:ext>
            </a:extLst>
          </p:cNvPr>
          <p:cNvSpPr/>
          <p:nvPr/>
        </p:nvSpPr>
        <p:spPr>
          <a:xfrm>
            <a:off x="6466214" y="325067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0" name="Title 2">
            <a:extLst>
              <a:ext uri="{FF2B5EF4-FFF2-40B4-BE49-F238E27FC236}">
                <a16:creationId xmlns:a16="http://schemas.microsoft.com/office/drawing/2014/main" id="{6B3D1119-4A00-8572-22C0-F341EC96A0CF}"/>
              </a:ext>
            </a:extLst>
          </p:cNvPr>
          <p:cNvSpPr txBox="1">
            <a:spLocks/>
          </p:cNvSpPr>
          <p:nvPr/>
        </p:nvSpPr>
        <p:spPr>
          <a:xfrm>
            <a:off x="487210" y="341181"/>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t>Income Statement</a:t>
            </a:r>
          </a:p>
        </p:txBody>
      </p:sp>
      <p:pic>
        <p:nvPicPr>
          <p:cNvPr id="27" name="Picture 26">
            <a:extLst>
              <a:ext uri="{FF2B5EF4-FFF2-40B4-BE49-F238E27FC236}">
                <a16:creationId xmlns:a16="http://schemas.microsoft.com/office/drawing/2014/main" id="{C1B76FC0-7C93-761D-2765-FD561A12EA06}"/>
              </a:ext>
            </a:extLst>
          </p:cNvPr>
          <p:cNvPicPr>
            <a:picLocks noChangeAspect="1"/>
          </p:cNvPicPr>
          <p:nvPr/>
        </p:nvPicPr>
        <p:blipFill>
          <a:blip r:embed="rId3"/>
          <a:stretch>
            <a:fillRect/>
          </a:stretch>
        </p:blipFill>
        <p:spPr>
          <a:xfrm>
            <a:off x="851515" y="870465"/>
            <a:ext cx="4992624" cy="5947410"/>
          </a:xfrm>
          <a:prstGeom prst="rect">
            <a:avLst/>
          </a:prstGeom>
        </p:spPr>
      </p:pic>
    </p:spTree>
    <p:extLst>
      <p:ext uri="{BB962C8B-B14F-4D97-AF65-F5344CB8AC3E}">
        <p14:creationId xmlns:p14="http://schemas.microsoft.com/office/powerpoint/2010/main" val="2594379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9AD8B71-868F-7E46-998D-68A1FB83FD6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6297283-B6B7-EEE8-2C5D-4E9885C46E21}"/>
              </a:ext>
            </a:extLst>
          </p:cNvPr>
          <p:cNvSpPr/>
          <p:nvPr/>
        </p:nvSpPr>
        <p:spPr>
          <a:xfrm>
            <a:off x="683646" y="4792206"/>
            <a:ext cx="10646875" cy="3414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4" name="Rectangle 3">
            <a:extLst>
              <a:ext uri="{FF2B5EF4-FFF2-40B4-BE49-F238E27FC236}">
                <a16:creationId xmlns:a16="http://schemas.microsoft.com/office/drawing/2014/main" id="{62A218B3-DC78-BD15-8C23-4FBCAAF221E6}"/>
              </a:ext>
            </a:extLst>
          </p:cNvPr>
          <p:cNvSpPr/>
          <p:nvPr/>
        </p:nvSpPr>
        <p:spPr>
          <a:xfrm>
            <a:off x="683646" y="5133622"/>
            <a:ext cx="10646875" cy="1658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b="1" u="sng">
              <a:solidFill>
                <a:schemeClr val="tx1"/>
              </a:solidFill>
              <a:latin typeface="Gilroy" panose="00000500000000000000"/>
            </a:endParaRPr>
          </a:p>
          <a:p>
            <a:pPr marL="171450" indent="-171450">
              <a:buFont typeface="Arial" panose="020B0604020202020204" pitchFamily="34" charset="0"/>
              <a:buChar char="•"/>
            </a:pPr>
            <a:r>
              <a:rPr lang="en-US" sz="1100" b="1" i="0">
                <a:solidFill>
                  <a:schemeClr val="tx1"/>
                </a:solidFill>
                <a:effectLst/>
                <a:latin typeface="Gilroy" panose="00000500000000000000"/>
                <a:cs typeface="Arial" panose="020B0604020202020204" pitchFamily="34" charset="0"/>
              </a:rPr>
              <a:t>The fund's net income </a:t>
            </a:r>
            <a:r>
              <a:rPr lang="en-US" sz="1100" b="0" i="0">
                <a:solidFill>
                  <a:schemeClr val="tx1"/>
                </a:solidFill>
                <a:effectLst/>
                <a:latin typeface="Gilroy" panose="00000500000000000000"/>
                <a:cs typeface="Arial" panose="020B0604020202020204" pitchFamily="34" charset="0"/>
              </a:rPr>
              <a:t>stands at $68M since inception, which is 7.8% over the Equity contributions. This has been driven largely by the growth in the value of portfolio properties. </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Without the impact of $96M increase from appraisals (and the promote), the NAV would experience $28M deficit (i.e., J curve), which is negative 3.2% </a:t>
            </a:r>
            <a:r>
              <a:rPr lang="en-US" sz="1100" b="0" i="0">
                <a:solidFill>
                  <a:schemeClr val="tx1"/>
                </a:solidFill>
                <a:effectLst/>
                <a:latin typeface="Gilroy" panose="00000500000000000000"/>
                <a:cs typeface="Arial" panose="020B0604020202020204" pitchFamily="34" charset="0"/>
              </a:rPr>
              <a:t>over the Equity contributions.</a:t>
            </a:r>
          </a:p>
          <a:p>
            <a:pPr marL="171450" indent="-171450">
              <a:buFont typeface="Arial" panose="020B0604020202020204" pitchFamily="34" charset="0"/>
              <a:buChar char="•"/>
            </a:pPr>
            <a:r>
              <a:rPr lang="en-US" sz="1100" u="sng">
                <a:solidFill>
                  <a:schemeClr val="tx1"/>
                </a:solidFill>
                <a:latin typeface="Gilroy" panose="00000500000000000000"/>
                <a:cs typeface="Arial" panose="020B0604020202020204" pitchFamily="34" charset="0"/>
              </a:rPr>
              <a:t>The Equity Called </a:t>
            </a:r>
            <a:r>
              <a:rPr lang="en-US" sz="1100">
                <a:solidFill>
                  <a:schemeClr val="tx1"/>
                </a:solidFill>
                <a:latin typeface="Gilroy" panose="00000500000000000000"/>
                <a:cs typeface="Arial" panose="020B0604020202020204" pitchFamily="34" charset="0"/>
              </a:rPr>
              <a:t>is including minority interest contributions (Morgan Stanley, Development JVs partners) but excludes preferred shares from Maple Tree</a:t>
            </a:r>
            <a:endParaRPr lang="en-US" sz="1100" i="0">
              <a:solidFill>
                <a:schemeClr val="tx1"/>
              </a:solidFill>
              <a:effectLst/>
              <a:latin typeface="Gilroy" panose="00000500000000000000"/>
              <a:cs typeface="Arial" panose="020B0604020202020204" pitchFamily="34" charset="0"/>
            </a:endParaRPr>
          </a:p>
          <a:p>
            <a:pPr marL="171450" indent="-171450">
              <a:buFont typeface="Arial" panose="020B0604020202020204" pitchFamily="34" charset="0"/>
              <a:buChar char="•"/>
            </a:pPr>
            <a:r>
              <a:rPr lang="en-US" sz="1100" i="0" u="sng">
                <a:solidFill>
                  <a:schemeClr val="tx1"/>
                </a:solidFill>
                <a:effectLst/>
                <a:latin typeface="Gilroy" panose="00000500000000000000"/>
                <a:cs typeface="Arial" panose="020B0604020202020204" pitchFamily="34" charset="0"/>
              </a:rPr>
              <a:t>The fund's financial costs</a:t>
            </a:r>
            <a:r>
              <a:rPr lang="en-US" sz="1100" i="0">
                <a:solidFill>
                  <a:schemeClr val="tx1"/>
                </a:solidFill>
                <a:effectLst/>
                <a:latin typeface="Gilroy" panose="00000500000000000000"/>
                <a:cs typeface="Arial" panose="020B0604020202020204" pitchFamily="34" charset="0"/>
              </a:rPr>
              <a:t> include interest expense, unused fees, SWAP &amp; Cap settlements, financing cost amortization, and bank fees.</a:t>
            </a:r>
          </a:p>
          <a:p>
            <a:pPr marL="171450" indent="-171450">
              <a:buFont typeface="Arial" panose="020B0604020202020204" pitchFamily="34" charset="0"/>
              <a:buChar char="•"/>
            </a:pPr>
            <a:r>
              <a:rPr lang="en-US" sz="1100" i="0" u="sng">
                <a:solidFill>
                  <a:schemeClr val="tx1"/>
                </a:solidFill>
                <a:effectLst/>
                <a:latin typeface="Gilroy" panose="00000500000000000000"/>
                <a:cs typeface="Arial" panose="020B0604020202020204" pitchFamily="34" charset="0"/>
              </a:rPr>
              <a:t>Formation costs</a:t>
            </a:r>
            <a:r>
              <a:rPr lang="en-US" sz="1100" i="0">
                <a:solidFill>
                  <a:schemeClr val="tx1"/>
                </a:solidFill>
                <a:effectLst/>
                <a:latin typeface="Gilroy" panose="00000500000000000000"/>
                <a:cs typeface="Arial" panose="020B0604020202020204" pitchFamily="34" charset="0"/>
              </a:rPr>
              <a:t>, notably legal fees to Gibson Dunn, represent a significant amount of this expenditure</a:t>
            </a:r>
            <a:endParaRPr lang="en-US" sz="11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i="0" u="sng">
                <a:solidFill>
                  <a:schemeClr val="tx1"/>
                </a:solidFill>
                <a:effectLst/>
                <a:latin typeface="Gilroy" panose="00000500000000000000"/>
                <a:cs typeface="Arial" panose="020B0604020202020204" pitchFamily="34" charset="0"/>
              </a:rPr>
              <a:t>Other recurring costs</a:t>
            </a:r>
            <a:r>
              <a:rPr lang="en-US" sz="1100" i="0">
                <a:solidFill>
                  <a:schemeClr val="tx1"/>
                </a:solidFill>
                <a:effectLst/>
                <a:latin typeface="Gilroy" panose="00000500000000000000"/>
                <a:cs typeface="Arial" panose="020B0604020202020204" pitchFamily="34" charset="0"/>
              </a:rPr>
              <a:t> </a:t>
            </a:r>
            <a:r>
              <a:rPr lang="en-US" sz="1100" b="0" i="0">
                <a:solidFill>
                  <a:schemeClr val="tx1"/>
                </a:solidFill>
                <a:effectLst/>
                <a:latin typeface="Gilroy" panose="00000500000000000000"/>
                <a:cs typeface="Arial" panose="020B0604020202020204" pitchFamily="34" charset="0"/>
              </a:rPr>
              <a:t>are diverse and include legal fees, tax consulting, administrative expenses, software costs, travel and other operating expenses</a:t>
            </a:r>
          </a:p>
          <a:p>
            <a:endParaRPr lang="en-US" sz="1100" b="0" i="0">
              <a:solidFill>
                <a:schemeClr val="tx1"/>
              </a:solidFill>
              <a:effectLst/>
              <a:latin typeface="Gilroy" panose="00000500000000000000"/>
              <a:cs typeface="Arial" panose="020B0604020202020204" pitchFamily="34" charset="0"/>
            </a:endParaRPr>
          </a:p>
          <a:p>
            <a:endParaRPr lang="en-IL" sz="1200">
              <a:solidFill>
                <a:schemeClr val="tx1"/>
              </a:solidFill>
            </a:endParaRPr>
          </a:p>
        </p:txBody>
      </p:sp>
      <p:sp>
        <p:nvSpPr>
          <p:cNvPr id="23" name="TextBox 22">
            <a:extLst>
              <a:ext uri="{FF2B5EF4-FFF2-40B4-BE49-F238E27FC236}">
                <a16:creationId xmlns:a16="http://schemas.microsoft.com/office/drawing/2014/main" id="{FC8A32F9-210E-91D2-8CC8-CCDD238FFC38}"/>
              </a:ext>
            </a:extLst>
          </p:cNvPr>
          <p:cNvSpPr txBox="1"/>
          <p:nvPr/>
        </p:nvSpPr>
        <p:spPr>
          <a:xfrm>
            <a:off x="10275175" y="1201495"/>
            <a:ext cx="1636510" cy="523220"/>
          </a:xfrm>
          <a:prstGeom prst="rect">
            <a:avLst/>
          </a:prstGeom>
          <a:solidFill>
            <a:srgbClr val="C6D7EE"/>
          </a:solidFill>
        </p:spPr>
        <p:txBody>
          <a:bodyPr wrap="square" rtlCol="0">
            <a:spAutoFit/>
          </a:bodyPr>
          <a:lstStyle/>
          <a:p>
            <a:pPr algn="ctr"/>
            <a:r>
              <a:rPr lang="en-US" sz="1400" b="1"/>
              <a:t>Outstanding Equity</a:t>
            </a:r>
          </a:p>
          <a:p>
            <a:pPr algn="ctr"/>
            <a:r>
              <a:rPr lang="en-US" sz="1400" b="1"/>
              <a:t>$936,626</a:t>
            </a:r>
          </a:p>
        </p:txBody>
      </p:sp>
      <p:sp>
        <p:nvSpPr>
          <p:cNvPr id="9" name="TextBox 8">
            <a:extLst>
              <a:ext uri="{FF2B5EF4-FFF2-40B4-BE49-F238E27FC236}">
                <a16:creationId xmlns:a16="http://schemas.microsoft.com/office/drawing/2014/main" id="{0F9B2764-209A-FCA4-049B-49E1F1226529}"/>
              </a:ext>
            </a:extLst>
          </p:cNvPr>
          <p:cNvSpPr txBox="1"/>
          <p:nvPr/>
        </p:nvSpPr>
        <p:spPr>
          <a:xfrm>
            <a:off x="401988" y="1967520"/>
            <a:ext cx="1153457" cy="523220"/>
          </a:xfrm>
          <a:prstGeom prst="rect">
            <a:avLst/>
          </a:prstGeom>
          <a:solidFill>
            <a:schemeClr val="bg1">
              <a:lumMod val="95000"/>
            </a:schemeClr>
          </a:solidFill>
        </p:spPr>
        <p:txBody>
          <a:bodyPr wrap="none" rtlCol="0">
            <a:spAutoFit/>
          </a:bodyPr>
          <a:lstStyle/>
          <a:p>
            <a:pPr algn="ctr"/>
            <a:r>
              <a:rPr lang="en-US" sz="1400" b="1"/>
              <a:t>Equity Called</a:t>
            </a:r>
          </a:p>
          <a:p>
            <a:pPr algn="ctr"/>
            <a:r>
              <a:rPr lang="en-US" sz="1400" b="1"/>
              <a:t>$871,316</a:t>
            </a:r>
          </a:p>
        </p:txBody>
      </p:sp>
      <mc:AlternateContent xmlns:mc="http://schemas.openxmlformats.org/markup-compatibility/2006">
        <mc:Choice xmlns:cx4="http://schemas.microsoft.com/office/drawing/2016/5/10/chartex" Requires="cx4">
          <p:graphicFrame>
            <p:nvGraphicFramePr>
              <p:cNvPr id="3" name="Chart 2">
                <a:extLst>
                  <a:ext uri="{FF2B5EF4-FFF2-40B4-BE49-F238E27FC236}">
                    <a16:creationId xmlns:a16="http://schemas.microsoft.com/office/drawing/2014/main" id="{D5800646-6ED2-4057-97C8-AA9FDF6FE141}"/>
                  </a:ext>
                </a:extLst>
              </p:cNvPr>
              <p:cNvGraphicFramePr/>
              <p:nvPr>
                <p:extLst>
                  <p:ext uri="{D42A27DB-BD31-4B8C-83A1-F6EECF244321}">
                    <p14:modId xmlns:p14="http://schemas.microsoft.com/office/powerpoint/2010/main" val="1330290085"/>
                  </p:ext>
                </p:extLst>
              </p:nvPr>
            </p:nvGraphicFramePr>
            <p:xfrm>
              <a:off x="1312771" y="747453"/>
              <a:ext cx="9048522" cy="3893911"/>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3" name="Chart 2">
                <a:extLst>
                  <a:ext uri="{FF2B5EF4-FFF2-40B4-BE49-F238E27FC236}">
                    <a16:creationId xmlns:a16="http://schemas.microsoft.com/office/drawing/2014/main" id="{D5800646-6ED2-4057-97C8-AA9FDF6FE141}"/>
                  </a:ext>
                </a:extLst>
              </p:cNvPr>
              <p:cNvPicPr>
                <a:picLocks noGrp="1" noRot="1" noChangeAspect="1" noMove="1" noResize="1" noEditPoints="1" noAdjustHandles="1" noChangeArrowheads="1" noChangeShapeType="1"/>
              </p:cNvPicPr>
              <p:nvPr/>
            </p:nvPicPr>
            <p:blipFill>
              <a:blip r:embed="rId4"/>
              <a:stretch>
                <a:fillRect/>
              </a:stretch>
            </p:blipFill>
            <p:spPr>
              <a:xfrm>
                <a:off x="1312771" y="747453"/>
                <a:ext cx="9048522" cy="3893911"/>
              </a:xfrm>
              <a:prstGeom prst="rect">
                <a:avLst/>
              </a:prstGeom>
            </p:spPr>
          </p:pic>
        </mc:Fallback>
      </mc:AlternateContent>
      <p:sp>
        <p:nvSpPr>
          <p:cNvPr id="7" name="Title 2">
            <a:extLst>
              <a:ext uri="{FF2B5EF4-FFF2-40B4-BE49-F238E27FC236}">
                <a16:creationId xmlns:a16="http://schemas.microsoft.com/office/drawing/2014/main" id="{460CD474-BBC9-5628-DDC6-3ED977AF3F50}"/>
              </a:ext>
            </a:extLst>
          </p:cNvPr>
          <p:cNvSpPr txBox="1">
            <a:spLocks/>
          </p:cNvSpPr>
          <p:nvPr/>
        </p:nvSpPr>
        <p:spPr>
          <a:xfrm>
            <a:off x="487210" y="341181"/>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t>Inception to Date Gain Breakdown – NAV Trend</a:t>
            </a:r>
          </a:p>
        </p:txBody>
      </p:sp>
    </p:spTree>
    <p:extLst>
      <p:ext uri="{BB962C8B-B14F-4D97-AF65-F5344CB8AC3E}">
        <p14:creationId xmlns:p14="http://schemas.microsoft.com/office/powerpoint/2010/main" val="3245891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9AD8B71-868F-7E46-998D-68A1FB83FD6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6297283-B6B7-EEE8-2C5D-4E9885C46E21}"/>
              </a:ext>
            </a:extLst>
          </p:cNvPr>
          <p:cNvSpPr/>
          <p:nvPr/>
        </p:nvSpPr>
        <p:spPr>
          <a:xfrm>
            <a:off x="79515" y="4678925"/>
            <a:ext cx="5881458"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4" name="Rectangle 3">
            <a:extLst>
              <a:ext uri="{FF2B5EF4-FFF2-40B4-BE49-F238E27FC236}">
                <a16:creationId xmlns:a16="http://schemas.microsoft.com/office/drawing/2014/main" id="{62A218B3-DC78-BD15-8C23-4FBCAAF221E6}"/>
              </a:ext>
            </a:extLst>
          </p:cNvPr>
          <p:cNvSpPr/>
          <p:nvPr/>
        </p:nvSpPr>
        <p:spPr>
          <a:xfrm>
            <a:off x="79516" y="5048257"/>
            <a:ext cx="5881456" cy="15864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b="0" i="0">
                <a:solidFill>
                  <a:schemeClr val="tx1"/>
                </a:solidFill>
                <a:effectLst/>
                <a:latin typeface="Gilroy" panose="00000500000000000000"/>
              </a:rPr>
              <a:t>Approximately 4</a:t>
            </a:r>
            <a:r>
              <a:rPr lang="en-US" sz="1100">
                <a:solidFill>
                  <a:schemeClr val="tx1"/>
                </a:solidFill>
                <a:latin typeface="Gilroy" panose="00000500000000000000"/>
              </a:rPr>
              <a:t>8</a:t>
            </a:r>
            <a:r>
              <a:rPr lang="en-US" sz="1100" b="0" i="0">
                <a:solidFill>
                  <a:schemeClr val="tx1"/>
                </a:solidFill>
                <a:effectLst/>
                <a:latin typeface="Gilroy" panose="00000500000000000000"/>
              </a:rPr>
              <a:t>% of the portfolio has been appraised based on the purchase price.</a:t>
            </a:r>
          </a:p>
          <a:p>
            <a:pPr marL="285750" indent="-2857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Since Inception, the fund has incurred a total of $18.4M in closing costs related to the acquisition of the properties. These closing costs have partially offset the overall value creation amount over the specified period.</a:t>
            </a:r>
          </a:p>
          <a:p>
            <a:pPr marL="285750" indent="-285750">
              <a:buFont typeface="Arial" panose="020B0604020202020204" pitchFamily="34" charset="0"/>
              <a:buChar char="•"/>
            </a:pPr>
            <a:r>
              <a:rPr lang="en-US" sz="1100" b="0" i="0">
                <a:solidFill>
                  <a:schemeClr val="tx1"/>
                </a:solidFill>
                <a:effectLst/>
                <a:latin typeface="Gilroy" panose="00000500000000000000"/>
              </a:rPr>
              <a:t>The fund </a:t>
            </a:r>
            <a:r>
              <a:rPr lang="en-US" sz="1100" b="0">
                <a:solidFill>
                  <a:schemeClr val="tx1"/>
                </a:solidFill>
                <a:effectLst/>
                <a:latin typeface="Gilroy" panose="00000500000000000000"/>
              </a:rPr>
              <a:t>properties</a:t>
            </a:r>
            <a:r>
              <a:rPr lang="en-US" sz="1100" b="0" i="0">
                <a:solidFill>
                  <a:schemeClr val="tx1"/>
                </a:solidFill>
                <a:effectLst/>
                <a:latin typeface="Gilroy" panose="00000500000000000000"/>
              </a:rPr>
              <a:t>' Fair Market Value stands at $1,787M, which is </a:t>
            </a:r>
            <a:r>
              <a:rPr lang="en-US" sz="1100">
                <a:solidFill>
                  <a:schemeClr val="tx1"/>
                </a:solidFill>
                <a:latin typeface="Gilroy" panose="00000500000000000000"/>
              </a:rPr>
              <a:t>6</a:t>
            </a:r>
            <a:r>
              <a:rPr lang="en-US" sz="1100" b="0" i="0">
                <a:solidFill>
                  <a:schemeClr val="tx1"/>
                </a:solidFill>
                <a:effectLst/>
                <a:latin typeface="Gilroy" panose="00000500000000000000"/>
              </a:rPr>
              <a:t>% higher than the total cost (including CAPEX), which amounts to $1,688M.</a:t>
            </a:r>
          </a:p>
          <a:p>
            <a:pPr marL="285750" indent="-285750">
              <a:buFont typeface="Arial" panose="020B0604020202020204" pitchFamily="34" charset="0"/>
              <a:buChar char="•"/>
            </a:pPr>
            <a:endParaRPr lang="en-US" sz="1100">
              <a:solidFill>
                <a:schemeClr val="tx1"/>
              </a:solidFill>
              <a:latin typeface="Gilroy" panose="00000500000000000000"/>
            </a:endParaRPr>
          </a:p>
          <a:p>
            <a:pPr marL="285750" indent="-285750">
              <a:buFont typeface="Arial" panose="020B0604020202020204" pitchFamily="34" charset="0"/>
              <a:buChar char="•"/>
            </a:pPr>
            <a:endParaRPr lang="en-US" sz="1100" b="0" i="0">
              <a:solidFill>
                <a:schemeClr val="tx1"/>
              </a:solidFill>
              <a:effectLst/>
              <a:latin typeface="Gilroy" panose="00000500000000000000"/>
            </a:endParaRPr>
          </a:p>
        </p:txBody>
      </p:sp>
      <p:sp>
        <p:nvSpPr>
          <p:cNvPr id="3" name="Rectangle 2">
            <a:extLst>
              <a:ext uri="{FF2B5EF4-FFF2-40B4-BE49-F238E27FC236}">
                <a16:creationId xmlns:a16="http://schemas.microsoft.com/office/drawing/2014/main" id="{10F940FB-A5DA-3BF9-191C-7AB7C5FA66E6}"/>
              </a:ext>
            </a:extLst>
          </p:cNvPr>
          <p:cNvSpPr/>
          <p:nvPr/>
        </p:nvSpPr>
        <p:spPr>
          <a:xfrm>
            <a:off x="6231029" y="4692675"/>
            <a:ext cx="569416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7" name="Rectangle 6">
            <a:extLst>
              <a:ext uri="{FF2B5EF4-FFF2-40B4-BE49-F238E27FC236}">
                <a16:creationId xmlns:a16="http://schemas.microsoft.com/office/drawing/2014/main" id="{2D9691C0-9A9C-40E4-211E-DB60D6A738F5}"/>
              </a:ext>
            </a:extLst>
          </p:cNvPr>
          <p:cNvSpPr/>
          <p:nvPr/>
        </p:nvSpPr>
        <p:spPr>
          <a:xfrm>
            <a:off x="6231030" y="5062008"/>
            <a:ext cx="5694159" cy="158644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In Q2-25, the Fund acquired 39 properties for a total cost of $452M, invested $8.4M in CAPEX and $8.2M in development projects.</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During Q2-25, 24 properties were appraised, for a total appraised value of $261.6M</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The Q2-25 value creation of approximately $.3M includes a Q2 unrealized gain from appraisals of approx. $4.1M, largely offset by acquisition closing costs of approximately $3.8M.</a:t>
            </a:r>
          </a:p>
          <a:p>
            <a:pPr marL="171450" indent="-171450">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endParaRPr lang="en-US" sz="1200">
              <a:solidFill>
                <a:schemeClr val="tx1"/>
              </a:solidFill>
              <a:latin typeface="Gilroy" panose="00000500000000000000"/>
              <a:cs typeface="Arial" panose="020B0604020202020204" pitchFamily="34" charset="0"/>
            </a:endParaRPr>
          </a:p>
        </p:txBody>
      </p:sp>
      <mc:AlternateContent xmlns:mc="http://schemas.openxmlformats.org/markup-compatibility/2006">
        <mc:Choice xmlns:cx1="http://schemas.microsoft.com/office/drawing/2015/9/8/chartex" Requires="cx1">
          <p:graphicFrame>
            <p:nvGraphicFramePr>
              <p:cNvPr id="14" name="Chart 13">
                <a:extLst>
                  <a:ext uri="{FF2B5EF4-FFF2-40B4-BE49-F238E27FC236}">
                    <a16:creationId xmlns:a16="http://schemas.microsoft.com/office/drawing/2014/main" id="{AA2C4769-B7DA-159E-1994-56C61C0BE002}"/>
                  </a:ext>
                </a:extLst>
              </p:cNvPr>
              <p:cNvGraphicFramePr/>
              <p:nvPr>
                <p:extLst>
                  <p:ext uri="{D42A27DB-BD31-4B8C-83A1-F6EECF244321}">
                    <p14:modId xmlns:p14="http://schemas.microsoft.com/office/powerpoint/2010/main" val="1743402733"/>
                  </p:ext>
                </p:extLst>
              </p:nvPr>
            </p:nvGraphicFramePr>
            <p:xfrm>
              <a:off x="6231028" y="1246720"/>
              <a:ext cx="5800981" cy="320040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14" name="Chart 13">
                <a:extLst>
                  <a:ext uri="{FF2B5EF4-FFF2-40B4-BE49-F238E27FC236}">
                    <a16:creationId xmlns:a16="http://schemas.microsoft.com/office/drawing/2014/main" id="{AA2C4769-B7DA-159E-1994-56C61C0BE002}"/>
                  </a:ext>
                </a:extLst>
              </p:cNvPr>
              <p:cNvPicPr>
                <a:picLocks noGrp="1" noRot="1" noChangeAspect="1" noMove="1" noResize="1" noEditPoints="1" noAdjustHandles="1" noChangeArrowheads="1" noChangeShapeType="1"/>
              </p:cNvPicPr>
              <p:nvPr/>
            </p:nvPicPr>
            <p:blipFill>
              <a:blip r:embed="rId4"/>
              <a:stretch>
                <a:fillRect/>
              </a:stretch>
            </p:blipFill>
            <p:spPr>
              <a:xfrm>
                <a:off x="6231028" y="1246720"/>
                <a:ext cx="5800981" cy="3200400"/>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15" name="Chart 14">
                <a:extLst>
                  <a:ext uri="{FF2B5EF4-FFF2-40B4-BE49-F238E27FC236}">
                    <a16:creationId xmlns:a16="http://schemas.microsoft.com/office/drawing/2014/main" id="{75CC6085-10F4-4A21-AA3F-7CA98FFBABA1}"/>
                  </a:ext>
                </a:extLst>
              </p:cNvPr>
              <p:cNvGraphicFramePr/>
              <p:nvPr>
                <p:extLst>
                  <p:ext uri="{D42A27DB-BD31-4B8C-83A1-F6EECF244321}">
                    <p14:modId xmlns:p14="http://schemas.microsoft.com/office/powerpoint/2010/main" val="2983092247"/>
                  </p:ext>
                </p:extLst>
              </p:nvPr>
            </p:nvGraphicFramePr>
            <p:xfrm>
              <a:off x="74704" y="1246721"/>
              <a:ext cx="6021296" cy="3200399"/>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15" name="Chart 14">
                <a:extLst>
                  <a:ext uri="{FF2B5EF4-FFF2-40B4-BE49-F238E27FC236}">
                    <a16:creationId xmlns:a16="http://schemas.microsoft.com/office/drawing/2014/main" id="{75CC6085-10F4-4A21-AA3F-7CA98FFBABA1}"/>
                  </a:ext>
                </a:extLst>
              </p:cNvPr>
              <p:cNvPicPr>
                <a:picLocks noGrp="1" noRot="1" noChangeAspect="1" noMove="1" noResize="1" noEditPoints="1" noAdjustHandles="1" noChangeArrowheads="1" noChangeShapeType="1"/>
              </p:cNvPicPr>
              <p:nvPr/>
            </p:nvPicPr>
            <p:blipFill>
              <a:blip r:embed="rId6"/>
              <a:stretch>
                <a:fillRect/>
              </a:stretch>
            </p:blipFill>
            <p:spPr>
              <a:xfrm>
                <a:off x="74704" y="1246721"/>
                <a:ext cx="6021296" cy="3200399"/>
              </a:xfrm>
              <a:prstGeom prst="rect">
                <a:avLst/>
              </a:prstGeom>
            </p:spPr>
          </p:pic>
        </mc:Fallback>
      </mc:AlternateContent>
      <p:sp>
        <p:nvSpPr>
          <p:cNvPr id="6" name="Title 2">
            <a:extLst>
              <a:ext uri="{FF2B5EF4-FFF2-40B4-BE49-F238E27FC236}">
                <a16:creationId xmlns:a16="http://schemas.microsoft.com/office/drawing/2014/main" id="{7D7A52CB-2634-AD35-EDB8-3EF1B597F572}"/>
              </a:ext>
            </a:extLst>
          </p:cNvPr>
          <p:cNvSpPr txBox="1">
            <a:spLocks/>
          </p:cNvSpPr>
          <p:nvPr/>
        </p:nvSpPr>
        <p:spPr>
          <a:xfrm>
            <a:off x="487210" y="341181"/>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t>Investment Property Breakdown</a:t>
            </a:r>
          </a:p>
        </p:txBody>
      </p:sp>
    </p:spTree>
    <p:extLst>
      <p:ext uri="{BB962C8B-B14F-4D97-AF65-F5344CB8AC3E}">
        <p14:creationId xmlns:p14="http://schemas.microsoft.com/office/powerpoint/2010/main" val="690036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9AD8B71-868F-7E46-998D-68A1FB83FD6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2A218B3-DC78-BD15-8C23-4FBCAAF221E6}"/>
              </a:ext>
            </a:extLst>
          </p:cNvPr>
          <p:cNvSpPr/>
          <p:nvPr/>
        </p:nvSpPr>
        <p:spPr>
          <a:xfrm>
            <a:off x="308113" y="4889239"/>
            <a:ext cx="11575772" cy="149252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In Q2-25, 24 properties were appraised with a value creation of approximately $0.3M. ($4.1M gain offset by acquisition closing costs $3.8M)</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Among these, 4 properties were appraised for the first time, showing a value increase of approximately $3.6M, representing a 10.3% gain over cost and accumulated CAPEX of $0.8M</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The remaining 20 properties, which had been appraised before, showed minimal value creation during this batch, value creation in comparison to purchase price and accumulated CAPEX is 13.8%</a:t>
            </a:r>
          </a:p>
        </p:txBody>
      </p:sp>
      <p:sp>
        <p:nvSpPr>
          <p:cNvPr id="3" name="Rectangle 2">
            <a:extLst>
              <a:ext uri="{FF2B5EF4-FFF2-40B4-BE49-F238E27FC236}">
                <a16:creationId xmlns:a16="http://schemas.microsoft.com/office/drawing/2014/main" id="{7E985AAF-C1C2-157B-FC29-8C7403414CFA}"/>
              </a:ext>
            </a:extLst>
          </p:cNvPr>
          <p:cNvSpPr/>
          <p:nvPr/>
        </p:nvSpPr>
        <p:spPr>
          <a:xfrm>
            <a:off x="308115" y="4562513"/>
            <a:ext cx="11575772"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mc:AlternateContent xmlns:mc="http://schemas.openxmlformats.org/markup-compatibility/2006">
        <mc:Choice xmlns:cx1="http://schemas.microsoft.com/office/drawing/2015/9/8/chartex" Requires="cx1">
          <p:graphicFrame>
            <p:nvGraphicFramePr>
              <p:cNvPr id="2" name="Chart 1">
                <a:extLst>
                  <a:ext uri="{FF2B5EF4-FFF2-40B4-BE49-F238E27FC236}">
                    <a16:creationId xmlns:a16="http://schemas.microsoft.com/office/drawing/2014/main" id="{90FE07F6-4474-4741-A45A-CE4776156EFA}"/>
                  </a:ext>
                </a:extLst>
              </p:cNvPr>
              <p:cNvGraphicFramePr/>
              <p:nvPr>
                <p:extLst>
                  <p:ext uri="{D42A27DB-BD31-4B8C-83A1-F6EECF244321}">
                    <p14:modId xmlns:p14="http://schemas.microsoft.com/office/powerpoint/2010/main" val="2854147734"/>
                  </p:ext>
                </p:extLst>
              </p:nvPr>
            </p:nvGraphicFramePr>
            <p:xfrm>
              <a:off x="6095999" y="1133711"/>
              <a:ext cx="5949043" cy="3249386"/>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2" name="Chart 1">
                <a:extLst>
                  <a:ext uri="{FF2B5EF4-FFF2-40B4-BE49-F238E27FC236}">
                    <a16:creationId xmlns:a16="http://schemas.microsoft.com/office/drawing/2014/main" id="{90FE07F6-4474-4741-A45A-CE4776156EFA}"/>
                  </a:ext>
                </a:extLst>
              </p:cNvPr>
              <p:cNvPicPr>
                <a:picLocks noGrp="1" noRot="1" noChangeAspect="1" noMove="1" noResize="1" noEditPoints="1" noAdjustHandles="1" noChangeArrowheads="1" noChangeShapeType="1"/>
              </p:cNvPicPr>
              <p:nvPr/>
            </p:nvPicPr>
            <p:blipFill>
              <a:blip r:embed="rId4"/>
              <a:stretch>
                <a:fillRect/>
              </a:stretch>
            </p:blipFill>
            <p:spPr>
              <a:xfrm>
                <a:off x="6095999" y="1133711"/>
                <a:ext cx="5949043" cy="3249386"/>
              </a:xfrm>
              <a:prstGeom prst="rect">
                <a:avLst/>
              </a:prstGeom>
            </p:spPr>
          </p:pic>
        </mc:Fallback>
      </mc:AlternateContent>
      <p:sp>
        <p:nvSpPr>
          <p:cNvPr id="14" name="Title 2">
            <a:extLst>
              <a:ext uri="{FF2B5EF4-FFF2-40B4-BE49-F238E27FC236}">
                <a16:creationId xmlns:a16="http://schemas.microsoft.com/office/drawing/2014/main" id="{C7A600BA-74A3-921C-6186-06ED319F15AD}"/>
              </a:ext>
            </a:extLst>
          </p:cNvPr>
          <p:cNvSpPr txBox="1">
            <a:spLocks/>
          </p:cNvSpPr>
          <p:nvPr/>
        </p:nvSpPr>
        <p:spPr>
          <a:xfrm>
            <a:off x="487210" y="341181"/>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t>Q2-2025 Appraisals</a:t>
            </a:r>
          </a:p>
        </p:txBody>
      </p:sp>
      <p:pic>
        <p:nvPicPr>
          <p:cNvPr id="6" name="Picture 5">
            <a:extLst>
              <a:ext uri="{FF2B5EF4-FFF2-40B4-BE49-F238E27FC236}">
                <a16:creationId xmlns:a16="http://schemas.microsoft.com/office/drawing/2014/main" id="{780E97B5-8AA8-4297-8488-434471F8D8E4}"/>
              </a:ext>
            </a:extLst>
          </p:cNvPr>
          <p:cNvPicPr>
            <a:picLocks noChangeAspect="1"/>
          </p:cNvPicPr>
          <p:nvPr/>
        </p:nvPicPr>
        <p:blipFill>
          <a:blip r:embed="rId5"/>
          <a:stretch>
            <a:fillRect/>
          </a:stretch>
        </p:blipFill>
        <p:spPr>
          <a:xfrm>
            <a:off x="614438" y="1224731"/>
            <a:ext cx="5578323" cy="3139712"/>
          </a:xfrm>
          <a:prstGeom prst="rect">
            <a:avLst/>
          </a:prstGeom>
        </p:spPr>
      </p:pic>
    </p:spTree>
    <p:extLst>
      <p:ext uri="{BB962C8B-B14F-4D97-AF65-F5344CB8AC3E}">
        <p14:creationId xmlns:p14="http://schemas.microsoft.com/office/powerpoint/2010/main" val="1291789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0B28942-BE20-1404-27D5-0C9458C1B1AE}"/>
            </a:ext>
          </a:extLst>
        </p:cNvPr>
        <p:cNvGrpSpPr/>
        <p:nvPr/>
      </p:nvGrpSpPr>
      <p:grpSpPr>
        <a:xfrm>
          <a:off x="0" y="0"/>
          <a:ext cx="0" cy="0"/>
          <a:chOff x="0" y="0"/>
          <a:chExt cx="0" cy="0"/>
        </a:xfrm>
      </p:grpSpPr>
      <p:graphicFrame>
        <p:nvGraphicFramePr>
          <p:cNvPr id="26" name="think-cell data - do not delete" hidden="1">
            <a:extLst>
              <a:ext uri="{FF2B5EF4-FFF2-40B4-BE49-F238E27FC236}">
                <a16:creationId xmlns:a16="http://schemas.microsoft.com/office/drawing/2014/main" id="{FF25C7CF-3AFE-590C-8C34-BFC5E5049B5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26" name="think-cell data - do not delete" hidden="1">
                        <a:extLst>
                          <a:ext uri="{FF2B5EF4-FFF2-40B4-BE49-F238E27FC236}">
                            <a16:creationId xmlns:a16="http://schemas.microsoft.com/office/drawing/2014/main" id="{FF25C7CF-3AFE-590C-8C34-BFC5E5049B5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8678509C-004D-F8E0-B71F-CBB839DEC71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BF5CEF2-D30A-A0A4-9636-3240118B74D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C0E7B36-74CA-A38E-11EC-803D33D4F34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2" name="Title 2">
            <a:extLst>
              <a:ext uri="{FF2B5EF4-FFF2-40B4-BE49-F238E27FC236}">
                <a16:creationId xmlns:a16="http://schemas.microsoft.com/office/drawing/2014/main" id="{37E944D6-BCA7-A194-15A1-A2CB7B816BB8}"/>
              </a:ext>
            </a:extLst>
          </p:cNvPr>
          <p:cNvSpPr txBox="1">
            <a:spLocks/>
          </p:cNvSpPr>
          <p:nvPr/>
        </p:nvSpPr>
        <p:spPr>
          <a:xfrm>
            <a:off x="597998" y="497806"/>
            <a:ext cx="10072437" cy="685481"/>
          </a:xfrm>
          <a:prstGeom prst="rect">
            <a:avLst/>
          </a:prstGeom>
        </p:spPr>
        <p:txBody>
          <a:bodyPr wrap="square" lIns="0" tIns="0" rIns="0" bIns="0" anchor="ctr">
            <a:normAutofit/>
          </a:bodyPr>
          <a:lstStyle>
            <a:defPPr>
              <a:defRPr lang="en-US"/>
            </a:defPPr>
            <a:lvl1pPr defTabSz="914400">
              <a:defRPr sz="2160" b="1" i="0">
                <a:solidFill>
                  <a:srgbClr val="44546A"/>
                </a:solidFill>
                <a:latin typeface="Gilroy"/>
                <a:ea typeface="+mj-ea"/>
                <a:cs typeface="Lato"/>
              </a:defRPr>
            </a:lvl1pPr>
          </a:lstStyle>
          <a:p>
            <a:r>
              <a:rPr lang="en-US"/>
              <a:t>Market Analysis</a:t>
            </a:r>
          </a:p>
          <a:p>
            <a:endParaRPr lang="en-US"/>
          </a:p>
        </p:txBody>
      </p:sp>
      <p:sp>
        <p:nvSpPr>
          <p:cNvPr id="20" name="TextBox 19">
            <a:extLst>
              <a:ext uri="{FF2B5EF4-FFF2-40B4-BE49-F238E27FC236}">
                <a16:creationId xmlns:a16="http://schemas.microsoft.com/office/drawing/2014/main" id="{350F8705-232F-920D-A2C3-3F2A5487458B}"/>
              </a:ext>
            </a:extLst>
          </p:cNvPr>
          <p:cNvSpPr txBox="1"/>
          <p:nvPr/>
        </p:nvSpPr>
        <p:spPr>
          <a:xfrm>
            <a:off x="8967082" y="66309"/>
            <a:ext cx="2206040" cy="646331"/>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t>OPEN FOR REVIEW –</a:t>
            </a:r>
          </a:p>
          <a:p>
            <a:pPr algn="ctr"/>
            <a:r>
              <a:rPr lang="en-US"/>
              <a:t>Fund Finance</a:t>
            </a:r>
          </a:p>
        </p:txBody>
      </p:sp>
      <p:pic>
        <p:nvPicPr>
          <p:cNvPr id="6" name="Picture 5">
            <a:extLst>
              <a:ext uri="{FF2B5EF4-FFF2-40B4-BE49-F238E27FC236}">
                <a16:creationId xmlns:a16="http://schemas.microsoft.com/office/drawing/2014/main" id="{B969DD50-9DBC-EAEA-3A55-52C1D132B794}"/>
              </a:ext>
            </a:extLst>
          </p:cNvPr>
          <p:cNvPicPr>
            <a:picLocks noChangeAspect="1"/>
          </p:cNvPicPr>
          <p:nvPr/>
        </p:nvPicPr>
        <p:blipFill>
          <a:blip r:embed="rId7"/>
          <a:stretch>
            <a:fillRect/>
          </a:stretch>
        </p:blipFill>
        <p:spPr>
          <a:xfrm>
            <a:off x="1901976" y="2247684"/>
            <a:ext cx="7879026" cy="1945304"/>
          </a:xfrm>
          <a:prstGeom prst="rect">
            <a:avLst/>
          </a:prstGeom>
        </p:spPr>
      </p:pic>
    </p:spTree>
    <p:extLst>
      <p:ext uri="{BB962C8B-B14F-4D97-AF65-F5344CB8AC3E}">
        <p14:creationId xmlns:p14="http://schemas.microsoft.com/office/powerpoint/2010/main" val="2598450568"/>
      </p:ext>
    </p:extLst>
  </p:cSld>
  <p:clrMapOvr>
    <a:masterClrMapping/>
  </p:clrMapOvr>
  <p:extLst>
    <p:ext uri="{6950BFC3-D8DA-4A85-94F7-54DA5524770B}">
      <p188:commentRel xmlns:p188="http://schemas.microsoft.com/office/powerpoint/2018/8/main" r:id="rId4"/>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hink-cell data - do not delete" hidden="1">
            <a:extLst>
              <a:ext uri="{FF2B5EF4-FFF2-40B4-BE49-F238E27FC236}">
                <a16:creationId xmlns:a16="http://schemas.microsoft.com/office/drawing/2014/main" id="{EF1CC103-3D1A-E9B4-3E00-832E21203036}"/>
              </a:ext>
            </a:extLst>
          </p:cNvPr>
          <p:cNvGraphicFramePr>
            <a:graphicFrameLocks noChangeAspect="1"/>
          </p:cNvGraphicFramePr>
          <p:nvPr>
            <p:custDataLst>
              <p:tags r:id="rId1"/>
            </p:custDataLst>
            <p:extLst>
              <p:ext uri="{D42A27DB-BD31-4B8C-83A1-F6EECF244321}">
                <p14:modId xmlns:p14="http://schemas.microsoft.com/office/powerpoint/2010/main" val="2581060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6" name="think-cell data - do not delete" hidden="1">
                        <a:extLst>
                          <a:ext uri="{FF2B5EF4-FFF2-40B4-BE49-F238E27FC236}">
                            <a16:creationId xmlns:a16="http://schemas.microsoft.com/office/drawing/2014/main" id="{EF1CC103-3D1A-E9B4-3E00-832E212030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8401D95C-175C-AE59-2999-8F4F5DE9FBE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A58893C-92BB-9AAC-80AD-2CD3A76B173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64D8442-4D3F-B47F-C9E2-763416B7C37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A4A317C-94CE-FA2F-A7B5-CE3720FA1455}"/>
              </a:ext>
            </a:extLst>
          </p:cNvPr>
          <p:cNvSpPr/>
          <p:nvPr/>
        </p:nvSpPr>
        <p:spPr>
          <a:xfrm>
            <a:off x="6634556" y="1512715"/>
            <a:ext cx="4813373" cy="37054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b="1">
              <a:solidFill>
                <a:srgbClr val="5B6672"/>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The decrease in NOI is due to higher recoverable operating expenses, partially offset by other income from late fees.</a:t>
            </a:r>
          </a:p>
          <a:p>
            <a:endParaRPr lang="en-US" sz="1100" b="1">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Operating Expenses</a:t>
            </a:r>
            <a:r>
              <a:rPr lang="en-US" sz="1100">
                <a:solidFill>
                  <a:schemeClr val="tx1"/>
                </a:solidFill>
                <a:latin typeface="Gilroy" panose="00000500000000000000"/>
                <a:cs typeface="Arial" panose="020B0604020202020204" pitchFamily="34" charset="0"/>
              </a:rPr>
              <a:t>– There was an increase in snow removal, security control and fire protection services, these are all unbudgeted recoverable expenses.</a:t>
            </a:r>
            <a:endParaRPr lang="en-US" sz="1100">
              <a:solidFill>
                <a:schemeClr val="tx1"/>
              </a:solidFill>
              <a:latin typeface="Gilroy" panose="00000500000000000000"/>
              <a:cs typeface="Arial"/>
            </a:endParaRP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Property G&amp;A Expense- </a:t>
            </a:r>
            <a:r>
              <a:rPr lang="en-US" sz="1100">
                <a:solidFill>
                  <a:schemeClr val="tx1"/>
                </a:solidFill>
                <a:latin typeface="Gilroy" panose="00000500000000000000"/>
                <a:cs typeface="Arial" panose="020B0604020202020204" pitchFamily="34" charset="0"/>
              </a:rPr>
              <a:t>Increased due to unbudgeted consulting fees for environmental remediation and legal fees</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Other income – </a:t>
            </a:r>
            <a:r>
              <a:rPr lang="en-US" sz="1100">
                <a:solidFill>
                  <a:schemeClr val="tx1"/>
                </a:solidFill>
                <a:latin typeface="Gilroy" panose="00000500000000000000"/>
                <a:cs typeface="Arial" panose="020B0604020202020204" pitchFamily="34" charset="0"/>
              </a:rPr>
              <a:t>The major driver is receiving the termination fee in Q1-25 which was budgeted in the  current period.</a:t>
            </a:r>
          </a:p>
          <a:p>
            <a:endParaRPr lang="en-US" sz="1100">
              <a:solidFill>
                <a:schemeClr val="tx1"/>
              </a:solidFill>
              <a:latin typeface="Gilroy" panose="00000500000000000000"/>
              <a:cs typeface="Arial" panose="020B0604020202020204" pitchFamily="34" charset="0"/>
            </a:endParaRPr>
          </a:p>
          <a:p>
            <a:endParaRPr lang="en-US" sz="1100">
              <a:solidFill>
                <a:schemeClr val="tx1"/>
              </a:solidFill>
              <a:latin typeface="Gilroy" panose="00000500000000000000"/>
              <a:cs typeface="Arial" panose="020B0604020202020204" pitchFamily="34" charset="0"/>
            </a:endParaRPr>
          </a:p>
          <a:p>
            <a:endParaRPr lang="en-US" sz="900">
              <a:solidFill>
                <a:schemeClr val="tx1"/>
              </a:solidFill>
              <a:latin typeface="Gilroy" panose="00000500000000000000"/>
              <a:cs typeface="Arial" panose="020B0604020202020204" pitchFamily="34" charset="0"/>
            </a:endParaRPr>
          </a:p>
          <a:p>
            <a:endParaRPr lang="en-US" sz="900">
              <a:solidFill>
                <a:schemeClr val="tx1"/>
              </a:solidFill>
              <a:latin typeface="Gilroy" panose="00000500000000000000"/>
              <a:cs typeface="Arial" panose="020B0604020202020204" pitchFamily="34" charset="0"/>
            </a:endParaRPr>
          </a:p>
          <a:p>
            <a:endParaRPr lang="en-US" sz="900">
              <a:solidFill>
                <a:schemeClr val="tx1"/>
              </a:solidFill>
              <a:latin typeface="Gilroy" panose="00000500000000000000"/>
              <a:cs typeface="Arial" panose="020B0604020202020204" pitchFamily="34" charset="0"/>
            </a:endParaRPr>
          </a:p>
          <a:p>
            <a:endParaRPr lang="en-US" sz="900">
              <a:solidFill>
                <a:schemeClr val="tx1"/>
              </a:solidFill>
              <a:latin typeface="Gilroy" panose="00000500000000000000"/>
              <a:cs typeface="Arial" panose="020B0604020202020204" pitchFamily="34" charset="0"/>
            </a:endParaRPr>
          </a:p>
          <a:p>
            <a:endParaRPr lang="en-US" sz="900">
              <a:solidFill>
                <a:schemeClr val="tx1"/>
              </a:solidFill>
              <a:latin typeface="Gilroy" panose="00000500000000000000"/>
              <a:cs typeface="Arial" panose="020B0604020202020204" pitchFamily="34" charset="0"/>
            </a:endParaRPr>
          </a:p>
          <a:p>
            <a:endParaRPr lang="en-US" sz="900">
              <a:solidFill>
                <a:schemeClr val="tx1"/>
              </a:solidFill>
              <a:latin typeface="Gilroy" panose="00000500000000000000"/>
              <a:cs typeface="Arial" panose="020B0604020202020204" pitchFamily="34" charset="0"/>
            </a:endParaRPr>
          </a:p>
          <a:p>
            <a:endParaRPr lang="en-US" sz="900">
              <a:solidFill>
                <a:schemeClr val="tx1"/>
              </a:solidFill>
              <a:latin typeface="Gilroy" panose="00000500000000000000"/>
              <a:cs typeface="Arial" panose="020B0604020202020204" pitchFamily="34" charset="0"/>
            </a:endParaRPr>
          </a:p>
          <a:p>
            <a:endParaRPr lang="en-US" sz="900">
              <a:solidFill>
                <a:schemeClr val="tx1"/>
              </a:solidFill>
              <a:latin typeface="Gilroy" panose="00000500000000000000"/>
              <a:cs typeface="Arial" panose="020B0604020202020204" pitchFamily="34" charset="0"/>
            </a:endParaRPr>
          </a:p>
          <a:p>
            <a:endParaRPr lang="en-US" sz="900">
              <a:solidFill>
                <a:schemeClr val="tx1"/>
              </a:solidFill>
              <a:latin typeface="Gilroy" panose="00000500000000000000"/>
              <a:cs typeface="Arial" panose="020B0604020202020204" pitchFamily="34" charset="0"/>
            </a:endParaRPr>
          </a:p>
        </p:txBody>
      </p:sp>
      <p:sp>
        <p:nvSpPr>
          <p:cNvPr id="6" name="Oval 5">
            <a:extLst>
              <a:ext uri="{FF2B5EF4-FFF2-40B4-BE49-F238E27FC236}">
                <a16:creationId xmlns:a16="http://schemas.microsoft.com/office/drawing/2014/main" id="{2F644B9A-4A1E-D529-A60F-BC4BA324B1D1}"/>
              </a:ext>
            </a:extLst>
          </p:cNvPr>
          <p:cNvSpPr/>
          <p:nvPr/>
        </p:nvSpPr>
        <p:spPr>
          <a:xfrm>
            <a:off x="6385580" y="2239348"/>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32" name="TextBox 31">
            <a:extLst>
              <a:ext uri="{FF2B5EF4-FFF2-40B4-BE49-F238E27FC236}">
                <a16:creationId xmlns:a16="http://schemas.microsoft.com/office/drawing/2014/main" id="{F7C7BDB2-501D-4A5E-6EA1-52832E200173}"/>
              </a:ext>
            </a:extLst>
          </p:cNvPr>
          <p:cNvSpPr txBox="1"/>
          <p:nvPr/>
        </p:nvSpPr>
        <p:spPr>
          <a:xfrm>
            <a:off x="459924" y="6380656"/>
            <a:ext cx="3275053" cy="261610"/>
          </a:xfrm>
          <a:prstGeom prst="rect">
            <a:avLst/>
          </a:prstGeom>
          <a:noFill/>
        </p:spPr>
        <p:txBody>
          <a:bodyPr wrap="square" rtlCol="0">
            <a:spAutoFit/>
          </a:bodyPr>
          <a:lstStyle/>
          <a:p>
            <a:pPr marL="228600" indent="-228600">
              <a:buAutoNum type="arabicParenBoth"/>
            </a:pPr>
            <a:r>
              <a:rPr lang="en-US" sz="1100" i="1">
                <a:latin typeface="Gilroy" panose="00000500000000000000"/>
              </a:rPr>
              <a:t>Above figures exclude any disposed properties.</a:t>
            </a:r>
          </a:p>
        </p:txBody>
      </p:sp>
      <p:sp>
        <p:nvSpPr>
          <p:cNvPr id="20" name="Oval 19">
            <a:extLst>
              <a:ext uri="{FF2B5EF4-FFF2-40B4-BE49-F238E27FC236}">
                <a16:creationId xmlns:a16="http://schemas.microsoft.com/office/drawing/2014/main" id="{DB362F89-9036-A7C0-7C3F-9BE0F0CE91FD}"/>
              </a:ext>
            </a:extLst>
          </p:cNvPr>
          <p:cNvSpPr/>
          <p:nvPr/>
        </p:nvSpPr>
        <p:spPr>
          <a:xfrm>
            <a:off x="6424243" y="277131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2" name="Oval 21">
            <a:extLst>
              <a:ext uri="{FF2B5EF4-FFF2-40B4-BE49-F238E27FC236}">
                <a16:creationId xmlns:a16="http://schemas.microsoft.com/office/drawing/2014/main" id="{7BE68F12-B69B-F29E-CB9C-74ACCBB85EB0}"/>
              </a:ext>
            </a:extLst>
          </p:cNvPr>
          <p:cNvSpPr/>
          <p:nvPr/>
        </p:nvSpPr>
        <p:spPr>
          <a:xfrm>
            <a:off x="954053" y="342900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3" name="Oval 22">
            <a:extLst>
              <a:ext uri="{FF2B5EF4-FFF2-40B4-BE49-F238E27FC236}">
                <a16:creationId xmlns:a16="http://schemas.microsoft.com/office/drawing/2014/main" id="{6DD1B862-25FD-CB41-5690-4829EA5DA61F}"/>
              </a:ext>
            </a:extLst>
          </p:cNvPr>
          <p:cNvSpPr/>
          <p:nvPr/>
        </p:nvSpPr>
        <p:spPr>
          <a:xfrm>
            <a:off x="954053" y="561704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9" name="TextBox 18">
            <a:extLst>
              <a:ext uri="{FF2B5EF4-FFF2-40B4-BE49-F238E27FC236}">
                <a16:creationId xmlns:a16="http://schemas.microsoft.com/office/drawing/2014/main" id="{914CD3C2-7C6A-8FD6-ABBB-A8993ED0DCB4}"/>
              </a:ext>
            </a:extLst>
          </p:cNvPr>
          <p:cNvSpPr txBox="1"/>
          <p:nvPr/>
        </p:nvSpPr>
        <p:spPr>
          <a:xfrm>
            <a:off x="7660856" y="5902078"/>
            <a:ext cx="1592338" cy="646331"/>
          </a:xfrm>
          <a:prstGeom prst="rect">
            <a:avLst/>
          </a:prstGeom>
          <a:noFill/>
        </p:spPr>
        <p:txBody>
          <a:bodyPr wrap="square" rtlCol="0">
            <a:spAutoFit/>
          </a:bodyPr>
          <a:lstStyle/>
          <a:p>
            <a:pPr algn="ctr"/>
            <a:r>
              <a:rPr lang="en-US">
                <a:solidFill>
                  <a:srgbClr val="FFC000"/>
                </a:solidFill>
              </a:rPr>
              <a:t>$1,636M </a:t>
            </a:r>
          </a:p>
          <a:p>
            <a:pPr algn="ctr"/>
            <a:r>
              <a:rPr lang="en-US"/>
              <a:t>Total Cost</a:t>
            </a:r>
            <a:endParaRPr lang="en-IL"/>
          </a:p>
        </p:txBody>
      </p:sp>
      <p:sp>
        <p:nvSpPr>
          <p:cNvPr id="21" name="TextBox 20">
            <a:extLst>
              <a:ext uri="{FF2B5EF4-FFF2-40B4-BE49-F238E27FC236}">
                <a16:creationId xmlns:a16="http://schemas.microsoft.com/office/drawing/2014/main" id="{3880E191-2230-A47F-D920-861E9FE455E0}"/>
              </a:ext>
            </a:extLst>
          </p:cNvPr>
          <p:cNvSpPr txBox="1"/>
          <p:nvPr/>
        </p:nvSpPr>
        <p:spPr>
          <a:xfrm>
            <a:off x="9310183" y="5853475"/>
            <a:ext cx="1360553" cy="646331"/>
          </a:xfrm>
          <a:prstGeom prst="rect">
            <a:avLst/>
          </a:prstGeom>
          <a:noFill/>
        </p:spPr>
        <p:txBody>
          <a:bodyPr wrap="square" rtlCol="0">
            <a:spAutoFit/>
          </a:bodyPr>
          <a:lstStyle/>
          <a:p>
            <a:pPr algn="ctr"/>
            <a:r>
              <a:rPr lang="en-US">
                <a:solidFill>
                  <a:srgbClr val="FFC000"/>
                </a:solidFill>
              </a:rPr>
              <a:t>176 </a:t>
            </a:r>
            <a:r>
              <a:rPr lang="en-US"/>
              <a:t>Buildings</a:t>
            </a:r>
            <a:endParaRPr lang="en-IL"/>
          </a:p>
        </p:txBody>
      </p:sp>
      <p:pic>
        <p:nvPicPr>
          <p:cNvPr id="25" name="Graphic 20">
            <a:extLst>
              <a:ext uri="{FF2B5EF4-FFF2-40B4-BE49-F238E27FC236}">
                <a16:creationId xmlns:a16="http://schemas.microsoft.com/office/drawing/2014/main" id="{A87E9D3B-5C56-458F-9981-126DEBDF283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85383" y="5403985"/>
            <a:ext cx="610154" cy="479323"/>
          </a:xfrm>
          <a:prstGeom prst="rect">
            <a:avLst/>
          </a:prstGeom>
        </p:spPr>
      </p:pic>
      <p:pic>
        <p:nvPicPr>
          <p:cNvPr id="27" name="Graphic 8">
            <a:extLst>
              <a:ext uri="{FF2B5EF4-FFF2-40B4-BE49-F238E27FC236}">
                <a16:creationId xmlns:a16="http://schemas.microsoft.com/office/drawing/2014/main" id="{36CC03AC-2CE3-9CA4-1345-CFFA8D67D94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08936" y="5392275"/>
            <a:ext cx="553167" cy="524719"/>
          </a:xfrm>
          <a:prstGeom prst="rect">
            <a:avLst/>
          </a:prstGeom>
        </p:spPr>
      </p:pic>
      <p:sp>
        <p:nvSpPr>
          <p:cNvPr id="29" name="Oval 28">
            <a:extLst>
              <a:ext uri="{FF2B5EF4-FFF2-40B4-BE49-F238E27FC236}">
                <a16:creationId xmlns:a16="http://schemas.microsoft.com/office/drawing/2014/main" id="{705CAE19-B98C-4EAC-F941-6E823093C388}"/>
              </a:ext>
            </a:extLst>
          </p:cNvPr>
          <p:cNvSpPr/>
          <p:nvPr/>
        </p:nvSpPr>
        <p:spPr>
          <a:xfrm>
            <a:off x="954053" y="580101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4" name="Oval 3">
            <a:extLst>
              <a:ext uri="{FF2B5EF4-FFF2-40B4-BE49-F238E27FC236}">
                <a16:creationId xmlns:a16="http://schemas.microsoft.com/office/drawing/2014/main" id="{50AB2E5E-DE72-6621-3976-9E1A4090B2B6}"/>
              </a:ext>
            </a:extLst>
          </p:cNvPr>
          <p:cNvSpPr/>
          <p:nvPr/>
        </p:nvSpPr>
        <p:spPr>
          <a:xfrm>
            <a:off x="6424243" y="328315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2" name="Title 2">
            <a:extLst>
              <a:ext uri="{FF2B5EF4-FFF2-40B4-BE49-F238E27FC236}">
                <a16:creationId xmlns:a16="http://schemas.microsoft.com/office/drawing/2014/main" id="{C5DA4F24-42FD-E8BF-4AB2-8526E47A6813}"/>
              </a:ext>
            </a:extLst>
          </p:cNvPr>
          <p:cNvSpPr txBox="1">
            <a:spLocks/>
          </p:cNvSpPr>
          <p:nvPr/>
        </p:nvSpPr>
        <p:spPr>
          <a:xfrm>
            <a:off x="487210" y="341181"/>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r>
              <a:rPr lang="en-US"/>
              <a:t>Actual v Budget</a:t>
            </a:r>
            <a:r>
              <a:rPr lang="en-US" baseline="30000"/>
              <a:t>(1) </a:t>
            </a:r>
            <a:r>
              <a:rPr lang="en-US"/>
              <a:t>Analysis</a:t>
            </a:r>
          </a:p>
        </p:txBody>
      </p:sp>
      <p:sp>
        <p:nvSpPr>
          <p:cNvPr id="14" name="Rectangle 13">
            <a:extLst>
              <a:ext uri="{FF2B5EF4-FFF2-40B4-BE49-F238E27FC236}">
                <a16:creationId xmlns:a16="http://schemas.microsoft.com/office/drawing/2014/main" id="{949E7EE7-A9FB-08DD-1839-9C7362028C94}"/>
              </a:ext>
            </a:extLst>
          </p:cNvPr>
          <p:cNvSpPr/>
          <p:nvPr/>
        </p:nvSpPr>
        <p:spPr>
          <a:xfrm>
            <a:off x="6634555" y="1139233"/>
            <a:ext cx="4813374" cy="350490"/>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Gilroy" panose="00000500000000000000"/>
                <a:cs typeface="Arial" panose="020B0604020202020204" pitchFamily="34" charset="0"/>
              </a:rPr>
              <a:t>      Key Takeaways</a:t>
            </a:r>
          </a:p>
        </p:txBody>
      </p:sp>
      <p:sp>
        <p:nvSpPr>
          <p:cNvPr id="15" name="TextBox 14">
            <a:extLst>
              <a:ext uri="{FF2B5EF4-FFF2-40B4-BE49-F238E27FC236}">
                <a16:creationId xmlns:a16="http://schemas.microsoft.com/office/drawing/2014/main" id="{C3425BD5-E5CD-0DC5-2EA5-27A4D9A8A7E3}"/>
              </a:ext>
            </a:extLst>
          </p:cNvPr>
          <p:cNvSpPr txBox="1"/>
          <p:nvPr/>
        </p:nvSpPr>
        <p:spPr>
          <a:xfrm>
            <a:off x="457200" y="6579634"/>
            <a:ext cx="10072437" cy="246221"/>
          </a:xfrm>
          <a:prstGeom prst="rect">
            <a:avLst/>
          </a:prstGeom>
          <a:noFill/>
        </p:spPr>
        <p:txBody>
          <a:bodyPr wrap="square" rtlCol="0">
            <a:spAutoFit/>
          </a:bodyPr>
          <a:lstStyle/>
          <a:p>
            <a:r>
              <a:rPr lang="en-US" sz="1000">
                <a:latin typeface="Gilroy" panose="00000500000000000000"/>
              </a:rPr>
              <a:t>* Budget column represents 2025 property-level budgets, includes all properties owned by the Fund as of end Q1-2025 </a:t>
            </a:r>
            <a:endParaRPr lang="en-IL" sz="1000">
              <a:latin typeface="Gilroy" panose="00000500000000000000"/>
            </a:endParaRPr>
          </a:p>
        </p:txBody>
      </p:sp>
      <p:graphicFrame>
        <p:nvGraphicFramePr>
          <p:cNvPr id="5" name="Object 4">
            <a:extLst>
              <a:ext uri="{FF2B5EF4-FFF2-40B4-BE49-F238E27FC236}">
                <a16:creationId xmlns:a16="http://schemas.microsoft.com/office/drawing/2014/main" id="{CFC128F4-0CF9-09EF-97F8-8DB44DF68EDD}"/>
              </a:ext>
            </a:extLst>
          </p:cNvPr>
          <p:cNvGraphicFramePr>
            <a:graphicFrameLocks noChangeAspect="1"/>
          </p:cNvGraphicFramePr>
          <p:nvPr>
            <p:extLst>
              <p:ext uri="{D42A27DB-BD31-4B8C-83A1-F6EECF244321}">
                <p14:modId xmlns:p14="http://schemas.microsoft.com/office/powerpoint/2010/main" val="3765676273"/>
              </p:ext>
            </p:extLst>
          </p:nvPr>
        </p:nvGraphicFramePr>
        <p:xfrm>
          <a:off x="1164365" y="1109508"/>
          <a:ext cx="4985502" cy="5098545"/>
        </p:xfrm>
        <a:graphic>
          <a:graphicData uri="http://schemas.openxmlformats.org/presentationml/2006/ole">
            <mc:AlternateContent xmlns:mc="http://schemas.openxmlformats.org/markup-compatibility/2006">
              <mc:Choice xmlns:v="urn:schemas-microsoft-com:vml" Requires="v">
                <p:oleObj name="Worksheet" r:id="rId10" imgW="6737165" imgH="6889925" progId="Excel.Sheet.12">
                  <p:embed/>
                </p:oleObj>
              </mc:Choice>
              <mc:Fallback>
                <p:oleObj name="Worksheet" r:id="rId10" imgW="6737165" imgH="6889925" progId="Excel.Sheet.12">
                  <p:embed/>
                  <p:pic>
                    <p:nvPicPr>
                      <p:cNvPr id="5" name="Object 4">
                        <a:extLst>
                          <a:ext uri="{FF2B5EF4-FFF2-40B4-BE49-F238E27FC236}">
                            <a16:creationId xmlns:a16="http://schemas.microsoft.com/office/drawing/2014/main" id="{CFC128F4-0CF9-09EF-97F8-8DB44DF68EDD}"/>
                          </a:ext>
                        </a:extLst>
                      </p:cNvPr>
                      <p:cNvPicPr/>
                      <p:nvPr/>
                    </p:nvPicPr>
                    <p:blipFill>
                      <a:blip r:embed="rId11"/>
                      <a:stretch>
                        <a:fillRect/>
                      </a:stretch>
                    </p:blipFill>
                    <p:spPr>
                      <a:xfrm>
                        <a:off x="1164365" y="1109508"/>
                        <a:ext cx="4985502" cy="5098545"/>
                      </a:xfrm>
                      <a:prstGeom prst="rect">
                        <a:avLst/>
                      </a:prstGeom>
                    </p:spPr>
                  </p:pic>
                </p:oleObj>
              </mc:Fallback>
            </mc:AlternateContent>
          </a:graphicData>
        </a:graphic>
      </p:graphicFrame>
    </p:spTree>
    <p:extLst>
      <p:ext uri="{BB962C8B-B14F-4D97-AF65-F5344CB8AC3E}">
        <p14:creationId xmlns:p14="http://schemas.microsoft.com/office/powerpoint/2010/main" val="92536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16794-8BC2-9D87-43AF-19E5BEF4DFF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21BA4038-2B89-165E-0DCD-DC25294E2081}"/>
              </a:ext>
            </a:extLst>
          </p:cNvPr>
          <p:cNvSpPr/>
          <p:nvPr/>
        </p:nvSpPr>
        <p:spPr>
          <a:xfrm>
            <a:off x="6634556" y="1493986"/>
            <a:ext cx="4813374" cy="307800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latin typeface="Gilroy" panose="00000500000000000000"/>
                <a:cs typeface="Arial" panose="020B0604020202020204" pitchFamily="34" charset="0"/>
              </a:rPr>
              <a:t>The decrease in NOI is due less additional rent from late fees and higher recoverable operating expenses</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Base Rent – </a:t>
            </a:r>
            <a:r>
              <a:rPr lang="en-US" sz="1100">
                <a:solidFill>
                  <a:schemeClr val="tx1"/>
                </a:solidFill>
                <a:latin typeface="Gilroy" panose="00000500000000000000"/>
                <a:cs typeface="Arial" panose="020B0604020202020204" pitchFamily="34" charset="0"/>
              </a:rPr>
              <a:t>The increase mainly from one month of rent being recognized in the prior quarter from a newly signed significant lease.</a:t>
            </a:r>
          </a:p>
          <a:p>
            <a:br>
              <a:rPr lang="en-US" sz="1100">
                <a:solidFill>
                  <a:schemeClr val="tx1"/>
                </a:solidFill>
                <a:latin typeface="Gilroy" panose="00000500000000000000"/>
                <a:cs typeface="Arial" panose="020B0604020202020204" pitchFamily="34" charset="0"/>
              </a:rPr>
            </a:br>
            <a:r>
              <a:rPr lang="en-US" sz="1100" b="1">
                <a:solidFill>
                  <a:schemeClr val="tx1"/>
                </a:solidFill>
                <a:latin typeface="Gilroy" panose="00000500000000000000"/>
                <a:cs typeface="Arial" panose="020B0604020202020204" pitchFamily="34" charset="0"/>
              </a:rPr>
              <a:t>Property G&amp;A Expense- </a:t>
            </a:r>
            <a:r>
              <a:rPr lang="en-US" sz="1100">
                <a:solidFill>
                  <a:schemeClr val="tx1"/>
                </a:solidFill>
                <a:latin typeface="Gilroy" panose="00000500000000000000"/>
                <a:cs typeface="Arial" panose="020B0604020202020204" pitchFamily="34" charset="0"/>
              </a:rPr>
              <a:t>Increased due to environmental remediation and legal fees as discussed on the previous slide.</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Other income – </a:t>
            </a:r>
            <a:r>
              <a:rPr lang="en-US" sz="1100">
                <a:solidFill>
                  <a:schemeClr val="tx1"/>
                </a:solidFill>
                <a:latin typeface="Gilroy" panose="00000500000000000000"/>
                <a:cs typeface="Arial" panose="020B0604020202020204" pitchFamily="34" charset="0"/>
              </a:rPr>
              <a:t>The major driver is receiving the termination fee in Q1-25.</a:t>
            </a:r>
            <a:endParaRPr lang="en-US" sz="1200">
              <a:solidFill>
                <a:schemeClr val="tx1"/>
              </a:solidFill>
              <a:latin typeface="Gilroy" panose="00000500000000000000"/>
              <a:cs typeface="Arial" panose="020B0604020202020204" pitchFamily="34" charset="0"/>
            </a:endParaRPr>
          </a:p>
          <a:p>
            <a:endParaRPr lang="en-US" sz="1200">
              <a:solidFill>
                <a:schemeClr val="tx1"/>
              </a:solidFill>
              <a:latin typeface="Gilroy" panose="00000500000000000000"/>
              <a:cs typeface="Arial" panose="020B0604020202020204" pitchFamily="34" charset="0"/>
            </a:endParaRPr>
          </a:p>
          <a:p>
            <a:endParaRPr lang="en-US" sz="1200">
              <a:solidFill>
                <a:schemeClr val="tx1"/>
              </a:solidFill>
              <a:latin typeface="Gilroy" panose="00000500000000000000"/>
              <a:cs typeface="Arial" panose="020B0604020202020204" pitchFamily="34" charset="0"/>
            </a:endParaRPr>
          </a:p>
          <a:p>
            <a:endParaRPr lang="en-US" sz="1200">
              <a:solidFill>
                <a:schemeClr val="tx1"/>
              </a:solidFill>
              <a:latin typeface="Gilroy" panose="00000500000000000000"/>
              <a:cs typeface="Arial" panose="020B0604020202020204" pitchFamily="34" charset="0"/>
            </a:endParaRPr>
          </a:p>
          <a:p>
            <a:endParaRPr lang="en-US" sz="1200">
              <a:solidFill>
                <a:schemeClr val="tx1"/>
              </a:solidFill>
              <a:latin typeface="Gilroy" panose="00000500000000000000"/>
              <a:cs typeface="Arial" panose="020B0604020202020204" pitchFamily="34" charset="0"/>
            </a:endParaRPr>
          </a:p>
          <a:p>
            <a:endParaRPr lang="en-US" sz="1200">
              <a:solidFill>
                <a:schemeClr val="tx1"/>
              </a:solidFill>
              <a:latin typeface="Gilroy" panose="00000500000000000000"/>
              <a:cs typeface="Arial" panose="020B0604020202020204" pitchFamily="34" charset="0"/>
            </a:endParaRPr>
          </a:p>
          <a:p>
            <a:endParaRPr lang="en-US" sz="1200">
              <a:solidFill>
                <a:schemeClr val="tx1"/>
              </a:solidFill>
              <a:latin typeface="Gilroy" panose="00000500000000000000"/>
              <a:cs typeface="Arial" panose="020B0604020202020204" pitchFamily="34" charset="0"/>
            </a:endParaRPr>
          </a:p>
        </p:txBody>
      </p:sp>
      <p:graphicFrame>
        <p:nvGraphicFramePr>
          <p:cNvPr id="26" name="think-cell data - do not delete" hidden="1">
            <a:extLst>
              <a:ext uri="{FF2B5EF4-FFF2-40B4-BE49-F238E27FC236}">
                <a16:creationId xmlns:a16="http://schemas.microsoft.com/office/drawing/2014/main" id="{6627741B-3782-5D4E-2DCD-9C1D408A2D2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6" name="think-cell data - do not delete" hidden="1">
                        <a:extLst>
                          <a:ext uri="{FF2B5EF4-FFF2-40B4-BE49-F238E27FC236}">
                            <a16:creationId xmlns:a16="http://schemas.microsoft.com/office/drawing/2014/main" id="{6627741B-3782-5D4E-2DCD-9C1D408A2D2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6ABEBFF2-51AB-766C-AB00-361499DC444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90EB4F-642D-4F80-D881-E089989DACD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452C009-6B41-ADDD-FC3E-DD331394611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B99F561-1464-FA17-CB8C-259B3F9CAC31}"/>
              </a:ext>
            </a:extLst>
          </p:cNvPr>
          <p:cNvSpPr/>
          <p:nvPr/>
        </p:nvSpPr>
        <p:spPr>
          <a:xfrm>
            <a:off x="6397208" y="216628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32" name="TextBox 31">
            <a:extLst>
              <a:ext uri="{FF2B5EF4-FFF2-40B4-BE49-F238E27FC236}">
                <a16:creationId xmlns:a16="http://schemas.microsoft.com/office/drawing/2014/main" id="{08C77355-7490-5989-948C-AB4A04595119}"/>
              </a:ext>
            </a:extLst>
          </p:cNvPr>
          <p:cNvSpPr txBox="1"/>
          <p:nvPr/>
        </p:nvSpPr>
        <p:spPr>
          <a:xfrm>
            <a:off x="459924" y="6380656"/>
            <a:ext cx="3275053" cy="261610"/>
          </a:xfrm>
          <a:prstGeom prst="rect">
            <a:avLst/>
          </a:prstGeom>
          <a:noFill/>
        </p:spPr>
        <p:txBody>
          <a:bodyPr wrap="square" rtlCol="0">
            <a:spAutoFit/>
          </a:bodyPr>
          <a:lstStyle/>
          <a:p>
            <a:pPr marL="228600" indent="-228600">
              <a:buAutoNum type="arabicParenBoth"/>
            </a:pPr>
            <a:r>
              <a:rPr lang="en-US" sz="1100" i="1">
                <a:latin typeface="Gilroy" panose="00000500000000000000"/>
              </a:rPr>
              <a:t>Above figures exclude any disposed properties.</a:t>
            </a:r>
          </a:p>
        </p:txBody>
      </p:sp>
      <p:sp>
        <p:nvSpPr>
          <p:cNvPr id="20" name="Oval 19">
            <a:extLst>
              <a:ext uri="{FF2B5EF4-FFF2-40B4-BE49-F238E27FC236}">
                <a16:creationId xmlns:a16="http://schemas.microsoft.com/office/drawing/2014/main" id="{26DB3543-8296-799A-DEBD-13D21418FF60}"/>
              </a:ext>
            </a:extLst>
          </p:cNvPr>
          <p:cNvSpPr/>
          <p:nvPr/>
        </p:nvSpPr>
        <p:spPr>
          <a:xfrm>
            <a:off x="6397208" y="264205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2" name="Oval 21">
            <a:extLst>
              <a:ext uri="{FF2B5EF4-FFF2-40B4-BE49-F238E27FC236}">
                <a16:creationId xmlns:a16="http://schemas.microsoft.com/office/drawing/2014/main" id="{5DE038CA-CCF5-C7C6-4F9C-F8001C7ABB2C}"/>
              </a:ext>
            </a:extLst>
          </p:cNvPr>
          <p:cNvSpPr/>
          <p:nvPr/>
        </p:nvSpPr>
        <p:spPr>
          <a:xfrm>
            <a:off x="942564" y="493955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3" name="Oval 22">
            <a:extLst>
              <a:ext uri="{FF2B5EF4-FFF2-40B4-BE49-F238E27FC236}">
                <a16:creationId xmlns:a16="http://schemas.microsoft.com/office/drawing/2014/main" id="{BF45084A-7DC5-457A-545E-2A57D3FD0497}"/>
              </a:ext>
            </a:extLst>
          </p:cNvPr>
          <p:cNvSpPr/>
          <p:nvPr/>
        </p:nvSpPr>
        <p:spPr>
          <a:xfrm>
            <a:off x="942564" y="517707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9" name="TextBox 18">
            <a:extLst>
              <a:ext uri="{FF2B5EF4-FFF2-40B4-BE49-F238E27FC236}">
                <a16:creationId xmlns:a16="http://schemas.microsoft.com/office/drawing/2014/main" id="{72965A69-0A8A-BD7E-2706-F63C3B634B8A}"/>
              </a:ext>
            </a:extLst>
          </p:cNvPr>
          <p:cNvSpPr txBox="1"/>
          <p:nvPr/>
        </p:nvSpPr>
        <p:spPr>
          <a:xfrm>
            <a:off x="7549767" y="5372765"/>
            <a:ext cx="1592338" cy="646331"/>
          </a:xfrm>
          <a:prstGeom prst="rect">
            <a:avLst/>
          </a:prstGeom>
          <a:noFill/>
        </p:spPr>
        <p:txBody>
          <a:bodyPr wrap="square" rtlCol="0">
            <a:spAutoFit/>
          </a:bodyPr>
          <a:lstStyle/>
          <a:p>
            <a:pPr algn="ctr"/>
            <a:r>
              <a:rPr lang="en-US">
                <a:solidFill>
                  <a:srgbClr val="FFC000"/>
                </a:solidFill>
              </a:rPr>
              <a:t>$1,076M </a:t>
            </a:r>
          </a:p>
          <a:p>
            <a:pPr algn="ctr"/>
            <a:r>
              <a:rPr lang="en-US"/>
              <a:t>Total Cost</a:t>
            </a:r>
            <a:endParaRPr lang="en-IL"/>
          </a:p>
        </p:txBody>
      </p:sp>
      <p:sp>
        <p:nvSpPr>
          <p:cNvPr id="21" name="TextBox 20">
            <a:extLst>
              <a:ext uri="{FF2B5EF4-FFF2-40B4-BE49-F238E27FC236}">
                <a16:creationId xmlns:a16="http://schemas.microsoft.com/office/drawing/2014/main" id="{205EBBD3-69F9-9C5F-98B5-358105FA9C26}"/>
              </a:ext>
            </a:extLst>
          </p:cNvPr>
          <p:cNvSpPr txBox="1"/>
          <p:nvPr/>
        </p:nvSpPr>
        <p:spPr>
          <a:xfrm>
            <a:off x="9199094" y="5324162"/>
            <a:ext cx="1360553" cy="646331"/>
          </a:xfrm>
          <a:prstGeom prst="rect">
            <a:avLst/>
          </a:prstGeom>
          <a:noFill/>
        </p:spPr>
        <p:txBody>
          <a:bodyPr wrap="square" rtlCol="0">
            <a:spAutoFit/>
          </a:bodyPr>
          <a:lstStyle/>
          <a:p>
            <a:pPr algn="ctr"/>
            <a:r>
              <a:rPr lang="en-US">
                <a:solidFill>
                  <a:srgbClr val="FFC000"/>
                </a:solidFill>
              </a:rPr>
              <a:t>125 </a:t>
            </a:r>
            <a:r>
              <a:rPr lang="en-US"/>
              <a:t>Buildings</a:t>
            </a:r>
            <a:endParaRPr lang="en-IL"/>
          </a:p>
        </p:txBody>
      </p:sp>
      <p:pic>
        <p:nvPicPr>
          <p:cNvPr id="25" name="Graphic 20">
            <a:extLst>
              <a:ext uri="{FF2B5EF4-FFF2-40B4-BE49-F238E27FC236}">
                <a16:creationId xmlns:a16="http://schemas.microsoft.com/office/drawing/2014/main" id="{749B88C1-754E-C011-458A-A8E9CF84006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74294" y="4874672"/>
            <a:ext cx="610154" cy="479323"/>
          </a:xfrm>
          <a:prstGeom prst="rect">
            <a:avLst/>
          </a:prstGeom>
        </p:spPr>
      </p:pic>
      <p:pic>
        <p:nvPicPr>
          <p:cNvPr id="27" name="Graphic 8">
            <a:extLst>
              <a:ext uri="{FF2B5EF4-FFF2-40B4-BE49-F238E27FC236}">
                <a16:creationId xmlns:a16="http://schemas.microsoft.com/office/drawing/2014/main" id="{B3BCE849-95B5-CEDB-338B-8F11ED1FC249}"/>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097847" y="4862962"/>
            <a:ext cx="553167" cy="524719"/>
          </a:xfrm>
          <a:prstGeom prst="rect">
            <a:avLst/>
          </a:prstGeom>
        </p:spPr>
      </p:pic>
      <p:sp>
        <p:nvSpPr>
          <p:cNvPr id="11" name="Title 2">
            <a:extLst>
              <a:ext uri="{FF2B5EF4-FFF2-40B4-BE49-F238E27FC236}">
                <a16:creationId xmlns:a16="http://schemas.microsoft.com/office/drawing/2014/main" id="{DECF547F-EAFC-A53D-8825-EA40ACE63C9D}"/>
              </a:ext>
            </a:extLst>
          </p:cNvPr>
          <p:cNvSpPr txBox="1">
            <a:spLocks/>
          </p:cNvSpPr>
          <p:nvPr/>
        </p:nvSpPr>
        <p:spPr>
          <a:xfrm>
            <a:off x="487210" y="341181"/>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r>
              <a:rPr lang="en-US"/>
              <a:t>Same Store</a:t>
            </a:r>
            <a:r>
              <a:rPr lang="en-US" baseline="30000"/>
              <a:t>(1) </a:t>
            </a:r>
            <a:r>
              <a:rPr lang="en-US"/>
              <a:t>Analysis</a:t>
            </a:r>
          </a:p>
        </p:txBody>
      </p:sp>
      <p:sp>
        <p:nvSpPr>
          <p:cNvPr id="4" name="Oval 3">
            <a:extLst>
              <a:ext uri="{FF2B5EF4-FFF2-40B4-BE49-F238E27FC236}">
                <a16:creationId xmlns:a16="http://schemas.microsoft.com/office/drawing/2014/main" id="{8BD1DD2D-8FE6-13E3-82FA-D9D792E1DEC7}"/>
              </a:ext>
            </a:extLst>
          </p:cNvPr>
          <p:cNvSpPr/>
          <p:nvPr/>
        </p:nvSpPr>
        <p:spPr>
          <a:xfrm>
            <a:off x="6417379" y="316815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5" name="Oval 4">
            <a:extLst>
              <a:ext uri="{FF2B5EF4-FFF2-40B4-BE49-F238E27FC236}">
                <a16:creationId xmlns:a16="http://schemas.microsoft.com/office/drawing/2014/main" id="{526CCAB9-3837-009E-4CB1-2ED9D3A1E6C1}"/>
              </a:ext>
            </a:extLst>
          </p:cNvPr>
          <p:cNvSpPr/>
          <p:nvPr/>
        </p:nvSpPr>
        <p:spPr>
          <a:xfrm>
            <a:off x="967589" y="130153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pic>
        <p:nvPicPr>
          <p:cNvPr id="10" name="Picture 9">
            <a:extLst>
              <a:ext uri="{FF2B5EF4-FFF2-40B4-BE49-F238E27FC236}">
                <a16:creationId xmlns:a16="http://schemas.microsoft.com/office/drawing/2014/main" id="{C70390AC-C2F6-70C3-60C8-78B75B4D2478}"/>
              </a:ext>
            </a:extLst>
          </p:cNvPr>
          <p:cNvPicPr>
            <a:picLocks noChangeAspect="1"/>
          </p:cNvPicPr>
          <p:nvPr/>
        </p:nvPicPr>
        <p:blipFill>
          <a:blip r:embed="rId10"/>
          <a:stretch>
            <a:fillRect/>
          </a:stretch>
        </p:blipFill>
        <p:spPr>
          <a:xfrm>
            <a:off x="1152876" y="1109508"/>
            <a:ext cx="5164201" cy="4680204"/>
          </a:xfrm>
          <a:prstGeom prst="rect">
            <a:avLst/>
          </a:prstGeom>
        </p:spPr>
      </p:pic>
      <p:sp>
        <p:nvSpPr>
          <p:cNvPr id="12" name="Rectangle 11">
            <a:extLst>
              <a:ext uri="{FF2B5EF4-FFF2-40B4-BE49-F238E27FC236}">
                <a16:creationId xmlns:a16="http://schemas.microsoft.com/office/drawing/2014/main" id="{809A07C1-98F4-A960-5A24-6E58862868D9}"/>
              </a:ext>
            </a:extLst>
          </p:cNvPr>
          <p:cNvSpPr/>
          <p:nvPr/>
        </p:nvSpPr>
        <p:spPr>
          <a:xfrm>
            <a:off x="6634555" y="1139233"/>
            <a:ext cx="4813374" cy="350490"/>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Gilroy" panose="00000500000000000000"/>
                <a:cs typeface="Arial" panose="020B0604020202020204" pitchFamily="34" charset="0"/>
              </a:rPr>
              <a:t>      Key Takeaways</a:t>
            </a:r>
          </a:p>
        </p:txBody>
      </p:sp>
    </p:spTree>
    <p:extLst>
      <p:ext uri="{BB962C8B-B14F-4D97-AF65-F5344CB8AC3E}">
        <p14:creationId xmlns:p14="http://schemas.microsoft.com/office/powerpoint/2010/main" val="495882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266346-92F9-6AFE-1C5F-5079421CFA9D}"/>
            </a:ext>
          </a:extLst>
        </p:cNvPr>
        <p:cNvGrpSpPr/>
        <p:nvPr/>
      </p:nvGrpSpPr>
      <p:grpSpPr>
        <a:xfrm>
          <a:off x="0" y="0"/>
          <a:ext cx="0" cy="0"/>
          <a:chOff x="0" y="0"/>
          <a:chExt cx="0" cy="0"/>
        </a:xfrm>
      </p:grpSpPr>
      <p:graphicFrame>
        <p:nvGraphicFramePr>
          <p:cNvPr id="26" name="think-cell data - do not delete" hidden="1">
            <a:extLst>
              <a:ext uri="{FF2B5EF4-FFF2-40B4-BE49-F238E27FC236}">
                <a16:creationId xmlns:a16="http://schemas.microsoft.com/office/drawing/2014/main" id="{CD30F674-D622-A968-646E-605E1DBE6FB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6" name="think-cell data - do not delete" hidden="1">
                        <a:extLst>
                          <a:ext uri="{FF2B5EF4-FFF2-40B4-BE49-F238E27FC236}">
                            <a16:creationId xmlns:a16="http://schemas.microsoft.com/office/drawing/2014/main" id="{CD30F674-D622-A968-646E-605E1DBE6FB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18438ED6-8C9A-5F0B-BE70-389A12AAEE6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C7ABAB3-1D98-6E1C-250C-C8CFA26B37F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52C70F1-C05C-3262-9A31-2C6349B8042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2" name="Title 2">
            <a:extLst>
              <a:ext uri="{FF2B5EF4-FFF2-40B4-BE49-F238E27FC236}">
                <a16:creationId xmlns:a16="http://schemas.microsoft.com/office/drawing/2014/main" id="{B083EAAC-49F6-C1E7-017E-209066CB442C}"/>
              </a:ext>
            </a:extLst>
          </p:cNvPr>
          <p:cNvSpPr txBox="1">
            <a:spLocks/>
          </p:cNvSpPr>
          <p:nvPr/>
        </p:nvSpPr>
        <p:spPr>
          <a:xfrm>
            <a:off x="597998" y="497806"/>
            <a:ext cx="10072437" cy="685481"/>
          </a:xfrm>
          <a:prstGeom prst="rect">
            <a:avLst/>
          </a:prstGeom>
        </p:spPr>
        <p:txBody>
          <a:bodyPr wrap="square" lIns="0" tIns="0" rIns="0" bIns="0" anchor="ctr">
            <a:normAutofit/>
          </a:bodyPr>
          <a:lstStyle>
            <a:defPPr>
              <a:defRPr lang="en-US"/>
            </a:defPPr>
            <a:lvl1pPr defTabSz="914400">
              <a:defRPr sz="2160" b="1" i="0">
                <a:solidFill>
                  <a:srgbClr val="44546A"/>
                </a:solidFill>
                <a:latin typeface="Gilroy"/>
                <a:ea typeface="+mj-ea"/>
                <a:cs typeface="Lato"/>
              </a:defRPr>
            </a:lvl1pPr>
          </a:lstStyle>
          <a:p>
            <a:r>
              <a:rPr lang="en-US"/>
              <a:t>Market Analysis</a:t>
            </a:r>
          </a:p>
          <a:p>
            <a:endParaRPr lang="en-US"/>
          </a:p>
        </p:txBody>
      </p:sp>
      <p:sp>
        <p:nvSpPr>
          <p:cNvPr id="20" name="TextBox 19">
            <a:extLst>
              <a:ext uri="{FF2B5EF4-FFF2-40B4-BE49-F238E27FC236}">
                <a16:creationId xmlns:a16="http://schemas.microsoft.com/office/drawing/2014/main" id="{823E73C7-E045-CA83-BED2-8CB4F9EC015B}"/>
              </a:ext>
            </a:extLst>
          </p:cNvPr>
          <p:cNvSpPr txBox="1"/>
          <p:nvPr/>
        </p:nvSpPr>
        <p:spPr>
          <a:xfrm>
            <a:off x="8967082" y="66309"/>
            <a:ext cx="2206040" cy="646331"/>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t>OPEN FOR REVIEW –</a:t>
            </a:r>
          </a:p>
          <a:p>
            <a:pPr algn="ctr"/>
            <a:r>
              <a:rPr lang="en-US"/>
              <a:t>Fund Finance</a:t>
            </a:r>
          </a:p>
        </p:txBody>
      </p:sp>
      <p:pic>
        <p:nvPicPr>
          <p:cNvPr id="16" name="Picture 15">
            <a:extLst>
              <a:ext uri="{FF2B5EF4-FFF2-40B4-BE49-F238E27FC236}">
                <a16:creationId xmlns:a16="http://schemas.microsoft.com/office/drawing/2014/main" id="{BBD4999C-0AE3-6F41-9A6D-715F4F21E51A}"/>
              </a:ext>
            </a:extLst>
          </p:cNvPr>
          <p:cNvPicPr>
            <a:picLocks noChangeAspect="1"/>
          </p:cNvPicPr>
          <p:nvPr/>
        </p:nvPicPr>
        <p:blipFill>
          <a:blip r:embed="rId6"/>
          <a:stretch>
            <a:fillRect/>
          </a:stretch>
        </p:blipFill>
        <p:spPr>
          <a:xfrm>
            <a:off x="457200" y="1264294"/>
            <a:ext cx="7023100" cy="2286000"/>
          </a:xfrm>
          <a:prstGeom prst="rect">
            <a:avLst/>
          </a:prstGeom>
        </p:spPr>
      </p:pic>
    </p:spTree>
    <p:extLst>
      <p:ext uri="{BB962C8B-B14F-4D97-AF65-F5344CB8AC3E}">
        <p14:creationId xmlns:p14="http://schemas.microsoft.com/office/powerpoint/2010/main" val="4143562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AA0AF-CAB6-A545-562A-4794B304DBAE}"/>
            </a:ext>
          </a:extLst>
        </p:cNvPr>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25C8A0AF-9E5B-12D5-060D-F64F1B2E4805}"/>
              </a:ext>
            </a:extLst>
          </p:cNvPr>
          <p:cNvGraphicFramePr>
            <a:graphicFrameLocks/>
          </p:cNvGraphicFramePr>
          <p:nvPr>
            <p:extLst>
              <p:ext uri="{D42A27DB-BD31-4B8C-83A1-F6EECF244321}">
                <p14:modId xmlns:p14="http://schemas.microsoft.com/office/powerpoint/2010/main" val="2178109033"/>
              </p:ext>
            </p:extLst>
          </p:nvPr>
        </p:nvGraphicFramePr>
        <p:xfrm>
          <a:off x="60936" y="1567702"/>
          <a:ext cx="9073875" cy="34393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think-cell data - do not delete" hidden="1">
            <a:extLst>
              <a:ext uri="{FF2B5EF4-FFF2-40B4-BE49-F238E27FC236}">
                <a16:creationId xmlns:a16="http://schemas.microsoft.com/office/drawing/2014/main" id="{BAA2CD0C-E19A-0CFD-BB7F-2140B3735E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6" name="think-cell data - do not delete" hidden="1">
                        <a:extLst>
                          <a:ext uri="{FF2B5EF4-FFF2-40B4-BE49-F238E27FC236}">
                            <a16:creationId xmlns:a16="http://schemas.microsoft.com/office/drawing/2014/main" id="{BAA2CD0C-E19A-0CFD-BB7F-2140B3735E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B3E04FC2-9BC7-B9D2-9D21-45732EBE4A4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13F1C9-E8A1-FAF3-E48B-3EB342FBE2F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E6A90733-9104-0F80-4D1D-02750F42777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E336316-CEA6-DED1-1364-EC1FA3846967}"/>
              </a:ext>
            </a:extLst>
          </p:cNvPr>
          <p:cNvSpPr txBox="1"/>
          <p:nvPr/>
        </p:nvSpPr>
        <p:spPr>
          <a:xfrm>
            <a:off x="38396" y="6231476"/>
            <a:ext cx="10666890" cy="430887"/>
          </a:xfrm>
          <a:prstGeom prst="rect">
            <a:avLst/>
          </a:prstGeom>
          <a:noFill/>
        </p:spPr>
        <p:txBody>
          <a:bodyPr wrap="square" rtlCol="0">
            <a:spAutoFit/>
          </a:bodyPr>
          <a:lstStyle/>
          <a:p>
            <a:r>
              <a:rPr lang="en-US" sz="1100" i="1">
                <a:latin typeface="Gilroy" panose="00000500000000000000"/>
              </a:rPr>
              <a:t>*the WATC is excluding  development projects.</a:t>
            </a:r>
          </a:p>
          <a:p>
            <a:r>
              <a:rPr lang="en-US" sz="1100" i="1">
                <a:latin typeface="Gilroy" panose="00000500000000000000"/>
              </a:rPr>
              <a:t>** 2024 YoC% was adjusted to reflected the fair share of the Cam Reconciliation for that period.</a:t>
            </a:r>
          </a:p>
        </p:txBody>
      </p:sp>
      <p:sp>
        <p:nvSpPr>
          <p:cNvPr id="17" name="TextBox 16">
            <a:extLst>
              <a:ext uri="{FF2B5EF4-FFF2-40B4-BE49-F238E27FC236}">
                <a16:creationId xmlns:a16="http://schemas.microsoft.com/office/drawing/2014/main" id="{14952CFC-D6EE-0CC9-4ADA-743E2D3EA067}"/>
              </a:ext>
            </a:extLst>
          </p:cNvPr>
          <p:cNvSpPr txBox="1"/>
          <p:nvPr/>
        </p:nvSpPr>
        <p:spPr>
          <a:xfrm>
            <a:off x="1539591" y="4109806"/>
            <a:ext cx="603504" cy="253916"/>
          </a:xfrm>
          <a:prstGeom prst="rect">
            <a:avLst/>
          </a:prstGeom>
          <a:solidFill>
            <a:schemeClr val="accent1">
              <a:lumMod val="60000"/>
              <a:lumOff val="40000"/>
            </a:schemeClr>
          </a:solidFill>
        </p:spPr>
        <p:txBody>
          <a:bodyPr wrap="square" rtlCol="0">
            <a:spAutoFit/>
          </a:bodyPr>
          <a:lstStyle/>
          <a:p>
            <a:r>
              <a:rPr lang="he-IL" sz="1050" b="1"/>
              <a:t>89.5%</a:t>
            </a:r>
            <a:endParaRPr lang="en-US" sz="1050" b="1"/>
          </a:p>
        </p:txBody>
      </p:sp>
      <p:sp>
        <p:nvSpPr>
          <p:cNvPr id="19" name="TextBox 18">
            <a:extLst>
              <a:ext uri="{FF2B5EF4-FFF2-40B4-BE49-F238E27FC236}">
                <a16:creationId xmlns:a16="http://schemas.microsoft.com/office/drawing/2014/main" id="{C513B7D8-746A-2DE6-CDCD-EC30A05BA158}"/>
              </a:ext>
            </a:extLst>
          </p:cNvPr>
          <p:cNvSpPr txBox="1"/>
          <p:nvPr/>
        </p:nvSpPr>
        <p:spPr>
          <a:xfrm>
            <a:off x="2946558" y="4109806"/>
            <a:ext cx="603504" cy="253916"/>
          </a:xfrm>
          <a:prstGeom prst="rect">
            <a:avLst/>
          </a:prstGeom>
          <a:solidFill>
            <a:schemeClr val="accent1">
              <a:lumMod val="60000"/>
              <a:lumOff val="40000"/>
            </a:schemeClr>
          </a:solidFill>
        </p:spPr>
        <p:txBody>
          <a:bodyPr wrap="square" rtlCol="0">
            <a:spAutoFit/>
          </a:bodyPr>
          <a:lstStyle/>
          <a:p>
            <a:r>
              <a:rPr lang="he-IL" sz="1050" b="1"/>
              <a:t>89.2</a:t>
            </a:r>
            <a:r>
              <a:rPr lang="en-US" sz="1050" b="1"/>
              <a:t>%</a:t>
            </a:r>
          </a:p>
        </p:txBody>
      </p:sp>
      <p:sp>
        <p:nvSpPr>
          <p:cNvPr id="21" name="TextBox 20">
            <a:extLst>
              <a:ext uri="{FF2B5EF4-FFF2-40B4-BE49-F238E27FC236}">
                <a16:creationId xmlns:a16="http://schemas.microsoft.com/office/drawing/2014/main" id="{F007DF9E-FFD3-F1F8-19F4-B85FEE332AF8}"/>
              </a:ext>
            </a:extLst>
          </p:cNvPr>
          <p:cNvSpPr txBox="1"/>
          <p:nvPr/>
        </p:nvSpPr>
        <p:spPr>
          <a:xfrm>
            <a:off x="190358" y="4070249"/>
            <a:ext cx="952641" cy="400110"/>
          </a:xfrm>
          <a:prstGeom prst="rect">
            <a:avLst/>
          </a:prstGeom>
          <a:solidFill>
            <a:schemeClr val="accent1">
              <a:lumMod val="60000"/>
              <a:lumOff val="40000"/>
            </a:schemeClr>
          </a:solidFill>
        </p:spPr>
        <p:txBody>
          <a:bodyPr wrap="square" rtlCol="0">
            <a:spAutoFit/>
          </a:bodyPr>
          <a:lstStyle/>
          <a:p>
            <a:pPr algn="ctr"/>
            <a:r>
              <a:rPr lang="en-US" sz="1000" b="1"/>
              <a:t>Physical Occupancy</a:t>
            </a:r>
          </a:p>
        </p:txBody>
      </p:sp>
      <p:sp>
        <p:nvSpPr>
          <p:cNvPr id="12" name="TextBox 11">
            <a:extLst>
              <a:ext uri="{FF2B5EF4-FFF2-40B4-BE49-F238E27FC236}">
                <a16:creationId xmlns:a16="http://schemas.microsoft.com/office/drawing/2014/main" id="{6D923F32-9B8D-75FA-1A3F-CD4361D9B03F}"/>
              </a:ext>
            </a:extLst>
          </p:cNvPr>
          <p:cNvSpPr txBox="1"/>
          <p:nvPr/>
        </p:nvSpPr>
        <p:spPr>
          <a:xfrm>
            <a:off x="4353525" y="4087477"/>
            <a:ext cx="603504" cy="253916"/>
          </a:xfrm>
          <a:prstGeom prst="rect">
            <a:avLst/>
          </a:prstGeom>
          <a:solidFill>
            <a:schemeClr val="accent1">
              <a:lumMod val="60000"/>
              <a:lumOff val="40000"/>
            </a:schemeClr>
          </a:solidFill>
        </p:spPr>
        <p:txBody>
          <a:bodyPr wrap="square" rtlCol="0">
            <a:spAutoFit/>
          </a:bodyPr>
          <a:lstStyle/>
          <a:p>
            <a:r>
              <a:rPr lang="he-IL" sz="1050" b="1"/>
              <a:t>89</a:t>
            </a:r>
            <a:r>
              <a:rPr lang="en-US" sz="1050" b="1">
                <a:latin typeface="Arial" panose="020B0604020202020204" pitchFamily="34" charset="0"/>
                <a:cs typeface="Arial" panose="020B0604020202020204" pitchFamily="34" charset="0"/>
              </a:rPr>
              <a:t>.6</a:t>
            </a:r>
            <a:r>
              <a:rPr lang="he-IL" sz="1050" b="1">
                <a:latin typeface="Arial" panose="020B0604020202020204" pitchFamily="34" charset="0"/>
                <a:cs typeface="Arial" panose="020B0604020202020204" pitchFamily="34" charset="0"/>
              </a:rPr>
              <a:t>%</a:t>
            </a:r>
            <a:endParaRPr lang="en-US" sz="1050" b="1">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9A1E2A1-78EA-D8EC-0153-FEB889556BB3}"/>
              </a:ext>
            </a:extLst>
          </p:cNvPr>
          <p:cNvSpPr txBox="1"/>
          <p:nvPr/>
        </p:nvSpPr>
        <p:spPr>
          <a:xfrm>
            <a:off x="5825614" y="4087477"/>
            <a:ext cx="603504" cy="253916"/>
          </a:xfrm>
          <a:prstGeom prst="rect">
            <a:avLst/>
          </a:prstGeom>
          <a:solidFill>
            <a:schemeClr val="accent1">
              <a:lumMod val="60000"/>
              <a:lumOff val="40000"/>
            </a:schemeClr>
          </a:solidFill>
        </p:spPr>
        <p:txBody>
          <a:bodyPr wrap="square" rtlCol="0">
            <a:spAutoFit/>
          </a:bodyPr>
          <a:lstStyle>
            <a:defPPr>
              <a:defRPr lang="en-US"/>
            </a:defPPr>
            <a:lvl1pPr>
              <a:defRPr sz="1050" b="1"/>
            </a:lvl1pPr>
          </a:lstStyle>
          <a:p>
            <a:r>
              <a:rPr lang="en-US"/>
              <a:t>93.2%</a:t>
            </a:r>
          </a:p>
        </p:txBody>
      </p:sp>
      <p:sp>
        <p:nvSpPr>
          <p:cNvPr id="27" name="Rectangle 26">
            <a:extLst>
              <a:ext uri="{FF2B5EF4-FFF2-40B4-BE49-F238E27FC236}">
                <a16:creationId xmlns:a16="http://schemas.microsoft.com/office/drawing/2014/main" id="{7370B123-6BDB-DACA-2F5B-E7038AECBC86}"/>
              </a:ext>
            </a:extLst>
          </p:cNvPr>
          <p:cNvSpPr/>
          <p:nvPr/>
        </p:nvSpPr>
        <p:spPr>
          <a:xfrm>
            <a:off x="8582646" y="1405379"/>
            <a:ext cx="3418995" cy="3073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28" name="Rectangle 27">
            <a:extLst>
              <a:ext uri="{FF2B5EF4-FFF2-40B4-BE49-F238E27FC236}">
                <a16:creationId xmlns:a16="http://schemas.microsoft.com/office/drawing/2014/main" id="{71DADAF2-8A11-122A-06AB-1AB757F56023}"/>
              </a:ext>
            </a:extLst>
          </p:cNvPr>
          <p:cNvSpPr/>
          <p:nvPr/>
        </p:nvSpPr>
        <p:spPr>
          <a:xfrm>
            <a:off x="8582646" y="1712764"/>
            <a:ext cx="3418996" cy="32942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Q2 2024: </a:t>
            </a:r>
            <a:r>
              <a:rPr lang="en-US" sz="1100">
                <a:solidFill>
                  <a:schemeClr val="tx1"/>
                </a:solidFill>
                <a:latin typeface="Gilroy" panose="00000500000000000000"/>
                <a:cs typeface="Arial" panose="020B0604020202020204" pitchFamily="34" charset="0"/>
              </a:rPr>
              <a:t>Slight decrease to YOC in Q2 2024 due to an increase in the operating expenses, mainly insurance and utilities</a:t>
            </a:r>
          </a:p>
          <a:p>
            <a:pPr marL="171450" indent="-171450">
              <a:spcAft>
                <a:spcPts val="600"/>
              </a:spcAft>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Q3 – Q4 2024: </a:t>
            </a:r>
            <a:r>
              <a:rPr lang="en-US" sz="1100">
                <a:solidFill>
                  <a:schemeClr val="tx1"/>
                </a:solidFill>
                <a:latin typeface="Gilroy" panose="00000500000000000000"/>
                <a:cs typeface="Arial" panose="020B0604020202020204" pitchFamily="34" charset="0"/>
              </a:rPr>
              <a:t>YOC decrease in H2-24 mainly due to an increase in operating expenses, mainly due to duplicate insurance expenses. In H2-24, the Fund acquired 41 properties with an in-place acquisition YOC of 5.5%.</a:t>
            </a:r>
          </a:p>
          <a:p>
            <a:pPr marL="171450" indent="-171450">
              <a:spcAft>
                <a:spcPts val="600"/>
              </a:spcAft>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Q1 2025: </a:t>
            </a:r>
            <a:r>
              <a:rPr lang="en-US" sz="1100">
                <a:solidFill>
                  <a:schemeClr val="tx1"/>
                </a:solidFill>
                <a:latin typeface="Gilroy" panose="00000500000000000000"/>
                <a:cs typeface="Arial" panose="020B0604020202020204" pitchFamily="34" charset="0"/>
              </a:rPr>
              <a:t>YOC slight increased in Q1-25 due to increase in same store NOI as explained in the previous slide.</a:t>
            </a:r>
          </a:p>
          <a:p>
            <a:pPr marL="171450" indent="-171450">
              <a:spcBef>
                <a:spcPts val="600"/>
              </a:spcBef>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Q2 2025</a:t>
            </a:r>
            <a:r>
              <a:rPr lang="en-US" sz="1100">
                <a:solidFill>
                  <a:schemeClr val="tx1"/>
                </a:solidFill>
                <a:latin typeface="Gilroy" panose="00000500000000000000"/>
                <a:cs typeface="Arial" panose="020B0604020202020204" pitchFamily="34" charset="0"/>
              </a:rPr>
              <a:t>: YoC decrease of 15 bps was attributed to performance from assets acquired in 2025, specifically vacant properties from Q1 acquisitions. </a:t>
            </a:r>
            <a:endParaRPr lang="en-US" sz="900">
              <a:solidFill>
                <a:schemeClr val="tx1"/>
              </a:solidFill>
              <a:latin typeface="Gilroy" panose="00000500000000000000"/>
              <a:cs typeface="Arial" panose="020B0604020202020204" pitchFamily="34" charset="0"/>
            </a:endParaRPr>
          </a:p>
        </p:txBody>
      </p:sp>
      <p:sp>
        <p:nvSpPr>
          <p:cNvPr id="30" name="Title 2">
            <a:extLst>
              <a:ext uri="{FF2B5EF4-FFF2-40B4-BE49-F238E27FC236}">
                <a16:creationId xmlns:a16="http://schemas.microsoft.com/office/drawing/2014/main" id="{B8756F49-85CC-78E5-6047-FD3F810A79BC}"/>
              </a:ext>
            </a:extLst>
          </p:cNvPr>
          <p:cNvSpPr txBox="1">
            <a:spLocks/>
          </p:cNvSpPr>
          <p:nvPr/>
        </p:nvSpPr>
        <p:spPr>
          <a:xfrm>
            <a:off x="632849" y="389474"/>
            <a:ext cx="10072437" cy="685481"/>
          </a:xfrm>
          <a:prstGeom prst="rect">
            <a:avLst/>
          </a:prstGeom>
        </p:spPr>
        <p:txBody>
          <a:bodyPr wrap="square" lIns="0" tIns="0" rIns="0" bIns="0" anchor="ctr">
            <a:normAutofit/>
          </a:bodyPr>
          <a:lstStyle>
            <a:defPPr>
              <a:defRPr lang="en-US"/>
            </a:defPPr>
            <a:lvl1pPr defTabSz="914400">
              <a:defRPr sz="2160" b="1" i="0">
                <a:solidFill>
                  <a:srgbClr val="44546A"/>
                </a:solidFill>
                <a:latin typeface="Gilroy"/>
                <a:ea typeface="+mj-ea"/>
                <a:cs typeface="Lato"/>
              </a:defRPr>
            </a:lvl1pPr>
          </a:lstStyle>
          <a:p>
            <a:r>
              <a:rPr lang="en-US"/>
              <a:t>Properties Performance</a:t>
            </a:r>
          </a:p>
        </p:txBody>
      </p:sp>
    </p:spTree>
    <p:extLst>
      <p:ext uri="{BB962C8B-B14F-4D97-AF65-F5344CB8AC3E}">
        <p14:creationId xmlns:p14="http://schemas.microsoft.com/office/powerpoint/2010/main" val="2972301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75317-80CB-E6C0-F99A-E1DF60C1B42D}"/>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07B2023-A00F-F36B-0C77-6B318B5E01A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1" name="think-cell data - do not delete" hidden="1">
                        <a:extLst>
                          <a:ext uri="{FF2B5EF4-FFF2-40B4-BE49-F238E27FC236}">
                            <a16:creationId xmlns:a16="http://schemas.microsoft.com/office/drawing/2014/main" id="{007B2023-A00F-F36B-0C77-6B318B5E01A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6B3FEA23-8865-42ED-402D-76A0881D4CE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3240709-7495-8415-9FCD-2A4BCC0DFBB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685F354-A3E8-B18C-115D-A7CAF09B01C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48FB53-8143-EC34-0C93-2C8769D9562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14554C6-7660-4547-9071-142EC4CC12C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932F009-73E3-587C-4DD7-F602A4F00124}"/>
              </a:ext>
            </a:extLst>
          </p:cNvPr>
          <p:cNvSpPr>
            <a:spLocks noGrp="1"/>
          </p:cNvSpPr>
          <p:nvPr>
            <p:ph type="title"/>
          </p:nvPr>
        </p:nvSpPr>
        <p:spPr>
          <a:xfrm>
            <a:off x="702920" y="577133"/>
            <a:ext cx="10072437" cy="685481"/>
          </a:xfrm>
        </p:spPr>
        <p:txBody>
          <a:bodyPr vert="horz">
            <a:normAutofit/>
          </a:bodyPr>
          <a:lstStyle/>
          <a:p>
            <a:pPr algn="l" rtl="0"/>
            <a:r>
              <a:rPr lang="en-US"/>
              <a:t>Executive Summary </a:t>
            </a:r>
            <a:r>
              <a:rPr lang="en-US" b="0"/>
              <a:t>| </a:t>
            </a:r>
            <a:r>
              <a:rPr lang="en-US" b="0" i="0" u="none" strike="noStrike">
                <a:solidFill>
                  <a:srgbClr val="33404F"/>
                </a:solidFill>
                <a:effectLst/>
                <a:latin typeface="Gilroy" panose="00000500000000000000"/>
              </a:rPr>
              <a:t>Key Areas </a:t>
            </a:r>
            <a:r>
              <a:rPr lang="en-US" b="0">
                <a:solidFill>
                  <a:srgbClr val="33404F"/>
                </a:solidFill>
              </a:rPr>
              <a:t>to Monitor</a:t>
            </a:r>
            <a:endParaRPr lang="en-US" b="0"/>
          </a:p>
        </p:txBody>
      </p:sp>
      <p:graphicFrame>
        <p:nvGraphicFramePr>
          <p:cNvPr id="13" name="Table 12">
            <a:extLst>
              <a:ext uri="{FF2B5EF4-FFF2-40B4-BE49-F238E27FC236}">
                <a16:creationId xmlns:a16="http://schemas.microsoft.com/office/drawing/2014/main" id="{B157AD21-33B1-593D-9112-354BD1DCA398}"/>
              </a:ext>
            </a:extLst>
          </p:cNvPr>
          <p:cNvGraphicFramePr>
            <a:graphicFrameLocks noGrp="1"/>
          </p:cNvGraphicFramePr>
          <p:nvPr>
            <p:extLst>
              <p:ext uri="{D42A27DB-BD31-4B8C-83A1-F6EECF244321}">
                <p14:modId xmlns:p14="http://schemas.microsoft.com/office/powerpoint/2010/main" val="1692302238"/>
              </p:ext>
            </p:extLst>
          </p:nvPr>
        </p:nvGraphicFramePr>
        <p:xfrm>
          <a:off x="702920" y="1262614"/>
          <a:ext cx="10666391" cy="3713659"/>
        </p:xfrm>
        <a:graphic>
          <a:graphicData uri="http://schemas.openxmlformats.org/drawingml/2006/table">
            <a:tbl>
              <a:tblPr firstRow="1">
                <a:tableStyleId>{1FECB4D8-DB02-4DC6-A0A2-4F2EBAE1DC90}</a:tableStyleId>
              </a:tblPr>
              <a:tblGrid>
                <a:gridCol w="1321223">
                  <a:extLst>
                    <a:ext uri="{9D8B030D-6E8A-4147-A177-3AD203B41FA5}">
                      <a16:colId xmlns:a16="http://schemas.microsoft.com/office/drawing/2014/main" val="3411246752"/>
                    </a:ext>
                  </a:extLst>
                </a:gridCol>
                <a:gridCol w="9345168">
                  <a:extLst>
                    <a:ext uri="{9D8B030D-6E8A-4147-A177-3AD203B41FA5}">
                      <a16:colId xmlns:a16="http://schemas.microsoft.com/office/drawing/2014/main" val="3709515568"/>
                    </a:ext>
                  </a:extLst>
                </a:gridCol>
              </a:tblGrid>
              <a:tr h="315139">
                <a:tc>
                  <a:txBody>
                    <a:bodyPr/>
                    <a:lstStyle/>
                    <a:p>
                      <a:pPr algn="ctr" fontAlgn="b">
                        <a:spcBef>
                          <a:spcPts val="600"/>
                        </a:spcBef>
                      </a:pPr>
                      <a:r>
                        <a:rPr lang="en-US" sz="1400" b="1" i="0" u="none" strike="noStrike">
                          <a:solidFill>
                            <a:schemeClr val="bg1"/>
                          </a:solidFill>
                          <a:effectLst/>
                          <a:latin typeface="Gilroy" panose="00000500000000000000"/>
                        </a:rPr>
                        <a:t>Focus Area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b">
                        <a:spcBef>
                          <a:spcPts val="600"/>
                        </a:spcBef>
                      </a:pPr>
                      <a:r>
                        <a:rPr lang="en-US" sz="1400" b="1" i="0" u="none" strike="noStrike">
                          <a:solidFill>
                            <a:schemeClr val="bg1"/>
                          </a:solidFill>
                          <a:effectLst/>
                          <a:latin typeface="Gilroy" panose="00000500000000000000"/>
                        </a:rPr>
                        <a:t>Commentary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1600200">
                <a:tc>
                  <a:txBody>
                    <a:bodyPr/>
                    <a:lstStyle/>
                    <a:p>
                      <a:pPr algn="ctr" fontAlgn="b">
                        <a:spcBef>
                          <a:spcPts val="600"/>
                        </a:spcBef>
                      </a:pPr>
                      <a:r>
                        <a:rPr lang="en-US" sz="1400" b="1" i="0" u="none" strike="noStrike">
                          <a:solidFill>
                            <a:schemeClr val="tx1"/>
                          </a:solidFill>
                          <a:effectLst/>
                          <a:latin typeface="Gilroy" panose="00000500000000000000"/>
                        </a:rPr>
                        <a:t>Development</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3736" indent="-173736" algn="l" fontAlgn="b">
                        <a:spcBef>
                          <a:spcPts val="600"/>
                        </a:spcBef>
                        <a:buFont typeface="Arial" panose="020B0604020202020204" pitchFamily="34" charset="0"/>
                        <a:buChar char="•"/>
                      </a:pPr>
                      <a:r>
                        <a:rPr lang="en-US" sz="1400" b="0" i="0" u="none" strike="noStrike">
                          <a:solidFill>
                            <a:schemeClr val="tx1"/>
                          </a:solidFill>
                          <a:effectLst/>
                          <a:latin typeface="Gilroy" panose="00000500000000000000"/>
                        </a:rPr>
                        <a:t>As of Q2 2025, the Fund has </a:t>
                      </a:r>
                      <a:r>
                        <a:rPr lang="en-US" sz="1400" b="1" i="0" u="none" strike="noStrike">
                          <a:solidFill>
                            <a:schemeClr val="tx1"/>
                          </a:solidFill>
                          <a:effectLst/>
                          <a:latin typeface="Gilroy" panose="00000500000000000000"/>
                        </a:rPr>
                        <a:t>commenced construction on 2 JV development projects</a:t>
                      </a:r>
                      <a:r>
                        <a:rPr lang="en-US" sz="1400" b="0" i="0" u="none" strike="noStrike">
                          <a:solidFill>
                            <a:schemeClr val="tx1"/>
                          </a:solidFill>
                          <a:effectLst/>
                          <a:latin typeface="Gilroy" panose="00000500000000000000"/>
                        </a:rPr>
                        <a:t>, while 2 other development projects remain in the pre-construction phase with work due to start in Q3 2025.</a:t>
                      </a:r>
                    </a:p>
                    <a:p>
                      <a:pPr marL="173736" indent="-173736" algn="l" fontAlgn="b">
                        <a:spcBef>
                          <a:spcPts val="600"/>
                        </a:spcBef>
                        <a:buFont typeface="Arial" panose="020B0604020202020204" pitchFamily="34" charset="0"/>
                        <a:buChar char="•"/>
                      </a:pPr>
                      <a:r>
                        <a:rPr lang="en-US" sz="1400" b="0" i="0" u="none" strike="noStrike">
                          <a:solidFill>
                            <a:schemeClr val="tx1"/>
                          </a:solidFill>
                          <a:effectLst/>
                          <a:latin typeface="Gilroy" panose="00000500000000000000"/>
                        </a:rPr>
                        <a:t>Construction is 70% complete based on total development costs excluding land purchase at Hazel Park. The construction loan for Joyce Kilmer closed at the end of June and the project broke ground early July. </a:t>
                      </a:r>
                    </a:p>
                    <a:p>
                      <a:pPr marL="173736" indent="-173736" algn="l" fontAlgn="b">
                        <a:spcBef>
                          <a:spcPts val="600"/>
                        </a:spcBef>
                        <a:buFont typeface="Arial" panose="020B0604020202020204" pitchFamily="34" charset="0"/>
                        <a:buChar char="•"/>
                      </a:pPr>
                      <a:r>
                        <a:rPr lang="en-US" sz="1400" b="0" i="0" u="none" strike="noStrike">
                          <a:solidFill>
                            <a:schemeClr val="tx1"/>
                          </a:solidFill>
                          <a:effectLst/>
                          <a:latin typeface="Gilroy" panose="00000500000000000000"/>
                        </a:rPr>
                        <a:t>To date, we have </a:t>
                      </a:r>
                      <a:r>
                        <a:rPr lang="en-US" sz="1400" b="1" i="0" u="none" strike="noStrike">
                          <a:solidFill>
                            <a:schemeClr val="tx1"/>
                          </a:solidFill>
                          <a:effectLst/>
                          <a:latin typeface="Gilroy" panose="00000500000000000000"/>
                        </a:rPr>
                        <a:t>called $31.9M of capital for the 3 JV projects</a:t>
                      </a:r>
                    </a:p>
                    <a:p>
                      <a:pPr marL="173736" indent="-173736" algn="l" fontAlgn="b">
                        <a:spcBef>
                          <a:spcPts val="600"/>
                        </a:spcBef>
                        <a:buFont typeface="Arial" panose="020B0604020202020204" pitchFamily="34" charset="0"/>
                        <a:buChar char="•"/>
                      </a:pPr>
                      <a:r>
                        <a:rPr lang="en-US" sz="1400" b="0" i="0" u="none" strike="noStrike">
                          <a:solidFill>
                            <a:schemeClr val="tx1"/>
                          </a:solidFill>
                          <a:effectLst/>
                          <a:latin typeface="Gilroy" panose="00000500000000000000"/>
                        </a:rPr>
                        <a:t>New </a:t>
                      </a:r>
                      <a:r>
                        <a:rPr lang="en-US" sz="1400" b="1" i="0" u="none" strike="noStrike">
                          <a:solidFill>
                            <a:schemeClr val="tx1"/>
                          </a:solidFill>
                          <a:effectLst/>
                          <a:latin typeface="Gilroy" panose="00000500000000000000"/>
                        </a:rPr>
                        <a:t>lease</a:t>
                      </a:r>
                      <a:r>
                        <a:rPr lang="en-US" sz="1400" b="0" i="0" u="none" strike="noStrike">
                          <a:solidFill>
                            <a:schemeClr val="tx1"/>
                          </a:solidFill>
                          <a:effectLst/>
                          <a:latin typeface="Gilroy" panose="00000500000000000000"/>
                        </a:rPr>
                        <a:t> </a:t>
                      </a:r>
                      <a:r>
                        <a:rPr lang="en-US" sz="1400" b="1" i="0" u="none" strike="noStrike">
                          <a:solidFill>
                            <a:schemeClr val="tx1"/>
                          </a:solidFill>
                          <a:effectLst/>
                          <a:latin typeface="Gilroy" panose="00000500000000000000"/>
                        </a:rPr>
                        <a:t>signed for ~25% of SF at Park 295 </a:t>
                      </a:r>
                      <a:r>
                        <a:rPr lang="en-US" sz="1400" b="0" i="0" u="none" strike="noStrike">
                          <a:solidFill>
                            <a:schemeClr val="tx1"/>
                          </a:solidFill>
                          <a:effectLst/>
                          <a:latin typeface="Gilroy" panose="00000500000000000000"/>
                        </a:rPr>
                        <a:t>after the cutoff date in mid-July</a:t>
                      </a:r>
                    </a:p>
                    <a:p>
                      <a:pPr marL="173736" indent="-173736" algn="l" fontAlgn="b">
                        <a:spcBef>
                          <a:spcPts val="600"/>
                        </a:spcBef>
                        <a:buFont typeface="Arial" panose="020B0604020202020204" pitchFamily="34" charset="0"/>
                        <a:buChar char="•"/>
                      </a:pPr>
                      <a:r>
                        <a:rPr lang="en-US" sz="1400" b="1" i="0" u="none" strike="noStrike">
                          <a:solidFill>
                            <a:schemeClr val="tx1"/>
                          </a:solidFill>
                          <a:effectLst/>
                          <a:latin typeface="Gilroy" panose="00000500000000000000"/>
                        </a:rPr>
                        <a:t>Development Financing:</a:t>
                      </a:r>
                    </a:p>
                    <a:p>
                      <a:pPr marL="450996" lvl="1" indent="-173736" algn="l" fontAlgn="b">
                        <a:spcBef>
                          <a:spcPts val="600"/>
                        </a:spcBef>
                        <a:buFont typeface="Arial" panose="020B0604020202020204" pitchFamily="34" charset="0"/>
                        <a:buChar char="•"/>
                      </a:pPr>
                      <a:r>
                        <a:rPr lang="en-US" sz="1400" b="0" i="0" u="none" strike="noStrike">
                          <a:solidFill>
                            <a:schemeClr val="tx1"/>
                          </a:solidFill>
                          <a:effectLst/>
                          <a:latin typeface="Gilroy" panose="00000500000000000000"/>
                        </a:rPr>
                        <a:t>Park 295 and Swisher loans both secured with relationship banks in those markets (Pinnacle &amp; Synovus) who were able to offer sub 300s spreads at &gt;60% LTC</a:t>
                      </a:r>
                    </a:p>
                    <a:p>
                      <a:pPr marL="450996" lvl="1" indent="-173736" algn="l" fontAlgn="b">
                        <a:spcBef>
                          <a:spcPts val="600"/>
                        </a:spcBef>
                        <a:buFont typeface="Arial" panose="020B0604020202020204" pitchFamily="34" charset="0"/>
                        <a:buChar char="•"/>
                      </a:pPr>
                      <a:r>
                        <a:rPr lang="en-US" sz="1400" b="0" i="0" u="none" strike="noStrike">
                          <a:solidFill>
                            <a:schemeClr val="tx1"/>
                          </a:solidFill>
                          <a:effectLst/>
                          <a:latin typeface="Gilroy" panose="00000500000000000000"/>
                        </a:rPr>
                        <a:t>Joyce Kilmer loan also secured with a relationship bank (BHI) with higher rate (375bps spread) offset by higher 65% leverage</a:t>
                      </a:r>
                    </a:p>
                    <a:p>
                      <a:pPr marL="450996" lvl="1" indent="-173736" algn="l" fontAlgn="b">
                        <a:spcBef>
                          <a:spcPts val="600"/>
                        </a:spcBef>
                        <a:buFont typeface="Arial" panose="020B0604020202020204" pitchFamily="34" charset="0"/>
                        <a:buChar char="•"/>
                      </a:pPr>
                      <a:r>
                        <a:rPr lang="en-US" sz="1400" b="0" i="0" u="none" strike="noStrike">
                          <a:solidFill>
                            <a:schemeClr val="tx1"/>
                          </a:solidFill>
                          <a:effectLst/>
                          <a:latin typeface="Gilroy" panose="00000500000000000000"/>
                        </a:rPr>
                        <a:t>Lack of bank bids on Gibbstown due to location and small size of project forced debt fund loan with Berkeley at high spread (&gt;500bps)</a:t>
                      </a:r>
                      <a:endParaRPr lang="en-US" sz="1400" b="1" i="0" u="none" strike="noStrike">
                        <a:solidFill>
                          <a:schemeClr val="tx1"/>
                        </a:solidFill>
                        <a:effectLst/>
                        <a:latin typeface="Gilroy" panose="00000500000000000000"/>
                      </a:endParaRP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2275884"/>
                  </a:ext>
                </a:extLst>
              </a:tr>
            </a:tbl>
          </a:graphicData>
        </a:graphic>
      </p:graphicFrame>
    </p:spTree>
    <p:extLst>
      <p:ext uri="{BB962C8B-B14F-4D97-AF65-F5344CB8AC3E}">
        <p14:creationId xmlns:p14="http://schemas.microsoft.com/office/powerpoint/2010/main" val="1336196056"/>
      </p:ext>
    </p:extLst>
  </p:cSld>
  <p:clrMapOvr>
    <a:masterClrMapping/>
  </p:clrMapOvr>
  <p:extLst>
    <p:ext uri="{6950BFC3-D8DA-4A85-94F7-54DA5524770B}">
      <p188:commentRel xmlns:p188="http://schemas.microsoft.com/office/powerpoint/2018/8/main" r:id="rId4"/>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ECCE1-7FAD-D98C-A3E6-62EB6A3DDDB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C2779F8-2B41-4E72-12B2-6CD9337EEC1C}"/>
              </a:ext>
            </a:extLst>
          </p:cNvPr>
          <p:cNvSpPr/>
          <p:nvPr/>
        </p:nvSpPr>
        <p:spPr>
          <a:xfrm>
            <a:off x="6988110" y="1642520"/>
            <a:ext cx="4674781" cy="479214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endParaRPr lang="en-US" sz="1100">
              <a:solidFill>
                <a:schemeClr val="tx1"/>
              </a:solidFill>
              <a:latin typeface="Gilroy" panose="00000500000000000000"/>
            </a:endParaRPr>
          </a:p>
          <a:p>
            <a:pPr marL="171450" indent="-171450" fontAlgn="ctr">
              <a:buFont typeface="Arial" panose="020B0604020202020204" pitchFamily="34" charset="0"/>
              <a:buChar char="•"/>
            </a:pPr>
            <a:r>
              <a:rPr lang="en-US" sz="1100" b="1">
                <a:solidFill>
                  <a:schemeClr val="tx1"/>
                </a:solidFill>
                <a:latin typeface="Gilroy" panose="00000500000000000000"/>
              </a:rPr>
              <a:t>The FFO for Q2 2025 is $1.9M, which represents 1.2% of the $616M of WA Equity</a:t>
            </a:r>
            <a:endParaRPr lang="en-US" sz="1100">
              <a:solidFill>
                <a:schemeClr val="tx1"/>
              </a:solidFill>
              <a:latin typeface="Gilroy" panose="00000500000000000000"/>
            </a:endParaRPr>
          </a:p>
          <a:p>
            <a:pPr marL="628650" lvl="1" indent="-171450" fontAlgn="ctr">
              <a:buFont typeface="Arial" panose="020B0604020202020204" pitchFamily="34" charset="0"/>
              <a:buChar char="•"/>
            </a:pPr>
            <a:r>
              <a:rPr lang="en-US" sz="1100">
                <a:solidFill>
                  <a:schemeClr val="tx1"/>
                </a:solidFill>
                <a:latin typeface="Gilroy" panose="00000500000000000000"/>
              </a:rPr>
              <a:t>FFO increased due to newly entered hedge income as well as increase in assets from PQ.</a:t>
            </a:r>
          </a:p>
          <a:p>
            <a:pPr marL="628650" lvl="1" indent="-171450" fontAlgn="ctr">
              <a:buFont typeface="Arial" panose="020B0604020202020204" pitchFamily="34" charset="0"/>
              <a:buChar char="•"/>
            </a:pPr>
            <a:r>
              <a:rPr lang="en-US" sz="1100">
                <a:solidFill>
                  <a:schemeClr val="tx1"/>
                </a:solidFill>
                <a:latin typeface="Gilroy" panose="00000500000000000000"/>
              </a:rPr>
              <a:t>Core FFO is increased by the effect of the management fees that are being paid based on commitments ($916M) even though the WA Equity is only $616M.</a:t>
            </a:r>
          </a:p>
          <a:p>
            <a:pPr marL="628650" lvl="1" indent="-171450" fontAlgn="ctr">
              <a:buFont typeface="Arial" panose="020B0604020202020204" pitchFamily="34" charset="0"/>
              <a:buChar char="•"/>
            </a:pPr>
            <a:r>
              <a:rPr lang="en-US" sz="1100">
                <a:solidFill>
                  <a:schemeClr val="tx1"/>
                </a:solidFill>
                <a:latin typeface="Gilroy" panose="00000500000000000000"/>
              </a:rPr>
              <a:t>In addition, $134.5M weighted avg subline balance at 6.3% interest rate drives down FFO while boosting IRR</a:t>
            </a:r>
          </a:p>
          <a:p>
            <a:pPr lvl="1" fontAlgn="ctr"/>
            <a:endParaRPr lang="en-US" sz="1100">
              <a:solidFill>
                <a:schemeClr val="tx1"/>
              </a:solidFill>
              <a:latin typeface="Gilroy" panose="00000500000000000000"/>
            </a:endParaRPr>
          </a:p>
          <a:p>
            <a:pPr marL="171450" indent="-171450" fontAlgn="ctr">
              <a:buFont typeface="Arial" panose="020B0604020202020204" pitchFamily="34" charset="0"/>
              <a:buChar char="•"/>
            </a:pPr>
            <a:r>
              <a:rPr lang="en-US" sz="1100" b="1">
                <a:solidFill>
                  <a:schemeClr val="tx1"/>
                </a:solidFill>
                <a:latin typeface="Gilroy" panose="00000500000000000000"/>
              </a:rPr>
              <a:t>Core FFO for the quarter is $2.8M, which represents 1.8% of the $616M WA equity</a:t>
            </a:r>
            <a:endParaRPr lang="en-US" sz="1100">
              <a:solidFill>
                <a:schemeClr val="tx1"/>
              </a:solidFill>
              <a:latin typeface="Gilroy" panose="00000500000000000000"/>
            </a:endParaRPr>
          </a:p>
          <a:p>
            <a:pPr marL="628650" lvl="1" indent="-171450" fontAlgn="ctr">
              <a:buFont typeface="Arial" panose="020B0604020202020204" pitchFamily="34" charset="0"/>
              <a:buChar char="•"/>
            </a:pPr>
            <a:r>
              <a:rPr lang="en-US" sz="1100">
                <a:solidFill>
                  <a:schemeClr val="tx1"/>
                </a:solidFill>
                <a:latin typeface="Gilroy" panose="00000500000000000000"/>
              </a:rPr>
              <a:t>Excluding $0.9M of commitment fees and add back only mgmt. fees on $616M WA equity.</a:t>
            </a:r>
          </a:p>
          <a:p>
            <a:pPr lvl="1" fontAlgn="ctr"/>
            <a:endParaRPr lang="en-US" sz="1100">
              <a:solidFill>
                <a:schemeClr val="tx1"/>
              </a:solidFill>
              <a:latin typeface="Gilroy" panose="00000500000000000000"/>
            </a:endParaRPr>
          </a:p>
          <a:p>
            <a:pPr marL="171450" indent="-171450" fontAlgn="ctr">
              <a:buFont typeface="Arial" panose="020B0604020202020204" pitchFamily="34" charset="0"/>
              <a:buChar char="•"/>
            </a:pPr>
            <a:r>
              <a:rPr lang="en-US" sz="1100" b="1">
                <a:solidFill>
                  <a:schemeClr val="tx1"/>
                </a:solidFill>
                <a:latin typeface="Gilroy" panose="00000500000000000000"/>
              </a:rPr>
              <a:t>The theoretical Core FFO is $3.9M which represents 2.9% of the Theoretical Equity of $534M (assuming 60% LTC).</a:t>
            </a:r>
            <a:endParaRPr lang="en-US" sz="1100">
              <a:solidFill>
                <a:schemeClr val="tx1"/>
              </a:solidFill>
              <a:latin typeface="Gilroy" panose="00000500000000000000"/>
            </a:endParaRPr>
          </a:p>
          <a:p>
            <a:pPr marL="628650" lvl="1" indent="-171450" fontAlgn="ctr">
              <a:buFont typeface="Arial" panose="020B0604020202020204" pitchFamily="34" charset="0"/>
              <a:buChar char="•"/>
            </a:pPr>
            <a:r>
              <a:rPr lang="en-US" sz="1100">
                <a:solidFill>
                  <a:schemeClr val="tx1"/>
                </a:solidFill>
                <a:latin typeface="Gilroy" panose="00000500000000000000"/>
              </a:rPr>
              <a:t>Theoretical G&amp;A Adj: Applies G&amp;A of 0.5% against only the $534M theoretical equity.</a:t>
            </a:r>
          </a:p>
          <a:p>
            <a:pPr marL="628650" lvl="1" indent="-171450" fontAlgn="ctr">
              <a:buFont typeface="Arial" panose="020B0604020202020204" pitchFamily="34" charset="0"/>
              <a:buChar char="•"/>
            </a:pPr>
            <a:r>
              <a:rPr lang="en-US" sz="1100">
                <a:solidFill>
                  <a:schemeClr val="tx1"/>
                </a:solidFill>
                <a:latin typeface="Gilroy" panose="00000500000000000000"/>
              </a:rPr>
              <a:t>Theoretical Management Fees Adj: Mgmt. fee % applied only against the $534M theoretical equity</a:t>
            </a:r>
          </a:p>
          <a:p>
            <a:pPr marL="628650" lvl="1" indent="-171450" fontAlgn="ctr">
              <a:buFont typeface="Arial" panose="020B0604020202020204" pitchFamily="34" charset="0"/>
              <a:buChar char="•"/>
            </a:pPr>
            <a:r>
              <a:rPr lang="en-US" sz="1100">
                <a:solidFill>
                  <a:schemeClr val="tx1"/>
                </a:solidFill>
                <a:latin typeface="Gilroy" panose="00000500000000000000"/>
              </a:rPr>
              <a:t>Theoretical Interest Expenses Adj: This applies interest rate to 60% LTC debt balance which decreases core FFO as we operate in less than 60% LTC</a:t>
            </a:r>
            <a:endParaRPr lang="en-US" sz="900">
              <a:solidFill>
                <a:schemeClr val="tx1"/>
              </a:solidFill>
              <a:latin typeface="Gilroy" panose="00000500000000000000"/>
            </a:endParaRPr>
          </a:p>
        </p:txBody>
      </p:sp>
      <p:graphicFrame>
        <p:nvGraphicFramePr>
          <p:cNvPr id="18" name="think-cell data - do not delete" hidden="1">
            <a:extLst>
              <a:ext uri="{FF2B5EF4-FFF2-40B4-BE49-F238E27FC236}">
                <a16:creationId xmlns:a16="http://schemas.microsoft.com/office/drawing/2014/main" id="{59A8D8C1-50D6-A88A-A172-059A2095AD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8" name="think-cell data - do not delete" hidden="1">
                        <a:extLst>
                          <a:ext uri="{FF2B5EF4-FFF2-40B4-BE49-F238E27FC236}">
                            <a16:creationId xmlns:a16="http://schemas.microsoft.com/office/drawing/2014/main" id="{59A8D8C1-50D6-A88A-A172-059A2095AD7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7" name="Straight Connector 16">
            <a:extLst>
              <a:ext uri="{FF2B5EF4-FFF2-40B4-BE49-F238E27FC236}">
                <a16:creationId xmlns:a16="http://schemas.microsoft.com/office/drawing/2014/main" id="{A23F4769-3DAF-6383-19DF-98CCADDEEFB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3EC6529-738E-9E97-448C-A30453D02117}"/>
              </a:ext>
            </a:extLst>
          </p:cNvPr>
          <p:cNvSpPr/>
          <p:nvPr/>
        </p:nvSpPr>
        <p:spPr>
          <a:xfrm>
            <a:off x="6988110" y="1365600"/>
            <a:ext cx="4674782" cy="2684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2" name="Title 2">
            <a:extLst>
              <a:ext uri="{FF2B5EF4-FFF2-40B4-BE49-F238E27FC236}">
                <a16:creationId xmlns:a16="http://schemas.microsoft.com/office/drawing/2014/main" id="{FBEE3D53-38D4-EA63-DD71-9F594C78D896}"/>
              </a:ext>
            </a:extLst>
          </p:cNvPr>
          <p:cNvSpPr txBox="1">
            <a:spLocks/>
          </p:cNvSpPr>
          <p:nvPr/>
        </p:nvSpPr>
        <p:spPr>
          <a:xfrm>
            <a:off x="601839" y="474265"/>
            <a:ext cx="10072437" cy="685481"/>
          </a:xfrm>
          <a:prstGeom prst="rect">
            <a:avLst/>
          </a:prstGeom>
        </p:spPr>
        <p:txBody>
          <a:bodyPr wrap="square" lIns="0" tIns="0" rIns="0" bIns="0" anchor="ctr">
            <a:normAutofit/>
          </a:bodyPr>
          <a:lstStyle>
            <a:defPPr>
              <a:defRPr lang="en-US"/>
            </a:defPPr>
            <a:lvl1pPr defTabSz="914400">
              <a:defRPr sz="2160" b="1" i="0">
                <a:solidFill>
                  <a:srgbClr val="44546A"/>
                </a:solidFill>
                <a:latin typeface="Gilroy"/>
                <a:ea typeface="+mj-ea"/>
                <a:cs typeface="Lato"/>
              </a:defRPr>
            </a:lvl1pPr>
          </a:lstStyle>
          <a:p>
            <a:r>
              <a:rPr lang="en-US"/>
              <a:t>Fund Performance |Non-GAAP KPIs</a:t>
            </a:r>
          </a:p>
        </p:txBody>
      </p:sp>
      <p:pic>
        <p:nvPicPr>
          <p:cNvPr id="9" name="Picture 8">
            <a:extLst>
              <a:ext uri="{FF2B5EF4-FFF2-40B4-BE49-F238E27FC236}">
                <a16:creationId xmlns:a16="http://schemas.microsoft.com/office/drawing/2014/main" id="{055A1797-68EB-051C-B2E6-D3654DB4E814}"/>
              </a:ext>
            </a:extLst>
          </p:cNvPr>
          <p:cNvPicPr>
            <a:picLocks noChangeAspect="1"/>
          </p:cNvPicPr>
          <p:nvPr/>
        </p:nvPicPr>
        <p:blipFill>
          <a:blip r:embed="rId7"/>
          <a:stretch>
            <a:fillRect/>
          </a:stretch>
        </p:blipFill>
        <p:spPr>
          <a:xfrm>
            <a:off x="601839" y="1365600"/>
            <a:ext cx="4425950" cy="3619500"/>
          </a:xfrm>
          <a:prstGeom prst="rect">
            <a:avLst/>
          </a:prstGeom>
        </p:spPr>
      </p:pic>
    </p:spTree>
    <p:extLst>
      <p:ext uri="{BB962C8B-B14F-4D97-AF65-F5344CB8AC3E}">
        <p14:creationId xmlns:p14="http://schemas.microsoft.com/office/powerpoint/2010/main" val="1449097438"/>
      </p:ext>
    </p:extLst>
  </p:cSld>
  <p:clrMapOvr>
    <a:masterClrMapping/>
  </p:clrMapOvr>
  <p:extLst>
    <p:ext uri="{6950BFC3-D8DA-4A85-94F7-54DA5524770B}">
      <p188:commentRel xmlns:p188="http://schemas.microsoft.com/office/powerpoint/2018/8/main" r:id="rId4"/>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7DC1A-05F2-C889-2AD3-01B6BF8F3473}"/>
            </a:ext>
          </a:extLst>
        </p:cNvPr>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1964D399-2288-5016-8A4A-175CD6A797B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8" name="think-cell data - do not delete" hidden="1">
                        <a:extLst>
                          <a:ext uri="{FF2B5EF4-FFF2-40B4-BE49-F238E27FC236}">
                            <a16:creationId xmlns:a16="http://schemas.microsoft.com/office/drawing/2014/main" id="{1964D399-2288-5016-8A4A-175CD6A797B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7" name="Straight Connector 16">
            <a:extLst>
              <a:ext uri="{FF2B5EF4-FFF2-40B4-BE49-F238E27FC236}">
                <a16:creationId xmlns:a16="http://schemas.microsoft.com/office/drawing/2014/main" id="{27BC5B83-5ECA-6649-9177-42E02325CBF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2E3FF9-CF9F-B369-93E8-D3239887F878}"/>
              </a:ext>
            </a:extLst>
          </p:cNvPr>
          <p:cNvSpPr/>
          <p:nvPr/>
        </p:nvSpPr>
        <p:spPr>
          <a:xfrm>
            <a:off x="5570220" y="2238697"/>
            <a:ext cx="5859225" cy="3073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E966266E-CCE0-B6E4-5D21-973E2A713CBB}"/>
              </a:ext>
            </a:extLst>
          </p:cNvPr>
          <p:cNvSpPr/>
          <p:nvPr/>
        </p:nvSpPr>
        <p:spPr>
          <a:xfrm>
            <a:off x="5570220" y="2546082"/>
            <a:ext cx="5859225" cy="15260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3736">
              <a:spcBef>
                <a:spcPts val="600"/>
              </a:spcBef>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Core AFFO is ($4.8M) which represents (3.1%) of the of the $616M WA equity</a:t>
            </a:r>
          </a:p>
          <a:p>
            <a:pPr marL="628650" lvl="1" indent="-173736">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Including $8.4M CAPEX invested in the quarter</a:t>
            </a:r>
          </a:p>
          <a:p>
            <a:pPr marL="628650" lvl="1" indent="-173736">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Excluding $704k non-cash financing cost amortization and change in bad debt allowance</a:t>
            </a:r>
          </a:p>
        </p:txBody>
      </p:sp>
      <p:sp>
        <p:nvSpPr>
          <p:cNvPr id="6" name="Title 2">
            <a:extLst>
              <a:ext uri="{FF2B5EF4-FFF2-40B4-BE49-F238E27FC236}">
                <a16:creationId xmlns:a16="http://schemas.microsoft.com/office/drawing/2014/main" id="{426E25D9-B486-9BF4-C633-481BB02E85BE}"/>
              </a:ext>
            </a:extLst>
          </p:cNvPr>
          <p:cNvSpPr txBox="1">
            <a:spLocks/>
          </p:cNvSpPr>
          <p:nvPr/>
        </p:nvSpPr>
        <p:spPr>
          <a:xfrm>
            <a:off x="695141" y="512917"/>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400">
                <a:solidFill>
                  <a:schemeClr val="tx1"/>
                </a:solidFill>
              </a:rPr>
              <a:t>Fund Performance </a:t>
            </a:r>
            <a:r>
              <a:rPr lang="en-US" sz="2400" b="0">
                <a:solidFill>
                  <a:schemeClr val="tx1"/>
                </a:solidFill>
              </a:rPr>
              <a:t>| Non-GAAP KPIs</a:t>
            </a:r>
            <a:endParaRPr lang="en-US" sz="2400">
              <a:solidFill>
                <a:schemeClr val="tx1"/>
              </a:solidFill>
            </a:endParaRPr>
          </a:p>
        </p:txBody>
      </p:sp>
      <p:pic>
        <p:nvPicPr>
          <p:cNvPr id="3" name="Picture 2">
            <a:extLst>
              <a:ext uri="{FF2B5EF4-FFF2-40B4-BE49-F238E27FC236}">
                <a16:creationId xmlns:a16="http://schemas.microsoft.com/office/drawing/2014/main" id="{9AD7C237-02AB-994B-67B1-10FBE4FE7D27}"/>
              </a:ext>
            </a:extLst>
          </p:cNvPr>
          <p:cNvPicPr>
            <a:picLocks noChangeAspect="1"/>
          </p:cNvPicPr>
          <p:nvPr/>
        </p:nvPicPr>
        <p:blipFill>
          <a:blip r:embed="rId6"/>
          <a:stretch>
            <a:fillRect/>
          </a:stretch>
        </p:blipFill>
        <p:spPr>
          <a:xfrm>
            <a:off x="637936" y="2238697"/>
            <a:ext cx="4425950" cy="1803400"/>
          </a:xfrm>
          <a:prstGeom prst="rect">
            <a:avLst/>
          </a:prstGeom>
        </p:spPr>
      </p:pic>
    </p:spTree>
    <p:extLst>
      <p:ext uri="{BB962C8B-B14F-4D97-AF65-F5344CB8AC3E}">
        <p14:creationId xmlns:p14="http://schemas.microsoft.com/office/powerpoint/2010/main" val="2182683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63DB7136-93B0-DC34-4ED1-AF476346876A}"/>
              </a:ext>
            </a:extLst>
          </p:cNvPr>
          <p:cNvSpPr/>
          <p:nvPr/>
        </p:nvSpPr>
        <p:spPr>
          <a:xfrm>
            <a:off x="2729753" y="490774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1" name="Oval 20">
            <a:extLst>
              <a:ext uri="{FF2B5EF4-FFF2-40B4-BE49-F238E27FC236}">
                <a16:creationId xmlns:a16="http://schemas.microsoft.com/office/drawing/2014/main" id="{EDED04B3-13BE-9BC9-C2B4-44F98F44DD6E}"/>
              </a:ext>
            </a:extLst>
          </p:cNvPr>
          <p:cNvSpPr/>
          <p:nvPr/>
        </p:nvSpPr>
        <p:spPr>
          <a:xfrm>
            <a:off x="3998159" y="490774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2" name="Oval 21">
            <a:extLst>
              <a:ext uri="{FF2B5EF4-FFF2-40B4-BE49-F238E27FC236}">
                <a16:creationId xmlns:a16="http://schemas.microsoft.com/office/drawing/2014/main" id="{E6C92576-6C11-6F1A-7A45-E8EDCDF46B76}"/>
              </a:ext>
            </a:extLst>
          </p:cNvPr>
          <p:cNvSpPr/>
          <p:nvPr/>
        </p:nvSpPr>
        <p:spPr>
          <a:xfrm>
            <a:off x="5161409" y="490774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p>
        </p:txBody>
      </p:sp>
      <p:sp>
        <p:nvSpPr>
          <p:cNvPr id="23" name="Oval 22">
            <a:extLst>
              <a:ext uri="{FF2B5EF4-FFF2-40B4-BE49-F238E27FC236}">
                <a16:creationId xmlns:a16="http://schemas.microsoft.com/office/drawing/2014/main" id="{31E3548B-C7B3-6860-8930-856ED0871914}"/>
              </a:ext>
            </a:extLst>
          </p:cNvPr>
          <p:cNvSpPr/>
          <p:nvPr/>
        </p:nvSpPr>
        <p:spPr>
          <a:xfrm>
            <a:off x="7512165" y="235783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4" name="Oval 23">
            <a:extLst>
              <a:ext uri="{FF2B5EF4-FFF2-40B4-BE49-F238E27FC236}">
                <a16:creationId xmlns:a16="http://schemas.microsoft.com/office/drawing/2014/main" id="{FBE75C6D-06F3-F949-CAF7-12A84A7051C2}"/>
              </a:ext>
            </a:extLst>
          </p:cNvPr>
          <p:cNvSpPr/>
          <p:nvPr/>
        </p:nvSpPr>
        <p:spPr>
          <a:xfrm>
            <a:off x="7512165" y="362417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5" name="Oval 24">
            <a:extLst>
              <a:ext uri="{FF2B5EF4-FFF2-40B4-BE49-F238E27FC236}">
                <a16:creationId xmlns:a16="http://schemas.microsoft.com/office/drawing/2014/main" id="{60ABF3CC-35E2-CEDF-F0BE-AC2907ED89EC}"/>
              </a:ext>
            </a:extLst>
          </p:cNvPr>
          <p:cNvSpPr/>
          <p:nvPr/>
        </p:nvSpPr>
        <p:spPr>
          <a:xfrm>
            <a:off x="7569929" y="460046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p>
        </p:txBody>
      </p:sp>
      <p:sp>
        <p:nvSpPr>
          <p:cNvPr id="4" name="Title 3">
            <a:extLst>
              <a:ext uri="{FF2B5EF4-FFF2-40B4-BE49-F238E27FC236}">
                <a16:creationId xmlns:a16="http://schemas.microsoft.com/office/drawing/2014/main" id="{7D21D4A6-0570-5264-D9E9-3C5F39F7CD5D}"/>
              </a:ext>
            </a:extLst>
          </p:cNvPr>
          <p:cNvSpPr txBox="1">
            <a:spLocks/>
          </p:cNvSpPr>
          <p:nvPr/>
        </p:nvSpPr>
        <p:spPr>
          <a:xfrm>
            <a:off x="762555" y="546306"/>
            <a:ext cx="10072437" cy="685481"/>
          </a:xfrm>
          <a:prstGeom prst="rect">
            <a:avLst/>
          </a:prstGeom>
        </p:spPr>
        <p:txBody>
          <a:bodyPr wrap="square" lIns="0" tIns="0" rIns="0" bIns="0" anchor="ctr">
            <a:normAutofit/>
          </a:bodyPr>
          <a:lstStyle>
            <a:defPPr>
              <a:defRPr lang="en-US"/>
            </a:defPPr>
            <a:lvl1pPr defTabSz="914400">
              <a:defRPr sz="2160" b="1" i="0">
                <a:solidFill>
                  <a:srgbClr val="44546A"/>
                </a:solidFill>
                <a:latin typeface="Gilroy"/>
                <a:ea typeface="+mj-ea"/>
                <a:cs typeface="Lato"/>
              </a:defRPr>
            </a:lvl1pPr>
          </a:lstStyle>
          <a:p>
            <a:r>
              <a:rPr lang="en-US"/>
              <a:t>A/R Trend Summary </a:t>
            </a:r>
          </a:p>
        </p:txBody>
      </p:sp>
      <p:sp>
        <p:nvSpPr>
          <p:cNvPr id="2" name="Rectangle 1">
            <a:extLst>
              <a:ext uri="{FF2B5EF4-FFF2-40B4-BE49-F238E27FC236}">
                <a16:creationId xmlns:a16="http://schemas.microsoft.com/office/drawing/2014/main" id="{3CBE4B10-7E97-8733-D8EE-4DCE04EA2026}"/>
              </a:ext>
            </a:extLst>
          </p:cNvPr>
          <p:cNvSpPr/>
          <p:nvPr/>
        </p:nvSpPr>
        <p:spPr>
          <a:xfrm>
            <a:off x="7803337" y="1618445"/>
            <a:ext cx="3644591" cy="448672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100" b="1">
                <a:solidFill>
                  <a:schemeClr val="tx1"/>
                </a:solidFill>
                <a:latin typeface="Gilroy" panose="00000500000000000000"/>
                <a:cs typeface="Arial" panose="020B0604020202020204" pitchFamily="34" charset="0"/>
              </a:rPr>
              <a:t>AR balance improved in comparison to PQ mainly due to greater net collections detailed below, bad debt recovery, offset by an increase to general allowance</a:t>
            </a:r>
          </a:p>
          <a:p>
            <a:pPr>
              <a:spcBef>
                <a:spcPts val="600"/>
              </a:spcBef>
            </a:pPr>
            <a:r>
              <a:rPr lang="en-US" sz="1100" b="1">
                <a:solidFill>
                  <a:schemeClr val="tx1"/>
                </a:solidFill>
                <a:latin typeface="Gilroy" panose="00000500000000000000"/>
                <a:cs typeface="Arial" panose="020B0604020202020204" pitchFamily="34" charset="0"/>
              </a:rPr>
              <a:t>Bad Debt Recovery: </a:t>
            </a:r>
          </a:p>
          <a:p>
            <a:pPr marL="171450" indent="-171450">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Composed of collections from previously written off AR mainly from two tenants, noted on the following slide. </a:t>
            </a:r>
          </a:p>
          <a:p>
            <a:pPr marL="171450" indent="-171450">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Offset mainly by, Sannova Analytical at 155 Pierce where we are filing for eviction and if evicted, we will be reimbursed from escrow.</a:t>
            </a:r>
          </a:p>
          <a:p>
            <a:pPr>
              <a:spcBef>
                <a:spcPts val="600"/>
              </a:spcBef>
            </a:pPr>
            <a:r>
              <a:rPr lang="en-US" sz="1100" b="1">
                <a:solidFill>
                  <a:schemeClr val="tx1"/>
                </a:solidFill>
                <a:latin typeface="Gilroy" panose="00000500000000000000"/>
                <a:cs typeface="Arial" panose="020B0604020202020204" pitchFamily="34" charset="0"/>
              </a:rPr>
              <a:t>General Allowance </a:t>
            </a:r>
          </a:p>
          <a:p>
            <a:pPr marL="171450" indent="-171450">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Calculated in accordance with the General Allowance methodology,  increase in line with the overall increase in AR of 90 days balance QoQ. Mainly drive by PY CAM reconciliations.</a:t>
            </a:r>
          </a:p>
          <a:p>
            <a:pPr>
              <a:spcBef>
                <a:spcPts val="600"/>
              </a:spcBef>
            </a:pPr>
            <a:r>
              <a:rPr lang="en-US" sz="1100" b="1">
                <a:solidFill>
                  <a:schemeClr val="tx1"/>
                </a:solidFill>
                <a:latin typeface="Gilroy" panose="00000500000000000000"/>
                <a:cs typeface="Arial" panose="020B0604020202020204" pitchFamily="34" charset="0"/>
              </a:rPr>
              <a:t>Net Collections</a:t>
            </a:r>
          </a:p>
          <a:p>
            <a:pPr marL="171450" indent="-171450">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In the CQ, collections were greater than new tenant billings.</a:t>
            </a:r>
          </a:p>
          <a:p>
            <a:pPr marL="171450" indent="-171450">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As part of the technical billing cycle in Q2’25, $255k was recorded as revenue but later reversed as part of a Specific Bad Debt Allowance provision, after it was determined that collection was not probable. </a:t>
            </a:r>
          </a:p>
        </p:txBody>
      </p:sp>
      <p:sp>
        <p:nvSpPr>
          <p:cNvPr id="9" name="Rectangle 8">
            <a:extLst>
              <a:ext uri="{FF2B5EF4-FFF2-40B4-BE49-F238E27FC236}">
                <a16:creationId xmlns:a16="http://schemas.microsoft.com/office/drawing/2014/main" id="{D7DB95FC-563F-2152-8AC0-0E2BC2F33675}"/>
              </a:ext>
            </a:extLst>
          </p:cNvPr>
          <p:cNvSpPr/>
          <p:nvPr/>
        </p:nvSpPr>
        <p:spPr>
          <a:xfrm>
            <a:off x="7803337" y="1249871"/>
            <a:ext cx="3644592" cy="350490"/>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Gilroy" panose="00000500000000000000"/>
                <a:cs typeface="Arial" panose="020B0604020202020204" pitchFamily="34" charset="0"/>
              </a:rPr>
              <a:t>      Key Takeaways</a:t>
            </a:r>
          </a:p>
        </p:txBody>
      </p:sp>
      <mc:AlternateContent xmlns:mc="http://schemas.openxmlformats.org/markup-compatibility/2006">
        <mc:Choice xmlns:cx1="http://schemas.microsoft.com/office/drawing/2015/9/8/chartex" Requires="cx1">
          <p:graphicFrame>
            <p:nvGraphicFramePr>
              <p:cNvPr id="10" name="Chart 9">
                <a:extLst>
                  <a:ext uri="{FF2B5EF4-FFF2-40B4-BE49-F238E27FC236}">
                    <a16:creationId xmlns:a16="http://schemas.microsoft.com/office/drawing/2014/main" id="{06F639F9-3CFD-457A-AA22-F657C187D1BF}"/>
                  </a:ext>
                </a:extLst>
              </p:cNvPr>
              <p:cNvGraphicFramePr/>
              <p:nvPr>
                <p:extLst>
                  <p:ext uri="{D42A27DB-BD31-4B8C-83A1-F6EECF244321}">
                    <p14:modId xmlns:p14="http://schemas.microsoft.com/office/powerpoint/2010/main" val="4142416332"/>
                  </p:ext>
                </p:extLst>
              </p:nvPr>
            </p:nvGraphicFramePr>
            <p:xfrm>
              <a:off x="744071" y="1618445"/>
              <a:ext cx="6185460" cy="3289299"/>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10" name="Chart 9">
                <a:extLst>
                  <a:ext uri="{FF2B5EF4-FFF2-40B4-BE49-F238E27FC236}">
                    <a16:creationId xmlns:a16="http://schemas.microsoft.com/office/drawing/2014/main" id="{06F639F9-3CFD-457A-AA22-F657C187D1BF}"/>
                  </a:ext>
                </a:extLst>
              </p:cNvPr>
              <p:cNvPicPr>
                <a:picLocks noGrp="1" noRot="1" noChangeAspect="1" noMove="1" noResize="1" noEditPoints="1" noAdjustHandles="1" noChangeArrowheads="1" noChangeShapeType="1"/>
              </p:cNvPicPr>
              <p:nvPr/>
            </p:nvPicPr>
            <p:blipFill>
              <a:blip r:embed="rId4"/>
              <a:stretch>
                <a:fillRect/>
              </a:stretch>
            </p:blipFill>
            <p:spPr>
              <a:xfrm>
                <a:off x="744071" y="1618445"/>
                <a:ext cx="6185460" cy="3289299"/>
              </a:xfrm>
              <a:prstGeom prst="rect">
                <a:avLst/>
              </a:prstGeom>
            </p:spPr>
          </p:pic>
        </mc:Fallback>
      </mc:AlternateContent>
    </p:spTree>
    <p:extLst>
      <p:ext uri="{BB962C8B-B14F-4D97-AF65-F5344CB8AC3E}">
        <p14:creationId xmlns:p14="http://schemas.microsoft.com/office/powerpoint/2010/main" val="799961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1A084972-4AB8-4C60-A07C-63ABDFB461FE}"/>
              </a:ext>
            </a:extLst>
          </p:cNvPr>
          <p:cNvGraphicFramePr>
            <a:graphicFrameLocks/>
          </p:cNvGraphicFramePr>
          <p:nvPr>
            <p:extLst>
              <p:ext uri="{D42A27DB-BD31-4B8C-83A1-F6EECF244321}">
                <p14:modId xmlns:p14="http://schemas.microsoft.com/office/powerpoint/2010/main" val="3625247705"/>
              </p:ext>
            </p:extLst>
          </p:nvPr>
        </p:nvGraphicFramePr>
        <p:xfrm>
          <a:off x="7914473" y="2800523"/>
          <a:ext cx="4182277" cy="28344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think-cell data - do not delete" hidden="1">
            <a:extLst>
              <a:ext uri="{FF2B5EF4-FFF2-40B4-BE49-F238E27FC236}">
                <a16:creationId xmlns:a16="http://schemas.microsoft.com/office/drawing/2014/main" id="{195AF050-97E5-CC28-64DD-A443BB14D354}"/>
              </a:ext>
            </a:extLst>
          </p:cNvPr>
          <p:cNvGraphicFramePr>
            <a:graphicFrameLocks noChangeAspect="1"/>
          </p:cNvGraphicFramePr>
          <p:nvPr>
            <p:custDataLst>
              <p:tags r:id="rId1"/>
            </p:custDataLst>
            <p:extLst>
              <p:ext uri="{D42A27DB-BD31-4B8C-83A1-F6EECF244321}">
                <p14:modId xmlns:p14="http://schemas.microsoft.com/office/powerpoint/2010/main" val="1320257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5" name="think-cell data - do not delete" hidden="1">
                        <a:extLst>
                          <a:ext uri="{FF2B5EF4-FFF2-40B4-BE49-F238E27FC236}">
                            <a16:creationId xmlns:a16="http://schemas.microsoft.com/office/drawing/2014/main" id="{195AF050-97E5-CC28-64DD-A443BB14D3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7" name="Straight Connector 6">
            <a:extLst>
              <a:ext uri="{FF2B5EF4-FFF2-40B4-BE49-F238E27FC236}">
                <a16:creationId xmlns:a16="http://schemas.microsoft.com/office/drawing/2014/main" id="{249BD66A-F287-B63B-5F64-C3A4290A927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5CFBDD8E-6C48-15A8-38EA-E9EE695D9AF4}"/>
              </a:ext>
            </a:extLst>
          </p:cNvPr>
          <p:cNvSpPr>
            <a:spLocks noGrp="1"/>
          </p:cNvSpPr>
          <p:nvPr>
            <p:ph type="title"/>
          </p:nvPr>
        </p:nvSpPr>
        <p:spPr/>
        <p:txBody>
          <a:bodyPr vert="horz"/>
          <a:lstStyle/>
          <a:p>
            <a:r>
              <a:rPr lang="en-US">
                <a:solidFill>
                  <a:schemeClr val="tx2"/>
                </a:solidFill>
              </a:rPr>
              <a:t>Financing Metrics | Cash Basis vs Effective Interest Rate by Loan</a:t>
            </a:r>
            <a:endParaRPr lang="en-US" i="1">
              <a:solidFill>
                <a:schemeClr val="tx2"/>
              </a:solidFill>
            </a:endParaRPr>
          </a:p>
        </p:txBody>
      </p:sp>
      <p:sp>
        <p:nvSpPr>
          <p:cNvPr id="21" name="Rectangle 20">
            <a:extLst>
              <a:ext uri="{FF2B5EF4-FFF2-40B4-BE49-F238E27FC236}">
                <a16:creationId xmlns:a16="http://schemas.microsoft.com/office/drawing/2014/main" id="{E7A7C3E2-ECED-0C56-8D7F-CAD5A4A8CEF0}"/>
              </a:ext>
            </a:extLst>
          </p:cNvPr>
          <p:cNvSpPr/>
          <p:nvPr/>
        </p:nvSpPr>
        <p:spPr>
          <a:xfrm>
            <a:off x="762555" y="1171732"/>
            <a:ext cx="1828800" cy="1421607"/>
          </a:xfrm>
          <a:prstGeom prst="rect">
            <a:avLst/>
          </a:prstGeom>
          <a:solidFill>
            <a:srgbClr val="33404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Gilroy" panose="00000500000000000000"/>
                <a:cs typeface="Arial" panose="020B0604020202020204" pitchFamily="34" charset="0"/>
              </a:rPr>
              <a:t>Key Takeaways</a:t>
            </a:r>
          </a:p>
        </p:txBody>
      </p:sp>
      <p:grpSp>
        <p:nvGrpSpPr>
          <p:cNvPr id="22" name="Group 21">
            <a:extLst>
              <a:ext uri="{FF2B5EF4-FFF2-40B4-BE49-F238E27FC236}">
                <a16:creationId xmlns:a16="http://schemas.microsoft.com/office/drawing/2014/main" id="{650DEF5C-A21B-DF0D-E541-A1E82D9102B5}"/>
              </a:ext>
            </a:extLst>
          </p:cNvPr>
          <p:cNvGrpSpPr/>
          <p:nvPr/>
        </p:nvGrpSpPr>
        <p:grpSpPr>
          <a:xfrm>
            <a:off x="2639204" y="1539551"/>
            <a:ext cx="457200" cy="546772"/>
            <a:chOff x="9083708" y="2404703"/>
            <a:chExt cx="615673" cy="594359"/>
          </a:xfrm>
        </p:grpSpPr>
        <p:sp>
          <p:nvSpPr>
            <p:cNvPr id="23" name="Oval 22">
              <a:extLst>
                <a:ext uri="{FF2B5EF4-FFF2-40B4-BE49-F238E27FC236}">
                  <a16:creationId xmlns:a16="http://schemas.microsoft.com/office/drawing/2014/main" id="{2242ADD7-F3E4-343E-D8FC-3826C3EC25E6}"/>
                </a:ext>
              </a:extLst>
            </p:cNvPr>
            <p:cNvSpPr/>
            <p:nvPr/>
          </p:nvSpPr>
          <p:spPr>
            <a:xfrm>
              <a:off x="9083708" y="2404703"/>
              <a:ext cx="615673" cy="594359"/>
            </a:xfrm>
            <a:prstGeom prst="ellipse">
              <a:avLst/>
            </a:prstGeom>
            <a:solidFill>
              <a:srgbClr val="44546A">
                <a:lumMod val="20000"/>
                <a:lumOff val="8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roy" panose="00000500000000000000"/>
              </a:endParaRPr>
            </a:p>
          </p:txBody>
        </p:sp>
        <p:sp>
          <p:nvSpPr>
            <p:cNvPr id="24" name="Arrow: Chevron 23">
              <a:extLst>
                <a:ext uri="{FF2B5EF4-FFF2-40B4-BE49-F238E27FC236}">
                  <a16:creationId xmlns:a16="http://schemas.microsoft.com/office/drawing/2014/main" id="{2830A319-C44B-49CC-A3EA-107804397939}"/>
                </a:ext>
              </a:extLst>
            </p:cNvPr>
            <p:cNvSpPr/>
            <p:nvPr/>
          </p:nvSpPr>
          <p:spPr>
            <a:xfrm>
              <a:off x="9177306" y="2512290"/>
              <a:ext cx="274319" cy="365760"/>
            </a:xfrm>
            <a:prstGeom prst="chevron">
              <a:avLst/>
            </a:prstGeom>
            <a:solidFill>
              <a:srgbClr val="44546A"/>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sp>
          <p:nvSpPr>
            <p:cNvPr id="25" name="Arrow: Chevron 24">
              <a:extLst>
                <a:ext uri="{FF2B5EF4-FFF2-40B4-BE49-F238E27FC236}">
                  <a16:creationId xmlns:a16="http://schemas.microsoft.com/office/drawing/2014/main" id="{635BBC55-E294-BFD9-8924-A9A761166381}"/>
                </a:ext>
              </a:extLst>
            </p:cNvPr>
            <p:cNvSpPr/>
            <p:nvPr/>
          </p:nvSpPr>
          <p:spPr>
            <a:xfrm>
              <a:off x="9363637" y="2512290"/>
              <a:ext cx="274319" cy="365760"/>
            </a:xfrm>
            <a:prstGeom prst="chevron">
              <a:avLst/>
            </a:prstGeom>
            <a:solidFill>
              <a:srgbClr val="1C6C99"/>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grpSp>
      <p:sp>
        <p:nvSpPr>
          <p:cNvPr id="26" name="Rectangle 25">
            <a:extLst>
              <a:ext uri="{FF2B5EF4-FFF2-40B4-BE49-F238E27FC236}">
                <a16:creationId xmlns:a16="http://schemas.microsoft.com/office/drawing/2014/main" id="{95A85C23-9A32-333A-CC9C-5E9B6549A81D}"/>
              </a:ext>
            </a:extLst>
          </p:cNvPr>
          <p:cNvSpPr/>
          <p:nvPr/>
        </p:nvSpPr>
        <p:spPr>
          <a:xfrm>
            <a:off x="3144253" y="1115547"/>
            <a:ext cx="8495655" cy="1558901"/>
          </a:xfrm>
          <a:prstGeom prst="rect">
            <a:avLst/>
          </a:prstGeom>
          <a:solidFill>
            <a:schemeClr val="accent3">
              <a:lumMod val="20000"/>
              <a:lumOff val="80000"/>
            </a:schemeClr>
          </a:solidFill>
          <a:ln w="25400" cap="flat" cmpd="sng" algn="ctr">
            <a:noFill/>
            <a:prstDash val="solid"/>
          </a:ln>
          <a:effectLst/>
        </p:spPr>
        <p:txBody>
          <a:bodyPr rtlCol="0" anchor="ctr"/>
          <a:lstStyle/>
          <a:p>
            <a:pPr marL="171450" marR="0" lvl="0" indent="-171450" defTabSz="457200" eaLnBrk="1" fontAlgn="auto" latinLnBrk="0" hangingPunct="1">
              <a:lnSpc>
                <a:spcPct val="100000"/>
              </a:lnSpc>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Gilroy" panose="00000500000000000000"/>
                <a:cs typeface="Arial" panose="020B0604020202020204" pitchFamily="34" charset="0"/>
              </a:rPr>
              <a:t>The base interest of the fund is 5.7% </a:t>
            </a:r>
            <a:r>
              <a:rPr kumimoji="0" lang="en-US" sz="1100" i="0" u="none" strike="noStrike" kern="0" cap="none" spc="0" normalizeH="0" baseline="0" noProof="0">
                <a:ln>
                  <a:noFill/>
                </a:ln>
                <a:effectLst/>
                <a:uLnTx/>
                <a:uFillTx/>
                <a:latin typeface="Gilroy" panose="00000500000000000000"/>
                <a:cs typeface="Arial" panose="020B0604020202020204" pitchFamily="34" charset="0"/>
              </a:rPr>
              <a:t>after taking a weighted average across all loans (including the subline and dev) and applying hedging</a:t>
            </a:r>
          </a:p>
          <a:p>
            <a:pPr marL="171450" marR="0" lvl="0" indent="-171450" defTabSz="457200" eaLnBrk="1" fontAlgn="auto" latinLnBrk="0" hangingPunct="1">
              <a:lnSpc>
                <a:spcPct val="100000"/>
              </a:lnSpc>
              <a:spcAft>
                <a:spcPts val="0"/>
              </a:spcAft>
              <a:buClrTx/>
              <a:buSzTx/>
              <a:buFont typeface="Arial" panose="020B0604020202020204" pitchFamily="34" charset="0"/>
              <a:buChar char="•"/>
              <a:tabLst/>
              <a:defRPr/>
            </a:pPr>
            <a:r>
              <a:rPr lang="en-US" sz="1100" kern="0">
                <a:latin typeface="Gilroy" panose="00000500000000000000"/>
                <a:cs typeface="Arial" panose="020B0604020202020204" pitchFamily="34" charset="0"/>
              </a:rPr>
              <a:t>When also factoring in financing costs amortization &amp; unused fees, </a:t>
            </a:r>
            <a:r>
              <a:rPr lang="en-US" sz="1100" b="1" kern="0">
                <a:latin typeface="Gilroy" panose="00000500000000000000"/>
                <a:cs typeface="Arial" panose="020B0604020202020204" pitchFamily="34" charset="0"/>
              </a:rPr>
              <a:t>the effective interest rate is 6.34%</a:t>
            </a:r>
          </a:p>
          <a:p>
            <a:pPr marL="171450" indent="-171450">
              <a:buFont typeface="Arial" panose="020B0604020202020204" pitchFamily="34" charset="0"/>
              <a:buChar char="•"/>
              <a:defRPr/>
            </a:pPr>
            <a:r>
              <a:rPr kumimoji="0" lang="en-US" sz="1100" i="0" u="none" strike="noStrike" kern="0" cap="none" spc="0" normalizeH="0" baseline="0" noProof="0">
                <a:ln>
                  <a:noFill/>
                </a:ln>
                <a:effectLst/>
                <a:uLnTx/>
                <a:uFillTx/>
                <a:latin typeface="Gilroy" panose="00000500000000000000"/>
                <a:cs typeface="Arial" panose="020B0604020202020204" pitchFamily="34" charset="0"/>
              </a:rPr>
              <a:t>As of quarter end, the fund was </a:t>
            </a:r>
            <a:r>
              <a:rPr kumimoji="0" lang="en-US" sz="1100" b="1" i="0" u="none" strike="noStrike" kern="0" cap="none" spc="0" normalizeH="0" baseline="0" noProof="0">
                <a:ln>
                  <a:noFill/>
                </a:ln>
                <a:effectLst/>
                <a:uLnTx/>
                <a:uFillTx/>
                <a:latin typeface="Gilroy" panose="00000500000000000000"/>
                <a:cs typeface="Arial" panose="020B0604020202020204" pitchFamily="34" charset="0"/>
              </a:rPr>
              <a:t>88</a:t>
            </a:r>
            <a:r>
              <a:rPr lang="en-US" sz="1100" b="1" kern="0">
                <a:latin typeface="Gilroy" panose="00000500000000000000"/>
                <a:cs typeface="Arial" panose="020B0604020202020204" pitchFamily="34" charset="0"/>
              </a:rPr>
              <a:t>%</a:t>
            </a:r>
            <a:r>
              <a:rPr kumimoji="0" lang="en-US" sz="1100" b="1" i="0" u="none" strike="noStrike" kern="0" cap="none" spc="0" normalizeH="0" baseline="0" noProof="0">
                <a:ln>
                  <a:noFill/>
                </a:ln>
                <a:effectLst/>
                <a:uLnTx/>
                <a:uFillTx/>
                <a:latin typeface="Gilroy" panose="00000500000000000000"/>
                <a:cs typeface="Arial" panose="020B0604020202020204" pitchFamily="34" charset="0"/>
              </a:rPr>
              <a:t> hedged </a:t>
            </a:r>
            <a:r>
              <a:rPr kumimoji="0" lang="en-US" sz="1100" i="0" u="none" strike="noStrike" kern="0" cap="none" spc="0" normalizeH="0" baseline="0" noProof="0">
                <a:ln>
                  <a:noFill/>
                </a:ln>
                <a:effectLst/>
                <a:uLnTx/>
                <a:uFillTx/>
                <a:latin typeface="Gilroy" panose="00000500000000000000"/>
                <a:cs typeface="Arial" panose="020B0604020202020204" pitchFamily="34" charset="0"/>
              </a:rPr>
              <a:t>(</a:t>
            </a:r>
            <a:r>
              <a:rPr lang="en-US" sz="1100" kern="0">
                <a:latin typeface="Gilroy" panose="00000500000000000000"/>
                <a:cs typeface="Arial" panose="020B0604020202020204" pitchFamily="34" charset="0"/>
              </a:rPr>
              <a:t>91</a:t>
            </a:r>
            <a:r>
              <a:rPr kumimoji="0" lang="en-US" sz="1100" i="0" u="none" strike="noStrike" kern="0" cap="none" spc="0" normalizeH="0" baseline="0" noProof="0">
                <a:ln>
                  <a:noFill/>
                </a:ln>
                <a:effectLst/>
                <a:uLnTx/>
                <a:uFillTx/>
                <a:latin typeface="Gilroy" panose="00000500000000000000"/>
                <a:cs typeface="Arial" panose="020B0604020202020204" pitchFamily="34" charset="0"/>
              </a:rPr>
              <a:t>% excluding the subline and development). </a:t>
            </a:r>
          </a:p>
          <a:p>
            <a:pPr marL="171450" indent="-171450">
              <a:buFont typeface="Arial" panose="020B0604020202020204" pitchFamily="34" charset="0"/>
              <a:buChar char="•"/>
              <a:defRPr/>
            </a:pPr>
            <a:r>
              <a:rPr lang="en-US" sz="1100">
                <a:latin typeface="Gilroy" panose="00000500000000000000"/>
                <a:ea typeface="Lato Medium" panose="020F0502020204030203" pitchFamily="34" charset="0"/>
                <a:cs typeface="Lato Medium" panose="020F0502020204030203" pitchFamily="34" charset="0"/>
              </a:rPr>
              <a:t>In anticipation of our refi during Q3-25, the fund has entered 4 additional hedges with mandatory hedge termination in Q3-25. The fund is monitoring the markets for the best future hedging strategy available.</a:t>
            </a:r>
          </a:p>
          <a:p>
            <a:pPr marL="171450" indent="-171450">
              <a:buFont typeface="Arial" panose="020B0604020202020204" pitchFamily="34" charset="0"/>
              <a:buChar char="•"/>
              <a:defRPr/>
            </a:pPr>
            <a:r>
              <a:rPr lang="en-US" sz="1100" kern="0">
                <a:latin typeface="Gilroy" panose="00000500000000000000"/>
                <a:cs typeface="Arial" panose="020B0604020202020204" pitchFamily="34" charset="0"/>
              </a:rPr>
              <a:t>The</a:t>
            </a:r>
            <a:r>
              <a:rPr lang="en-US" sz="1100" b="1" kern="0">
                <a:latin typeface="Gilroy" panose="00000500000000000000"/>
                <a:cs typeface="Arial" panose="020B0604020202020204" pitchFamily="34" charset="0"/>
              </a:rPr>
              <a:t> weighted average LTC in Q2-25 is 45% </a:t>
            </a:r>
            <a:r>
              <a:rPr lang="en-US" sz="1100" kern="0">
                <a:latin typeface="Gilroy" panose="00000500000000000000"/>
                <a:cs typeface="Arial" panose="020B0604020202020204" pitchFamily="34" charset="0"/>
              </a:rPr>
              <a:t>(excluding subline). The weighted average leverage including subline and development loan was 56%</a:t>
            </a:r>
          </a:p>
          <a:p>
            <a:pPr marL="171450" indent="-171450">
              <a:buFont typeface="Arial" panose="020B0604020202020204" pitchFamily="34" charset="0"/>
              <a:buChar char="•"/>
              <a:defRPr/>
            </a:pPr>
            <a:r>
              <a:rPr kumimoji="0" lang="en-US" sz="1100" i="0" u="none" strike="noStrike" kern="0" cap="none" spc="0" normalizeH="0" baseline="0" noProof="0">
                <a:ln>
                  <a:noFill/>
                </a:ln>
                <a:effectLst/>
                <a:uLnTx/>
                <a:uFillTx/>
                <a:latin typeface="Gilroy" panose="00000500000000000000"/>
                <a:cs typeface="Arial" panose="020B0604020202020204" pitchFamily="34" charset="0"/>
              </a:rPr>
              <a:t>Below LTC on developments is based on full capacity of the loan and full development budget.</a:t>
            </a:r>
          </a:p>
        </p:txBody>
      </p:sp>
      <p:sp>
        <p:nvSpPr>
          <p:cNvPr id="5" name="TextBox 4">
            <a:extLst>
              <a:ext uri="{FF2B5EF4-FFF2-40B4-BE49-F238E27FC236}">
                <a16:creationId xmlns:a16="http://schemas.microsoft.com/office/drawing/2014/main" id="{E8A80A9C-B030-9F80-023E-4A81300577F0}"/>
              </a:ext>
            </a:extLst>
          </p:cNvPr>
          <p:cNvSpPr txBox="1"/>
          <p:nvPr/>
        </p:nvSpPr>
        <p:spPr>
          <a:xfrm>
            <a:off x="851285" y="6203779"/>
            <a:ext cx="5166360" cy="461665"/>
          </a:xfrm>
          <a:prstGeom prst="rect">
            <a:avLst/>
          </a:prstGeom>
          <a:noFill/>
        </p:spPr>
        <p:txBody>
          <a:bodyPr wrap="square" rtlCol="0">
            <a:spAutoFit/>
          </a:bodyPr>
          <a:lstStyle/>
          <a:p>
            <a:r>
              <a:rPr lang="en-US" sz="1200"/>
              <a:t>*The Cap and SWAP hedging effect is associated with the credit Facility.</a:t>
            </a:r>
          </a:p>
          <a:p>
            <a:r>
              <a:rPr lang="en-US" sz="1200"/>
              <a:t>**LTC Based on the total availability of the credit facility</a:t>
            </a:r>
          </a:p>
        </p:txBody>
      </p:sp>
      <p:sp>
        <p:nvSpPr>
          <p:cNvPr id="8" name="TextBox 7">
            <a:extLst>
              <a:ext uri="{FF2B5EF4-FFF2-40B4-BE49-F238E27FC236}">
                <a16:creationId xmlns:a16="http://schemas.microsoft.com/office/drawing/2014/main" id="{83F9E9D2-C27C-73DC-C7F4-A78E5C8A975C}"/>
              </a:ext>
            </a:extLst>
          </p:cNvPr>
          <p:cNvSpPr txBox="1"/>
          <p:nvPr/>
        </p:nvSpPr>
        <p:spPr>
          <a:xfrm>
            <a:off x="4510847" y="5739489"/>
            <a:ext cx="457200" cy="228600"/>
          </a:xfrm>
          <a:prstGeom prst="rect">
            <a:avLst/>
          </a:prstGeom>
          <a:solidFill>
            <a:schemeClr val="accent1">
              <a:lumMod val="60000"/>
              <a:lumOff val="40000"/>
            </a:schemeClr>
          </a:solidFill>
        </p:spPr>
        <p:txBody>
          <a:bodyPr wrap="square" rtlCol="0">
            <a:spAutoFit/>
          </a:bodyPr>
          <a:lstStyle/>
          <a:p>
            <a:r>
              <a:rPr lang="en-US" sz="1050" b="1"/>
              <a:t>61%</a:t>
            </a:r>
          </a:p>
        </p:txBody>
      </p:sp>
      <p:sp>
        <p:nvSpPr>
          <p:cNvPr id="10" name="TextBox 9">
            <a:extLst>
              <a:ext uri="{FF2B5EF4-FFF2-40B4-BE49-F238E27FC236}">
                <a16:creationId xmlns:a16="http://schemas.microsoft.com/office/drawing/2014/main" id="{1F460D30-F354-C4C1-B906-D1541F5D952E}"/>
              </a:ext>
            </a:extLst>
          </p:cNvPr>
          <p:cNvSpPr txBox="1"/>
          <p:nvPr/>
        </p:nvSpPr>
        <p:spPr>
          <a:xfrm>
            <a:off x="5455863" y="5745324"/>
            <a:ext cx="457200" cy="228600"/>
          </a:xfrm>
          <a:prstGeom prst="rect">
            <a:avLst/>
          </a:prstGeom>
          <a:solidFill>
            <a:schemeClr val="accent1">
              <a:lumMod val="60000"/>
              <a:lumOff val="40000"/>
            </a:schemeClr>
          </a:solidFill>
        </p:spPr>
        <p:txBody>
          <a:bodyPr wrap="square" rtlCol="0">
            <a:spAutoFit/>
          </a:bodyPr>
          <a:lstStyle/>
          <a:p>
            <a:r>
              <a:rPr lang="en-US" sz="1050" b="1"/>
              <a:t>63%</a:t>
            </a:r>
          </a:p>
        </p:txBody>
      </p:sp>
      <p:sp>
        <p:nvSpPr>
          <p:cNvPr id="16" name="TextBox 15">
            <a:extLst>
              <a:ext uri="{FF2B5EF4-FFF2-40B4-BE49-F238E27FC236}">
                <a16:creationId xmlns:a16="http://schemas.microsoft.com/office/drawing/2014/main" id="{8B4772B3-1B37-5DB8-BEEA-8349D18B36CE}"/>
              </a:ext>
            </a:extLst>
          </p:cNvPr>
          <p:cNvSpPr txBox="1"/>
          <p:nvPr/>
        </p:nvSpPr>
        <p:spPr>
          <a:xfrm>
            <a:off x="3332026" y="5756759"/>
            <a:ext cx="457200" cy="228600"/>
          </a:xfrm>
          <a:prstGeom prst="rect">
            <a:avLst/>
          </a:prstGeom>
          <a:solidFill>
            <a:schemeClr val="accent1">
              <a:lumMod val="60000"/>
              <a:lumOff val="40000"/>
            </a:schemeClr>
          </a:solidFill>
        </p:spPr>
        <p:txBody>
          <a:bodyPr wrap="square" rtlCol="0">
            <a:spAutoFit/>
          </a:bodyPr>
          <a:lstStyle/>
          <a:p>
            <a:r>
              <a:rPr lang="en-US" sz="1050" b="1"/>
              <a:t>58%</a:t>
            </a:r>
          </a:p>
        </p:txBody>
      </p:sp>
      <p:sp>
        <p:nvSpPr>
          <p:cNvPr id="17" name="TextBox 16">
            <a:extLst>
              <a:ext uri="{FF2B5EF4-FFF2-40B4-BE49-F238E27FC236}">
                <a16:creationId xmlns:a16="http://schemas.microsoft.com/office/drawing/2014/main" id="{6C64ADAF-91F0-BB2E-5C39-9936C7E94B83}"/>
              </a:ext>
            </a:extLst>
          </p:cNvPr>
          <p:cNvSpPr txBox="1"/>
          <p:nvPr/>
        </p:nvSpPr>
        <p:spPr>
          <a:xfrm>
            <a:off x="1227427" y="5737152"/>
            <a:ext cx="582323" cy="253916"/>
          </a:xfrm>
          <a:prstGeom prst="rect">
            <a:avLst/>
          </a:prstGeom>
          <a:solidFill>
            <a:schemeClr val="accent1">
              <a:lumMod val="60000"/>
              <a:lumOff val="40000"/>
            </a:schemeClr>
          </a:solidFill>
        </p:spPr>
        <p:txBody>
          <a:bodyPr wrap="square" rtlCol="0">
            <a:spAutoFit/>
          </a:bodyPr>
          <a:lstStyle/>
          <a:p>
            <a:r>
              <a:rPr lang="en-US" sz="1050" b="1"/>
              <a:t>50%**</a:t>
            </a:r>
          </a:p>
        </p:txBody>
      </p:sp>
      <p:sp>
        <p:nvSpPr>
          <p:cNvPr id="18" name="TextBox 17">
            <a:extLst>
              <a:ext uri="{FF2B5EF4-FFF2-40B4-BE49-F238E27FC236}">
                <a16:creationId xmlns:a16="http://schemas.microsoft.com/office/drawing/2014/main" id="{52F429E4-EF84-AEF2-CE68-13A4E689DC55}"/>
              </a:ext>
            </a:extLst>
          </p:cNvPr>
          <p:cNvSpPr txBox="1"/>
          <p:nvPr/>
        </p:nvSpPr>
        <p:spPr>
          <a:xfrm>
            <a:off x="151398" y="5762468"/>
            <a:ext cx="457200" cy="228600"/>
          </a:xfrm>
          <a:prstGeom prst="rect">
            <a:avLst/>
          </a:prstGeom>
          <a:solidFill>
            <a:schemeClr val="accent1">
              <a:lumMod val="60000"/>
              <a:lumOff val="40000"/>
            </a:schemeClr>
          </a:solidFill>
        </p:spPr>
        <p:txBody>
          <a:bodyPr wrap="square" rtlCol="0">
            <a:spAutoFit/>
          </a:bodyPr>
          <a:lstStyle/>
          <a:p>
            <a:pPr algn="ctr"/>
            <a:r>
              <a:rPr lang="en-US" sz="1000" b="1"/>
              <a:t>LTC</a:t>
            </a:r>
          </a:p>
        </p:txBody>
      </p:sp>
      <p:sp>
        <p:nvSpPr>
          <p:cNvPr id="2" name="TextBox 1">
            <a:extLst>
              <a:ext uri="{FF2B5EF4-FFF2-40B4-BE49-F238E27FC236}">
                <a16:creationId xmlns:a16="http://schemas.microsoft.com/office/drawing/2014/main" id="{8D8D7CE1-7B5B-BAEA-F7C0-5ED1DA7510F1}"/>
              </a:ext>
            </a:extLst>
          </p:cNvPr>
          <p:cNvSpPr txBox="1"/>
          <p:nvPr/>
        </p:nvSpPr>
        <p:spPr>
          <a:xfrm>
            <a:off x="6400879" y="5745324"/>
            <a:ext cx="457200" cy="253916"/>
          </a:xfrm>
          <a:prstGeom prst="rect">
            <a:avLst/>
          </a:prstGeom>
          <a:solidFill>
            <a:srgbClr val="8497B0"/>
          </a:solidFill>
        </p:spPr>
        <p:txBody>
          <a:bodyPr wrap="square" rtlCol="0">
            <a:spAutoFit/>
          </a:bodyPr>
          <a:lstStyle/>
          <a:p>
            <a:r>
              <a:rPr lang="en-US" sz="1050" b="1"/>
              <a:t>64%</a:t>
            </a:r>
          </a:p>
        </p:txBody>
      </p:sp>
      <p:graphicFrame>
        <p:nvGraphicFramePr>
          <p:cNvPr id="6" name="Chart 5">
            <a:extLst>
              <a:ext uri="{FF2B5EF4-FFF2-40B4-BE49-F238E27FC236}">
                <a16:creationId xmlns:a16="http://schemas.microsoft.com/office/drawing/2014/main" id="{C4D86218-36BA-40F2-BDB1-C53BABA9FF19}"/>
              </a:ext>
            </a:extLst>
          </p:cNvPr>
          <p:cNvGraphicFramePr>
            <a:graphicFrameLocks/>
          </p:cNvGraphicFramePr>
          <p:nvPr>
            <p:extLst>
              <p:ext uri="{D42A27DB-BD31-4B8C-83A1-F6EECF244321}">
                <p14:modId xmlns:p14="http://schemas.microsoft.com/office/powerpoint/2010/main" val="2532225974"/>
              </p:ext>
            </p:extLst>
          </p:nvPr>
        </p:nvGraphicFramePr>
        <p:xfrm>
          <a:off x="872297" y="2843231"/>
          <a:ext cx="8463314" cy="283447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92224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D22F9-7E73-898E-6C02-41B6EE40A87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6F2AB5D-E6F0-5D16-0E02-8A664DE6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4" name="think-cell data - do not delete" hidden="1">
                        <a:extLst>
                          <a:ext uri="{FF2B5EF4-FFF2-40B4-BE49-F238E27FC236}">
                            <a16:creationId xmlns:a16="http://schemas.microsoft.com/office/drawing/2014/main" id="{96F2AB5D-E6F0-5D16-0E02-8A664DE6E9F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3">
            <a:extLst>
              <a:ext uri="{FF2B5EF4-FFF2-40B4-BE49-F238E27FC236}">
                <a16:creationId xmlns:a16="http://schemas.microsoft.com/office/drawing/2014/main" id="{E6316A33-8B5F-3D8C-D666-7BABAEACF591}"/>
              </a:ext>
            </a:extLst>
          </p:cNvPr>
          <p:cNvSpPr txBox="1">
            <a:spLocks/>
          </p:cNvSpPr>
          <p:nvPr/>
        </p:nvSpPr>
        <p:spPr>
          <a:xfrm>
            <a:off x="790055" y="573464"/>
            <a:ext cx="10072437" cy="685481"/>
          </a:xfrm>
          <a:prstGeom prst="rect">
            <a:avLst/>
          </a:prstGeom>
        </p:spPr>
        <p:txBody>
          <a:bodyPr wrap="square" lIns="0" tIns="0" rIns="0" bIns="0" anchor="ctr">
            <a:normAutofit/>
          </a:bodyPr>
          <a:lstStyle>
            <a:defPPr>
              <a:defRPr lang="en-US"/>
            </a:defPPr>
            <a:lvl1pPr defTabSz="914400">
              <a:defRPr sz="2160" b="1" i="0">
                <a:solidFill>
                  <a:srgbClr val="44546A"/>
                </a:solidFill>
                <a:latin typeface="Gilroy"/>
                <a:ea typeface="+mj-ea"/>
                <a:cs typeface="Lato"/>
              </a:defRPr>
            </a:lvl1pPr>
          </a:lstStyle>
          <a:p>
            <a:r>
              <a:rPr lang="en-US"/>
              <a:t>Main Debt Covenants Overview</a:t>
            </a:r>
          </a:p>
        </p:txBody>
      </p:sp>
      <p:sp>
        <p:nvSpPr>
          <p:cNvPr id="2" name="TextBox 1">
            <a:extLst>
              <a:ext uri="{FF2B5EF4-FFF2-40B4-BE49-F238E27FC236}">
                <a16:creationId xmlns:a16="http://schemas.microsoft.com/office/drawing/2014/main" id="{2CF38C4D-F14F-2695-3324-B555B130889E}"/>
              </a:ext>
            </a:extLst>
          </p:cNvPr>
          <p:cNvSpPr txBox="1"/>
          <p:nvPr/>
        </p:nvSpPr>
        <p:spPr>
          <a:xfrm>
            <a:off x="790055" y="3961972"/>
            <a:ext cx="7107799" cy="246221"/>
          </a:xfrm>
          <a:prstGeom prst="rect">
            <a:avLst/>
          </a:prstGeom>
          <a:noFill/>
        </p:spPr>
        <p:txBody>
          <a:bodyPr wrap="square" rtlCol="0">
            <a:spAutoFit/>
          </a:bodyPr>
          <a:lstStyle/>
          <a:p>
            <a:r>
              <a:rPr lang="en-US" sz="1000"/>
              <a:t>*Meets the aggregate collateral pool occupancy test for Credit Facility.</a:t>
            </a:r>
          </a:p>
        </p:txBody>
      </p:sp>
      <p:pic>
        <p:nvPicPr>
          <p:cNvPr id="8" name="Picture 7">
            <a:extLst>
              <a:ext uri="{FF2B5EF4-FFF2-40B4-BE49-F238E27FC236}">
                <a16:creationId xmlns:a16="http://schemas.microsoft.com/office/drawing/2014/main" id="{3A16AE91-AEA1-C31F-9043-E7C84C0D8407}"/>
              </a:ext>
            </a:extLst>
          </p:cNvPr>
          <p:cNvPicPr>
            <a:picLocks noChangeAspect="1"/>
          </p:cNvPicPr>
          <p:nvPr/>
        </p:nvPicPr>
        <p:blipFill>
          <a:blip r:embed="rId6"/>
          <a:stretch>
            <a:fillRect/>
          </a:stretch>
        </p:blipFill>
        <p:spPr>
          <a:xfrm>
            <a:off x="790055" y="1374875"/>
            <a:ext cx="9334500" cy="2343150"/>
          </a:xfrm>
          <a:prstGeom prst="rect">
            <a:avLst/>
          </a:prstGeom>
        </p:spPr>
      </p:pic>
    </p:spTree>
    <p:extLst>
      <p:ext uri="{BB962C8B-B14F-4D97-AF65-F5344CB8AC3E}">
        <p14:creationId xmlns:p14="http://schemas.microsoft.com/office/powerpoint/2010/main" val="3390912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77D8F-F770-130A-61BA-F1CB5AF08213}"/>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EE9CA7D6-9B3B-6336-FD94-D379F428A0C8}"/>
              </a:ext>
            </a:extLst>
          </p:cNvPr>
          <p:cNvGraphicFramePr>
            <a:graphicFrameLocks noChangeAspect="1"/>
          </p:cNvGraphicFramePr>
          <p:nvPr>
            <p:custDataLst>
              <p:tags r:id="rId1"/>
            </p:custDataLst>
            <p:extLst>
              <p:ext uri="{D42A27DB-BD31-4B8C-83A1-F6EECF244321}">
                <p14:modId xmlns:p14="http://schemas.microsoft.com/office/powerpoint/2010/main" val="1412132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5" name="think-cell data - do not delete" hidden="1">
                        <a:extLst>
                          <a:ext uri="{FF2B5EF4-FFF2-40B4-BE49-F238E27FC236}">
                            <a16:creationId xmlns:a16="http://schemas.microsoft.com/office/drawing/2014/main" id="{EE9CA7D6-9B3B-6336-FD94-D379F428A0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3">
            <a:extLst>
              <a:ext uri="{FF2B5EF4-FFF2-40B4-BE49-F238E27FC236}">
                <a16:creationId xmlns:a16="http://schemas.microsoft.com/office/drawing/2014/main" id="{6A1E6E1A-7352-8ECB-D9A1-C43E88DD77E7}"/>
              </a:ext>
            </a:extLst>
          </p:cNvPr>
          <p:cNvSpPr txBox="1">
            <a:spLocks/>
          </p:cNvSpPr>
          <p:nvPr/>
        </p:nvSpPr>
        <p:spPr>
          <a:xfrm>
            <a:off x="790055" y="573464"/>
            <a:ext cx="10072437" cy="685481"/>
          </a:xfrm>
          <a:prstGeom prst="rect">
            <a:avLst/>
          </a:prstGeom>
        </p:spPr>
        <p:txBody>
          <a:bodyPr wrap="square" lIns="0" tIns="0" rIns="0" bIns="0" anchor="ctr">
            <a:normAutofit/>
          </a:bodyPr>
          <a:lstStyle>
            <a:defPPr>
              <a:defRPr lang="en-US"/>
            </a:defPPr>
            <a:lvl1pPr defTabSz="914400">
              <a:defRPr sz="2160" b="1" i="0">
                <a:solidFill>
                  <a:srgbClr val="44546A"/>
                </a:solidFill>
                <a:latin typeface="Gilroy"/>
                <a:ea typeface="+mj-ea"/>
                <a:cs typeface="Lato"/>
              </a:defRPr>
            </a:lvl1pPr>
          </a:lstStyle>
          <a:p>
            <a:r>
              <a:rPr lang="en-US"/>
              <a:t>Development Deals | Project Analysis</a:t>
            </a:r>
          </a:p>
        </p:txBody>
      </p:sp>
      <p:sp>
        <p:nvSpPr>
          <p:cNvPr id="17" name="TextBox 16">
            <a:extLst>
              <a:ext uri="{FF2B5EF4-FFF2-40B4-BE49-F238E27FC236}">
                <a16:creationId xmlns:a16="http://schemas.microsoft.com/office/drawing/2014/main" id="{E61C1DF9-D489-B556-A858-01DF3DC846F6}"/>
              </a:ext>
            </a:extLst>
          </p:cNvPr>
          <p:cNvSpPr txBox="1"/>
          <p:nvPr/>
        </p:nvSpPr>
        <p:spPr>
          <a:xfrm>
            <a:off x="684328" y="4146175"/>
            <a:ext cx="10666890" cy="430887"/>
          </a:xfrm>
          <a:prstGeom prst="rect">
            <a:avLst/>
          </a:prstGeom>
          <a:noFill/>
        </p:spPr>
        <p:txBody>
          <a:bodyPr wrap="square" rtlCol="0">
            <a:spAutoFit/>
          </a:bodyPr>
          <a:lstStyle/>
          <a:p>
            <a:r>
              <a:rPr lang="en-US" sz="1100" i="1">
                <a:latin typeface="Gilroy" panose="00000500000000000000"/>
              </a:rPr>
              <a:t>*Term sheet signed</a:t>
            </a:r>
          </a:p>
          <a:p>
            <a:r>
              <a:rPr lang="en-US" sz="1100" i="1">
                <a:latin typeface="Gilroy" panose="00000500000000000000"/>
              </a:rPr>
              <a:t>**Asset is wholly owned – budgeted IRR is Gross IRR. </a:t>
            </a:r>
          </a:p>
        </p:txBody>
      </p:sp>
      <p:sp>
        <p:nvSpPr>
          <p:cNvPr id="28" name="Rectangle: Diagonal Corners Rounded 27">
            <a:extLst>
              <a:ext uri="{FF2B5EF4-FFF2-40B4-BE49-F238E27FC236}">
                <a16:creationId xmlns:a16="http://schemas.microsoft.com/office/drawing/2014/main" id="{81D59434-0F88-CB61-5996-0AB3E73CECA0}"/>
              </a:ext>
            </a:extLst>
          </p:cNvPr>
          <p:cNvSpPr/>
          <p:nvPr/>
        </p:nvSpPr>
        <p:spPr>
          <a:xfrm>
            <a:off x="1228994" y="5761004"/>
            <a:ext cx="2468880" cy="504932"/>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sz="2000"/>
          </a:p>
        </p:txBody>
      </p:sp>
      <p:grpSp>
        <p:nvGrpSpPr>
          <p:cNvPr id="30" name="Group 29">
            <a:extLst>
              <a:ext uri="{FF2B5EF4-FFF2-40B4-BE49-F238E27FC236}">
                <a16:creationId xmlns:a16="http://schemas.microsoft.com/office/drawing/2014/main" id="{83927510-C701-164E-60E5-3F3309E46A7E}"/>
              </a:ext>
            </a:extLst>
          </p:cNvPr>
          <p:cNvGrpSpPr/>
          <p:nvPr/>
        </p:nvGrpSpPr>
        <p:grpSpPr>
          <a:xfrm>
            <a:off x="684328" y="5761004"/>
            <a:ext cx="604816" cy="504932"/>
            <a:chOff x="280579" y="4267200"/>
            <a:chExt cx="1115242" cy="1374349"/>
          </a:xfrm>
        </p:grpSpPr>
        <p:sp>
          <p:nvSpPr>
            <p:cNvPr id="31" name="Rectangle: Diagonal Corners Rounded 30">
              <a:extLst>
                <a:ext uri="{FF2B5EF4-FFF2-40B4-BE49-F238E27FC236}">
                  <a16:creationId xmlns:a16="http://schemas.microsoft.com/office/drawing/2014/main" id="{FC7CF8B5-682A-96D9-353C-E8747AF34504}"/>
                </a:ext>
              </a:extLst>
            </p:cNvPr>
            <p:cNvSpPr/>
            <p:nvPr/>
          </p:nvSpPr>
          <p:spPr>
            <a:xfrm>
              <a:off x="280579" y="4267200"/>
              <a:ext cx="1115242" cy="1374349"/>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sz="2000"/>
            </a:p>
          </p:txBody>
        </p:sp>
        <p:pic>
          <p:nvPicPr>
            <p:cNvPr id="32" name="Graphic 31" descr="Open book outline">
              <a:extLst>
                <a:ext uri="{FF2B5EF4-FFF2-40B4-BE49-F238E27FC236}">
                  <a16:creationId xmlns:a16="http://schemas.microsoft.com/office/drawing/2014/main" id="{651D74EA-4120-3C43-90F6-9FF7DEAF77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488" y="4541325"/>
              <a:ext cx="893423" cy="841373"/>
            </a:xfrm>
            <a:prstGeom prst="rect">
              <a:avLst/>
            </a:prstGeom>
          </p:spPr>
        </p:pic>
      </p:grpSp>
      <p:sp>
        <p:nvSpPr>
          <p:cNvPr id="33" name="Rectangle: Diagonal Corners Rounded 32">
            <a:extLst>
              <a:ext uri="{FF2B5EF4-FFF2-40B4-BE49-F238E27FC236}">
                <a16:creationId xmlns:a16="http://schemas.microsoft.com/office/drawing/2014/main" id="{2FA2DDDD-AAD7-6F4E-62C4-FE9059B17CED}"/>
              </a:ext>
            </a:extLst>
          </p:cNvPr>
          <p:cNvSpPr/>
          <p:nvPr/>
        </p:nvSpPr>
        <p:spPr>
          <a:xfrm>
            <a:off x="1228996" y="5154554"/>
            <a:ext cx="2468880" cy="504932"/>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sz="2000"/>
          </a:p>
        </p:txBody>
      </p:sp>
      <p:grpSp>
        <p:nvGrpSpPr>
          <p:cNvPr id="34" name="Group 33">
            <a:extLst>
              <a:ext uri="{FF2B5EF4-FFF2-40B4-BE49-F238E27FC236}">
                <a16:creationId xmlns:a16="http://schemas.microsoft.com/office/drawing/2014/main" id="{4D696CC9-2145-6F57-26A1-6827350848D4}"/>
              </a:ext>
            </a:extLst>
          </p:cNvPr>
          <p:cNvGrpSpPr/>
          <p:nvPr/>
        </p:nvGrpSpPr>
        <p:grpSpPr>
          <a:xfrm>
            <a:off x="684328" y="5154554"/>
            <a:ext cx="604816" cy="504932"/>
            <a:chOff x="280579" y="4267200"/>
            <a:chExt cx="1115242" cy="1374349"/>
          </a:xfrm>
        </p:grpSpPr>
        <p:sp>
          <p:nvSpPr>
            <p:cNvPr id="35" name="Rectangle: Diagonal Corners Rounded 34">
              <a:extLst>
                <a:ext uri="{FF2B5EF4-FFF2-40B4-BE49-F238E27FC236}">
                  <a16:creationId xmlns:a16="http://schemas.microsoft.com/office/drawing/2014/main" id="{9314A1B6-57D0-8736-EBBF-AC07501025A2}"/>
                </a:ext>
              </a:extLst>
            </p:cNvPr>
            <p:cNvSpPr/>
            <p:nvPr/>
          </p:nvSpPr>
          <p:spPr>
            <a:xfrm>
              <a:off x="280579" y="4267200"/>
              <a:ext cx="1115242" cy="1374349"/>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sz="2000"/>
            </a:p>
          </p:txBody>
        </p:sp>
        <p:pic>
          <p:nvPicPr>
            <p:cNvPr id="36" name="Graphic 35" descr="Open book outline">
              <a:extLst>
                <a:ext uri="{FF2B5EF4-FFF2-40B4-BE49-F238E27FC236}">
                  <a16:creationId xmlns:a16="http://schemas.microsoft.com/office/drawing/2014/main" id="{585333D7-9291-3B40-4DB0-2CA29AAFB6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488" y="4541325"/>
              <a:ext cx="893423" cy="841373"/>
            </a:xfrm>
            <a:prstGeom prst="rect">
              <a:avLst/>
            </a:prstGeom>
          </p:spPr>
        </p:pic>
      </p:grpSp>
      <p:sp>
        <p:nvSpPr>
          <p:cNvPr id="37" name="TextBox 36">
            <a:extLst>
              <a:ext uri="{FF2B5EF4-FFF2-40B4-BE49-F238E27FC236}">
                <a16:creationId xmlns:a16="http://schemas.microsoft.com/office/drawing/2014/main" id="{7EED5450-C2C6-357C-AD5D-CDE35B58E700}"/>
              </a:ext>
            </a:extLst>
          </p:cNvPr>
          <p:cNvSpPr txBox="1"/>
          <p:nvPr/>
        </p:nvSpPr>
        <p:spPr>
          <a:xfrm>
            <a:off x="1259554" y="5828804"/>
            <a:ext cx="2194560" cy="369332"/>
          </a:xfrm>
          <a:prstGeom prst="rect">
            <a:avLst/>
          </a:prstGeom>
          <a:noFill/>
        </p:spPr>
        <p:txBody>
          <a:bodyPr wrap="square">
            <a:spAutoFit/>
          </a:bodyPr>
          <a:lstStyle/>
          <a:p>
            <a:r>
              <a:rPr lang="en-US" sz="900" u="sng">
                <a:latin typeface="Gilroy" panose="00000500000000000000"/>
              </a:rPr>
              <a:t>Forecast </a:t>
            </a:r>
            <a:r>
              <a:rPr lang="en-US" sz="900">
                <a:latin typeface="Gilroy" panose="00000500000000000000"/>
              </a:rPr>
              <a:t>– The updated calculation from the forecasted underwriting mode.</a:t>
            </a:r>
            <a:endParaRPr lang="en-IL" sz="900">
              <a:latin typeface="Gilroy" panose="00000500000000000000"/>
            </a:endParaRPr>
          </a:p>
        </p:txBody>
      </p:sp>
      <p:sp>
        <p:nvSpPr>
          <p:cNvPr id="39" name="TextBox 38">
            <a:extLst>
              <a:ext uri="{FF2B5EF4-FFF2-40B4-BE49-F238E27FC236}">
                <a16:creationId xmlns:a16="http://schemas.microsoft.com/office/drawing/2014/main" id="{17104CD0-B0A3-42A3-B10B-4D870E66A0A2}"/>
              </a:ext>
            </a:extLst>
          </p:cNvPr>
          <p:cNvSpPr txBox="1"/>
          <p:nvPr/>
        </p:nvSpPr>
        <p:spPr>
          <a:xfrm>
            <a:off x="1259554" y="5222354"/>
            <a:ext cx="2194560" cy="369332"/>
          </a:xfrm>
          <a:prstGeom prst="rect">
            <a:avLst/>
          </a:prstGeom>
          <a:noFill/>
        </p:spPr>
        <p:txBody>
          <a:bodyPr wrap="square">
            <a:spAutoFit/>
          </a:bodyPr>
          <a:lstStyle/>
          <a:p>
            <a:r>
              <a:rPr lang="en-US" sz="900" u="sng">
                <a:solidFill>
                  <a:srgbClr val="000000"/>
                </a:solidFill>
              </a:rPr>
              <a:t>UW</a:t>
            </a:r>
            <a:r>
              <a:rPr lang="en-US" sz="900">
                <a:solidFill>
                  <a:srgbClr val="000000"/>
                </a:solidFill>
              </a:rPr>
              <a:t>- The original IC memo presented at the investment committee at time of deal.</a:t>
            </a:r>
            <a:endParaRPr lang="en-IL" sz="900"/>
          </a:p>
        </p:txBody>
      </p:sp>
      <p:sp>
        <p:nvSpPr>
          <p:cNvPr id="40" name="Rectangle 39">
            <a:extLst>
              <a:ext uri="{FF2B5EF4-FFF2-40B4-BE49-F238E27FC236}">
                <a16:creationId xmlns:a16="http://schemas.microsoft.com/office/drawing/2014/main" id="{025C1E12-17ED-46E6-C21C-AC282A551659}"/>
              </a:ext>
            </a:extLst>
          </p:cNvPr>
          <p:cNvSpPr/>
          <p:nvPr/>
        </p:nvSpPr>
        <p:spPr>
          <a:xfrm>
            <a:off x="4392706" y="4308384"/>
            <a:ext cx="6767866"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42" name="Rectangle 41">
            <a:extLst>
              <a:ext uri="{FF2B5EF4-FFF2-40B4-BE49-F238E27FC236}">
                <a16:creationId xmlns:a16="http://schemas.microsoft.com/office/drawing/2014/main" id="{7BFF49D7-505E-D84F-4A24-46DCA49B3BDE}"/>
              </a:ext>
            </a:extLst>
          </p:cNvPr>
          <p:cNvSpPr/>
          <p:nvPr/>
        </p:nvSpPr>
        <p:spPr>
          <a:xfrm>
            <a:off x="4392706" y="4582703"/>
            <a:ext cx="6767866" cy="19202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a:solidFill>
                  <a:schemeClr val="tx1"/>
                </a:solidFill>
                <a:latin typeface="Gilroy" panose="00000500000000000000"/>
                <a:ea typeface="Lato Medium" panose="020F0502020204030203" pitchFamily="34" charset="0"/>
                <a:cs typeface="Lato Medium" panose="020F0502020204030203" pitchFamily="34" charset="0"/>
              </a:rPr>
              <a:t>Park 295 and Swisher loans both secured with relationship banks in those markets (Pinnacle &amp; Synovus) who were able to offer sub 300s spreads at &gt;60% LTC</a:t>
            </a:r>
          </a:p>
          <a:p>
            <a:pPr marL="171450" indent="-171450">
              <a:buFont typeface="Arial" panose="020B0604020202020204" pitchFamily="34" charset="0"/>
              <a:buChar char="•"/>
            </a:pPr>
            <a:endParaRPr lang="en-US" sz="11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Medium" panose="020F0502020204030203" pitchFamily="34" charset="0"/>
                <a:cs typeface="Lato Medium" panose="020F0502020204030203" pitchFamily="34" charset="0"/>
              </a:rPr>
              <a:t>Joyce Kilmer loan also secured with a relationship bank (BHI) with higher rate (375bps spread) offset by higher 65% leverage</a:t>
            </a:r>
          </a:p>
          <a:p>
            <a:pPr marL="171450" indent="-171450">
              <a:buFont typeface="Arial" panose="020B0604020202020204" pitchFamily="34" charset="0"/>
              <a:buChar char="•"/>
            </a:pPr>
            <a:endParaRPr lang="en-US" sz="11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Medium" panose="020F0502020204030203" pitchFamily="34" charset="0"/>
                <a:cs typeface="Lato Medium" panose="020F0502020204030203" pitchFamily="34" charset="0"/>
              </a:rPr>
              <a:t>Lack of bank bids on Gibbstown due to location and small size of project forced debt fund loan with Berkeley at high spread (&gt;500bps)</a:t>
            </a:r>
          </a:p>
        </p:txBody>
      </p:sp>
      <p:pic>
        <p:nvPicPr>
          <p:cNvPr id="12" name="Picture 11">
            <a:extLst>
              <a:ext uri="{FF2B5EF4-FFF2-40B4-BE49-F238E27FC236}">
                <a16:creationId xmlns:a16="http://schemas.microsoft.com/office/drawing/2014/main" id="{FC113F81-D715-5AF7-651E-93E33B4F9D5C}"/>
              </a:ext>
            </a:extLst>
          </p:cNvPr>
          <p:cNvPicPr>
            <a:picLocks noChangeAspect="1"/>
          </p:cNvPicPr>
          <p:nvPr/>
        </p:nvPicPr>
        <p:blipFill>
          <a:blip r:embed="rId8"/>
          <a:stretch>
            <a:fillRect/>
          </a:stretch>
        </p:blipFill>
        <p:spPr>
          <a:xfrm>
            <a:off x="907798" y="1445472"/>
            <a:ext cx="10192919" cy="2574166"/>
          </a:xfrm>
          <a:prstGeom prst="rect">
            <a:avLst/>
          </a:prstGeom>
        </p:spPr>
      </p:pic>
    </p:spTree>
    <p:extLst>
      <p:ext uri="{BB962C8B-B14F-4D97-AF65-F5344CB8AC3E}">
        <p14:creationId xmlns:p14="http://schemas.microsoft.com/office/powerpoint/2010/main" val="1743023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45E57E-B676-3691-72C2-24DFA27F683E}"/>
              </a:ext>
            </a:extLst>
          </p:cNvPr>
          <p:cNvSpPr txBox="1"/>
          <p:nvPr/>
        </p:nvSpPr>
        <p:spPr>
          <a:xfrm>
            <a:off x="689330" y="4019638"/>
            <a:ext cx="10666890" cy="600164"/>
          </a:xfrm>
          <a:prstGeom prst="rect">
            <a:avLst/>
          </a:prstGeom>
          <a:noFill/>
        </p:spPr>
        <p:txBody>
          <a:bodyPr wrap="square" rtlCol="0">
            <a:spAutoFit/>
          </a:bodyPr>
          <a:lstStyle/>
          <a:p>
            <a:r>
              <a:rPr lang="en-US" sz="1100" i="1">
                <a:latin typeface="Gilroy" panose="00000500000000000000"/>
              </a:rPr>
              <a:t>*Term sheet signed</a:t>
            </a:r>
          </a:p>
          <a:p>
            <a:r>
              <a:rPr lang="en-US" sz="1100">
                <a:solidFill>
                  <a:srgbClr val="000000"/>
                </a:solidFill>
              </a:rPr>
              <a:t>**Budgeted Development Costs- The budgeted costs are based on the most up to date forecasted model. Excluding the total land cost.</a:t>
            </a:r>
            <a:endParaRPr lang="en-IL" sz="1100"/>
          </a:p>
          <a:p>
            <a:endParaRPr lang="en-US" sz="1100" i="1">
              <a:latin typeface="Gilroy" panose="00000500000000000000"/>
            </a:endParaRPr>
          </a:p>
        </p:txBody>
      </p:sp>
      <p:sp>
        <p:nvSpPr>
          <p:cNvPr id="34" name="TextBox 33">
            <a:extLst>
              <a:ext uri="{FF2B5EF4-FFF2-40B4-BE49-F238E27FC236}">
                <a16:creationId xmlns:a16="http://schemas.microsoft.com/office/drawing/2014/main" id="{62CF5BAD-AF35-A8A6-45EE-4D5FF61DA48D}"/>
              </a:ext>
            </a:extLst>
          </p:cNvPr>
          <p:cNvSpPr txBox="1"/>
          <p:nvPr/>
        </p:nvSpPr>
        <p:spPr>
          <a:xfrm>
            <a:off x="847725" y="3313584"/>
            <a:ext cx="462091" cy="230832"/>
          </a:xfrm>
          <a:prstGeom prst="rect">
            <a:avLst/>
          </a:prstGeom>
          <a:noFill/>
        </p:spPr>
        <p:txBody>
          <a:bodyPr wrap="square" rtlCol="0">
            <a:spAutoFit/>
          </a:bodyPr>
          <a:lstStyle/>
          <a:p>
            <a:r>
              <a:rPr lang="en-US" sz="900">
                <a:solidFill>
                  <a:schemeClr val="bg1"/>
                </a:solidFill>
              </a:rPr>
              <a:t>**</a:t>
            </a:r>
          </a:p>
        </p:txBody>
      </p:sp>
      <p:sp>
        <p:nvSpPr>
          <p:cNvPr id="47" name="Title 3">
            <a:extLst>
              <a:ext uri="{FF2B5EF4-FFF2-40B4-BE49-F238E27FC236}">
                <a16:creationId xmlns:a16="http://schemas.microsoft.com/office/drawing/2014/main" id="{83576C46-B050-D151-DE69-B0D68E1851FF}"/>
              </a:ext>
            </a:extLst>
          </p:cNvPr>
          <p:cNvSpPr txBox="1">
            <a:spLocks/>
          </p:cNvSpPr>
          <p:nvPr/>
        </p:nvSpPr>
        <p:spPr>
          <a:xfrm>
            <a:off x="790055" y="573464"/>
            <a:ext cx="10072437" cy="685481"/>
          </a:xfrm>
          <a:prstGeom prst="rect">
            <a:avLst/>
          </a:prstGeom>
        </p:spPr>
        <p:txBody>
          <a:bodyPr wrap="square" lIns="0" tIns="0" rIns="0" bIns="0" anchor="ctr">
            <a:normAutofit/>
          </a:bodyPr>
          <a:lstStyle>
            <a:defPPr>
              <a:defRPr lang="en-US"/>
            </a:defPPr>
            <a:lvl1pPr defTabSz="914400">
              <a:defRPr sz="2160" b="1" i="0">
                <a:solidFill>
                  <a:srgbClr val="44546A"/>
                </a:solidFill>
                <a:latin typeface="Gilroy"/>
                <a:ea typeface="+mj-ea"/>
                <a:cs typeface="Lato"/>
              </a:defRPr>
            </a:lvl1pPr>
          </a:lstStyle>
          <a:p>
            <a:r>
              <a:rPr lang="en-US"/>
              <a:t>Development Deals| Project Analysis</a:t>
            </a:r>
          </a:p>
        </p:txBody>
      </p:sp>
      <p:sp>
        <p:nvSpPr>
          <p:cNvPr id="78" name="TextBox 77">
            <a:extLst>
              <a:ext uri="{FF2B5EF4-FFF2-40B4-BE49-F238E27FC236}">
                <a16:creationId xmlns:a16="http://schemas.microsoft.com/office/drawing/2014/main" id="{28CFE640-9FCF-5E3E-ABE3-65092C9BD328}"/>
              </a:ext>
            </a:extLst>
          </p:cNvPr>
          <p:cNvSpPr txBox="1"/>
          <p:nvPr/>
        </p:nvSpPr>
        <p:spPr>
          <a:xfrm>
            <a:off x="668951" y="2619129"/>
            <a:ext cx="6096000" cy="261610"/>
          </a:xfrm>
          <a:prstGeom prst="rect">
            <a:avLst/>
          </a:prstGeom>
          <a:noFill/>
        </p:spPr>
        <p:txBody>
          <a:bodyPr wrap="square">
            <a:spAutoFit/>
          </a:bodyPr>
          <a:lstStyle/>
          <a:p>
            <a:r>
              <a:rPr kumimoji="0" lang="en-US" sz="1100" b="0" i="0" u="none" strike="noStrike" kern="1200" cap="none" spc="0" normalizeH="0" baseline="0" noProof="0">
                <a:ln>
                  <a:noFill/>
                </a:ln>
                <a:effectLst/>
                <a:uLnTx/>
                <a:uFillTx/>
                <a:latin typeface="Calibri"/>
                <a:ea typeface="+mn-ea"/>
                <a:cs typeface="+mn-cs"/>
              </a:rPr>
              <a:t>**</a:t>
            </a:r>
            <a:endParaRPr lang="en-US"/>
          </a:p>
        </p:txBody>
      </p:sp>
      <p:pic>
        <p:nvPicPr>
          <p:cNvPr id="14" name="Picture 13">
            <a:extLst>
              <a:ext uri="{FF2B5EF4-FFF2-40B4-BE49-F238E27FC236}">
                <a16:creationId xmlns:a16="http://schemas.microsoft.com/office/drawing/2014/main" id="{AA4332C9-C253-F485-4852-FFA774642000}"/>
              </a:ext>
            </a:extLst>
          </p:cNvPr>
          <p:cNvPicPr>
            <a:picLocks noChangeAspect="1"/>
          </p:cNvPicPr>
          <p:nvPr/>
        </p:nvPicPr>
        <p:blipFill>
          <a:blip r:embed="rId3"/>
          <a:stretch>
            <a:fillRect/>
          </a:stretch>
        </p:blipFill>
        <p:spPr>
          <a:xfrm>
            <a:off x="907797" y="1480232"/>
            <a:ext cx="10209577" cy="2539405"/>
          </a:xfrm>
          <a:prstGeom prst="rect">
            <a:avLst/>
          </a:prstGeom>
        </p:spPr>
      </p:pic>
    </p:spTree>
    <p:extLst>
      <p:ext uri="{BB962C8B-B14F-4D97-AF65-F5344CB8AC3E}">
        <p14:creationId xmlns:p14="http://schemas.microsoft.com/office/powerpoint/2010/main" val="2976425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12856A-3813-E1CF-AC88-465135A1753B}"/>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C6EA1637-D9DF-412A-117B-18C2D5AC40D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5" name="think-cell data - do not delete" hidden="1">
                        <a:extLst>
                          <a:ext uri="{FF2B5EF4-FFF2-40B4-BE49-F238E27FC236}">
                            <a16:creationId xmlns:a16="http://schemas.microsoft.com/office/drawing/2014/main" id="{C6EA1637-D9DF-412A-117B-18C2D5AC40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3">
            <a:extLst>
              <a:ext uri="{FF2B5EF4-FFF2-40B4-BE49-F238E27FC236}">
                <a16:creationId xmlns:a16="http://schemas.microsoft.com/office/drawing/2014/main" id="{FA5046F9-3501-3C78-D7BD-F158612F60C9}"/>
              </a:ext>
            </a:extLst>
          </p:cNvPr>
          <p:cNvSpPr txBox="1">
            <a:spLocks/>
          </p:cNvSpPr>
          <p:nvPr/>
        </p:nvSpPr>
        <p:spPr>
          <a:xfrm>
            <a:off x="790055" y="573464"/>
            <a:ext cx="10072437" cy="685481"/>
          </a:xfrm>
          <a:prstGeom prst="rect">
            <a:avLst/>
          </a:prstGeom>
        </p:spPr>
        <p:txBody>
          <a:bodyPr wrap="square" lIns="0" tIns="0" rIns="0" bIns="0" anchor="ctr">
            <a:normAutofit/>
          </a:bodyPr>
          <a:lstStyle>
            <a:defPPr>
              <a:defRPr lang="en-US"/>
            </a:defPPr>
            <a:lvl1pPr defTabSz="914400">
              <a:defRPr sz="2160" b="1" i="0">
                <a:solidFill>
                  <a:srgbClr val="44546A"/>
                </a:solidFill>
                <a:latin typeface="Gilroy"/>
                <a:ea typeface="+mj-ea"/>
                <a:cs typeface="Lato"/>
              </a:defRPr>
            </a:lvl1pPr>
          </a:lstStyle>
          <a:p>
            <a:r>
              <a:rPr lang="en-US"/>
              <a:t>Development Deals | Project Analysis</a:t>
            </a:r>
          </a:p>
        </p:txBody>
      </p:sp>
      <p:sp>
        <p:nvSpPr>
          <p:cNvPr id="2" name="TextBox 1">
            <a:extLst>
              <a:ext uri="{FF2B5EF4-FFF2-40B4-BE49-F238E27FC236}">
                <a16:creationId xmlns:a16="http://schemas.microsoft.com/office/drawing/2014/main" id="{DEC6F4B0-BCC6-F1A1-BF18-1861135C5088}"/>
              </a:ext>
            </a:extLst>
          </p:cNvPr>
          <p:cNvSpPr txBox="1"/>
          <p:nvPr/>
        </p:nvSpPr>
        <p:spPr>
          <a:xfrm>
            <a:off x="9195905" y="269873"/>
            <a:ext cx="2206040" cy="369332"/>
          </a:xfrm>
          <a:prstGeom prst="rect">
            <a:avLst/>
          </a:prstGeom>
          <a:solidFill>
            <a:srgbClr val="FFFF00"/>
          </a:solidFill>
          <a:ln>
            <a:solidFill>
              <a:schemeClr val="tx1"/>
            </a:solidFill>
          </a:ln>
        </p:spPr>
        <p:txBody>
          <a:bodyPr wrap="square" rtlCol="0">
            <a:spAutoFit/>
          </a:bodyPr>
          <a:lstStyle/>
          <a:p>
            <a:pPr algn="ctr"/>
            <a:r>
              <a:rPr lang="en-US"/>
              <a:t>Need to be updated</a:t>
            </a:r>
          </a:p>
        </p:txBody>
      </p:sp>
      <p:sp>
        <p:nvSpPr>
          <p:cNvPr id="17" name="TextBox 16">
            <a:extLst>
              <a:ext uri="{FF2B5EF4-FFF2-40B4-BE49-F238E27FC236}">
                <a16:creationId xmlns:a16="http://schemas.microsoft.com/office/drawing/2014/main" id="{7EA690B5-A03A-FFD5-5A2B-77D885EAFA3B}"/>
              </a:ext>
            </a:extLst>
          </p:cNvPr>
          <p:cNvSpPr txBox="1"/>
          <p:nvPr/>
        </p:nvSpPr>
        <p:spPr>
          <a:xfrm>
            <a:off x="684328" y="4146175"/>
            <a:ext cx="10666890" cy="430887"/>
          </a:xfrm>
          <a:prstGeom prst="rect">
            <a:avLst/>
          </a:prstGeom>
          <a:noFill/>
        </p:spPr>
        <p:txBody>
          <a:bodyPr wrap="square" rtlCol="0">
            <a:spAutoFit/>
          </a:bodyPr>
          <a:lstStyle/>
          <a:p>
            <a:r>
              <a:rPr lang="en-US" sz="1100" i="1">
                <a:latin typeface="Gilroy" panose="00000500000000000000"/>
              </a:rPr>
              <a:t>*Term sheet signed</a:t>
            </a:r>
          </a:p>
          <a:p>
            <a:r>
              <a:rPr lang="en-US" sz="1100" i="1">
                <a:latin typeface="Gilroy" panose="00000500000000000000"/>
              </a:rPr>
              <a:t>**Asset is wholly owned – budgeted IRR is Gross IRR. </a:t>
            </a:r>
          </a:p>
        </p:txBody>
      </p:sp>
      <p:sp>
        <p:nvSpPr>
          <p:cNvPr id="28" name="Rectangle: Diagonal Corners Rounded 27">
            <a:extLst>
              <a:ext uri="{FF2B5EF4-FFF2-40B4-BE49-F238E27FC236}">
                <a16:creationId xmlns:a16="http://schemas.microsoft.com/office/drawing/2014/main" id="{A6AAB991-D046-F926-69A5-622A03497BEA}"/>
              </a:ext>
            </a:extLst>
          </p:cNvPr>
          <p:cNvSpPr/>
          <p:nvPr/>
        </p:nvSpPr>
        <p:spPr>
          <a:xfrm>
            <a:off x="1228994" y="5761004"/>
            <a:ext cx="2468880" cy="504932"/>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sz="2000"/>
          </a:p>
        </p:txBody>
      </p:sp>
      <p:grpSp>
        <p:nvGrpSpPr>
          <p:cNvPr id="30" name="Group 29">
            <a:extLst>
              <a:ext uri="{FF2B5EF4-FFF2-40B4-BE49-F238E27FC236}">
                <a16:creationId xmlns:a16="http://schemas.microsoft.com/office/drawing/2014/main" id="{AEAB36AA-C078-8FA7-8EDF-4E0E1EC3FE94}"/>
              </a:ext>
            </a:extLst>
          </p:cNvPr>
          <p:cNvGrpSpPr/>
          <p:nvPr/>
        </p:nvGrpSpPr>
        <p:grpSpPr>
          <a:xfrm>
            <a:off x="684328" y="5761004"/>
            <a:ext cx="604816" cy="504932"/>
            <a:chOff x="280579" y="4267200"/>
            <a:chExt cx="1115242" cy="1374349"/>
          </a:xfrm>
        </p:grpSpPr>
        <p:sp>
          <p:nvSpPr>
            <p:cNvPr id="31" name="Rectangle: Diagonal Corners Rounded 30">
              <a:extLst>
                <a:ext uri="{FF2B5EF4-FFF2-40B4-BE49-F238E27FC236}">
                  <a16:creationId xmlns:a16="http://schemas.microsoft.com/office/drawing/2014/main" id="{7F027907-9FF2-92C4-BE64-5CB5927E0744}"/>
                </a:ext>
              </a:extLst>
            </p:cNvPr>
            <p:cNvSpPr/>
            <p:nvPr/>
          </p:nvSpPr>
          <p:spPr>
            <a:xfrm>
              <a:off x="280579" y="4267200"/>
              <a:ext cx="1115242" cy="1374349"/>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sz="2000"/>
            </a:p>
          </p:txBody>
        </p:sp>
        <p:pic>
          <p:nvPicPr>
            <p:cNvPr id="32" name="Graphic 31" descr="Open book outline">
              <a:extLst>
                <a:ext uri="{FF2B5EF4-FFF2-40B4-BE49-F238E27FC236}">
                  <a16:creationId xmlns:a16="http://schemas.microsoft.com/office/drawing/2014/main" id="{A56962A4-0051-F3CA-52A3-6214DC27F3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488" y="4541325"/>
              <a:ext cx="893423" cy="841373"/>
            </a:xfrm>
            <a:prstGeom prst="rect">
              <a:avLst/>
            </a:prstGeom>
          </p:spPr>
        </p:pic>
      </p:grpSp>
      <p:sp>
        <p:nvSpPr>
          <p:cNvPr id="33" name="Rectangle: Diagonal Corners Rounded 32">
            <a:extLst>
              <a:ext uri="{FF2B5EF4-FFF2-40B4-BE49-F238E27FC236}">
                <a16:creationId xmlns:a16="http://schemas.microsoft.com/office/drawing/2014/main" id="{13E0AE4C-8C85-C197-5FCA-B40CF8605F96}"/>
              </a:ext>
            </a:extLst>
          </p:cNvPr>
          <p:cNvSpPr/>
          <p:nvPr/>
        </p:nvSpPr>
        <p:spPr>
          <a:xfrm>
            <a:off x="1228996" y="5154554"/>
            <a:ext cx="2468880" cy="504932"/>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sz="2000"/>
          </a:p>
        </p:txBody>
      </p:sp>
      <p:grpSp>
        <p:nvGrpSpPr>
          <p:cNvPr id="34" name="Group 33">
            <a:extLst>
              <a:ext uri="{FF2B5EF4-FFF2-40B4-BE49-F238E27FC236}">
                <a16:creationId xmlns:a16="http://schemas.microsoft.com/office/drawing/2014/main" id="{23DE1659-F1E5-0E9B-5B44-2F256443998B}"/>
              </a:ext>
            </a:extLst>
          </p:cNvPr>
          <p:cNvGrpSpPr/>
          <p:nvPr/>
        </p:nvGrpSpPr>
        <p:grpSpPr>
          <a:xfrm>
            <a:off x="684328" y="5154554"/>
            <a:ext cx="604816" cy="504932"/>
            <a:chOff x="280579" y="4267200"/>
            <a:chExt cx="1115242" cy="1374349"/>
          </a:xfrm>
        </p:grpSpPr>
        <p:sp>
          <p:nvSpPr>
            <p:cNvPr id="35" name="Rectangle: Diagonal Corners Rounded 34">
              <a:extLst>
                <a:ext uri="{FF2B5EF4-FFF2-40B4-BE49-F238E27FC236}">
                  <a16:creationId xmlns:a16="http://schemas.microsoft.com/office/drawing/2014/main" id="{21BC19F8-0836-9E83-C65A-DC54A293A3F3}"/>
                </a:ext>
              </a:extLst>
            </p:cNvPr>
            <p:cNvSpPr/>
            <p:nvPr/>
          </p:nvSpPr>
          <p:spPr>
            <a:xfrm>
              <a:off x="280579" y="4267200"/>
              <a:ext cx="1115242" cy="1374349"/>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sz="2000"/>
            </a:p>
          </p:txBody>
        </p:sp>
        <p:pic>
          <p:nvPicPr>
            <p:cNvPr id="36" name="Graphic 35" descr="Open book outline">
              <a:extLst>
                <a:ext uri="{FF2B5EF4-FFF2-40B4-BE49-F238E27FC236}">
                  <a16:creationId xmlns:a16="http://schemas.microsoft.com/office/drawing/2014/main" id="{8C8C76E2-A50F-9347-CEA4-0998CECB53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488" y="4541325"/>
              <a:ext cx="893423" cy="841373"/>
            </a:xfrm>
            <a:prstGeom prst="rect">
              <a:avLst/>
            </a:prstGeom>
          </p:spPr>
        </p:pic>
      </p:grpSp>
      <p:sp>
        <p:nvSpPr>
          <p:cNvPr id="37" name="TextBox 36">
            <a:extLst>
              <a:ext uri="{FF2B5EF4-FFF2-40B4-BE49-F238E27FC236}">
                <a16:creationId xmlns:a16="http://schemas.microsoft.com/office/drawing/2014/main" id="{F9583FE5-1D38-D6FC-67EC-C711FCB653E4}"/>
              </a:ext>
            </a:extLst>
          </p:cNvPr>
          <p:cNvSpPr txBox="1"/>
          <p:nvPr/>
        </p:nvSpPr>
        <p:spPr>
          <a:xfrm>
            <a:off x="1259554" y="5828804"/>
            <a:ext cx="2194560" cy="369332"/>
          </a:xfrm>
          <a:prstGeom prst="rect">
            <a:avLst/>
          </a:prstGeom>
          <a:noFill/>
        </p:spPr>
        <p:txBody>
          <a:bodyPr wrap="square">
            <a:spAutoFit/>
          </a:bodyPr>
          <a:lstStyle/>
          <a:p>
            <a:r>
              <a:rPr lang="en-US" sz="900" u="sng">
                <a:latin typeface="Gilroy" panose="00000500000000000000"/>
              </a:rPr>
              <a:t>Forecast </a:t>
            </a:r>
            <a:r>
              <a:rPr lang="en-US" sz="900">
                <a:latin typeface="Gilroy" panose="00000500000000000000"/>
              </a:rPr>
              <a:t>– The updated calculation from the forecasted underwriting mode.</a:t>
            </a:r>
            <a:endParaRPr lang="en-IL" sz="900">
              <a:latin typeface="Gilroy" panose="00000500000000000000"/>
            </a:endParaRPr>
          </a:p>
        </p:txBody>
      </p:sp>
      <p:sp>
        <p:nvSpPr>
          <p:cNvPr id="39" name="TextBox 38">
            <a:extLst>
              <a:ext uri="{FF2B5EF4-FFF2-40B4-BE49-F238E27FC236}">
                <a16:creationId xmlns:a16="http://schemas.microsoft.com/office/drawing/2014/main" id="{7E4D2DAE-E8EA-860A-28DA-8C4422181EEF}"/>
              </a:ext>
            </a:extLst>
          </p:cNvPr>
          <p:cNvSpPr txBox="1"/>
          <p:nvPr/>
        </p:nvSpPr>
        <p:spPr>
          <a:xfrm>
            <a:off x="1259554" y="5222354"/>
            <a:ext cx="2194560" cy="369332"/>
          </a:xfrm>
          <a:prstGeom prst="rect">
            <a:avLst/>
          </a:prstGeom>
          <a:noFill/>
        </p:spPr>
        <p:txBody>
          <a:bodyPr wrap="square">
            <a:spAutoFit/>
          </a:bodyPr>
          <a:lstStyle/>
          <a:p>
            <a:r>
              <a:rPr lang="en-US" sz="900" u="sng">
                <a:solidFill>
                  <a:srgbClr val="000000"/>
                </a:solidFill>
              </a:rPr>
              <a:t>UW</a:t>
            </a:r>
            <a:r>
              <a:rPr lang="en-US" sz="900">
                <a:solidFill>
                  <a:srgbClr val="000000"/>
                </a:solidFill>
              </a:rPr>
              <a:t>- The original IC memo presented at the investment committee at time of deal.</a:t>
            </a:r>
            <a:endParaRPr lang="en-IL" sz="900"/>
          </a:p>
        </p:txBody>
      </p:sp>
      <p:sp>
        <p:nvSpPr>
          <p:cNvPr id="40" name="Rectangle 39">
            <a:extLst>
              <a:ext uri="{FF2B5EF4-FFF2-40B4-BE49-F238E27FC236}">
                <a16:creationId xmlns:a16="http://schemas.microsoft.com/office/drawing/2014/main" id="{428CD062-75E6-65B0-A182-92C74E34A355}"/>
              </a:ext>
            </a:extLst>
          </p:cNvPr>
          <p:cNvSpPr/>
          <p:nvPr/>
        </p:nvSpPr>
        <p:spPr>
          <a:xfrm>
            <a:off x="4392706" y="4308384"/>
            <a:ext cx="6767866"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42" name="Rectangle 41">
            <a:extLst>
              <a:ext uri="{FF2B5EF4-FFF2-40B4-BE49-F238E27FC236}">
                <a16:creationId xmlns:a16="http://schemas.microsoft.com/office/drawing/2014/main" id="{5E7EDDFB-6560-D718-1E1E-5615B88EFE83}"/>
              </a:ext>
            </a:extLst>
          </p:cNvPr>
          <p:cNvSpPr/>
          <p:nvPr/>
        </p:nvSpPr>
        <p:spPr>
          <a:xfrm>
            <a:off x="4392706" y="4582703"/>
            <a:ext cx="6767866" cy="19202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b="1">
                <a:solidFill>
                  <a:schemeClr val="tx1"/>
                </a:solidFill>
                <a:latin typeface="Gilroy" panose="00000500000000000000"/>
                <a:ea typeface="Lato Medium" panose="020F0502020204030203" pitchFamily="34" charset="0"/>
                <a:cs typeface="Lato Medium" panose="020F0502020204030203" pitchFamily="34" charset="0"/>
              </a:rPr>
              <a:t>Financing </a:t>
            </a:r>
            <a:r>
              <a:rPr lang="en-US" sz="1100">
                <a:solidFill>
                  <a:schemeClr val="tx1"/>
                </a:solidFill>
                <a:latin typeface="Gilroy" panose="00000500000000000000"/>
                <a:ea typeface="Lato Medium" panose="020F0502020204030203" pitchFamily="34" charset="0"/>
                <a:cs typeface="Lato Medium" panose="020F0502020204030203" pitchFamily="34" charset="0"/>
              </a:rPr>
              <a:t>– Park 295 and Swisher loans both secured with relationship banks in those markets who were able to offer. Joyce Kilmer loan also secured with a relationship bank with higher rate but offset by higher leverage.  Lack of bank bids on Gibbstown forced debt fund loan with Berkeley at high spread</a:t>
            </a:r>
            <a:endParaRPr lang="en-US" sz="1100" b="1">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buFont typeface="Arial" panose="020B0604020202020204" pitchFamily="34" charset="0"/>
              <a:buChar char="•"/>
            </a:pPr>
            <a:r>
              <a:rPr lang="en-US" sz="1100" b="1">
                <a:solidFill>
                  <a:schemeClr val="tx1"/>
                </a:solidFill>
                <a:latin typeface="Gilroy" panose="00000500000000000000"/>
                <a:ea typeface="Lato Medium" panose="020F0502020204030203" pitchFamily="34" charset="0"/>
                <a:cs typeface="Lato Medium" panose="020F0502020204030203" pitchFamily="34" charset="0"/>
              </a:rPr>
              <a:t>Park 295 </a:t>
            </a:r>
            <a:r>
              <a:rPr lang="en-US" sz="1100">
                <a:solidFill>
                  <a:schemeClr val="tx1"/>
                </a:solidFill>
                <a:latin typeface="Gilroy" panose="00000500000000000000"/>
                <a:ea typeface="Lato Medium" panose="020F0502020204030203" pitchFamily="34" charset="0"/>
                <a:cs typeface="Lato Medium" panose="020F0502020204030203" pitchFamily="34" charset="0"/>
              </a:rPr>
              <a:t>– Pinnacle Bank construction loan officially closed Q2-25, driving higher projected returns due to significantly lower rate than UW (plus slightly higher leverage)</a:t>
            </a:r>
          </a:p>
          <a:p>
            <a:pPr marL="171450" indent="-171450">
              <a:buFont typeface="Arial" panose="020B0604020202020204" pitchFamily="34" charset="0"/>
              <a:buChar char="•"/>
            </a:pPr>
            <a:r>
              <a:rPr lang="en-US" sz="1100" b="1">
                <a:solidFill>
                  <a:schemeClr val="tx1"/>
                </a:solidFill>
                <a:latin typeface="Gilroy" panose="00000500000000000000"/>
                <a:ea typeface="Lato Medium" panose="020F0502020204030203" pitchFamily="34" charset="0"/>
                <a:cs typeface="Lato Medium" panose="020F0502020204030203" pitchFamily="34" charset="0"/>
              </a:rPr>
              <a:t>Joyce Kilmer </a:t>
            </a:r>
            <a:r>
              <a:rPr lang="en-US" sz="1100">
                <a:solidFill>
                  <a:schemeClr val="tx1"/>
                </a:solidFill>
                <a:latin typeface="Gilroy" panose="00000500000000000000"/>
                <a:ea typeface="Lato Medium" panose="020F0502020204030203" pitchFamily="34" charset="0"/>
                <a:cs typeface="Lato Medium" panose="020F0502020204030203" pitchFamily="34" charset="0"/>
              </a:rPr>
              <a:t>– BHI construction loan closed Q2-25. The project is under construction.</a:t>
            </a:r>
          </a:p>
          <a:p>
            <a:pPr marL="171450" indent="-171450">
              <a:buFont typeface="Arial" panose="020B0604020202020204" pitchFamily="34" charset="0"/>
              <a:buChar char="•"/>
            </a:pPr>
            <a:r>
              <a:rPr lang="en-US" sz="1100" b="1">
                <a:solidFill>
                  <a:schemeClr val="tx1"/>
                </a:solidFill>
                <a:latin typeface="Gilroy" panose="00000500000000000000"/>
                <a:ea typeface="Lato Medium" panose="020F0502020204030203" pitchFamily="34" charset="0"/>
                <a:cs typeface="Lato Medium" panose="020F0502020204030203" pitchFamily="34" charset="0"/>
              </a:rPr>
              <a:t>Gibbstown </a:t>
            </a:r>
            <a:r>
              <a:rPr lang="en-US" sz="1100">
                <a:solidFill>
                  <a:schemeClr val="tx1"/>
                </a:solidFill>
                <a:latin typeface="Gilroy" panose="00000500000000000000"/>
                <a:ea typeface="Lato Medium" panose="020F0502020204030203" pitchFamily="34" charset="0"/>
                <a:cs typeface="Lato Medium" panose="020F0502020204030203" pitchFamily="34" charset="0"/>
              </a:rPr>
              <a:t>–</a:t>
            </a:r>
            <a:r>
              <a:rPr lang="en-US" sz="1100" b="1">
                <a:solidFill>
                  <a:schemeClr val="tx1"/>
                </a:solidFill>
                <a:latin typeface="Gilroy" panose="00000500000000000000"/>
                <a:ea typeface="Lato Medium" panose="020F0502020204030203" pitchFamily="34" charset="0"/>
                <a:cs typeface="Lato Medium" panose="020F0502020204030203" pitchFamily="34" charset="0"/>
              </a:rPr>
              <a:t> </a:t>
            </a:r>
            <a:r>
              <a:rPr lang="en-US" sz="1100">
                <a:solidFill>
                  <a:schemeClr val="tx1"/>
                </a:solidFill>
                <a:latin typeface="Gilroy" panose="00000500000000000000"/>
                <a:ea typeface="Lato Medium" panose="020F0502020204030203" pitchFamily="34" charset="0"/>
                <a:cs typeface="Lato Medium" panose="020F0502020204030203" pitchFamily="34" charset="0"/>
              </a:rPr>
              <a:t>The project is in pre-construction phase; the project has experienced a 4-month delay which is consistent with a lower IRR.</a:t>
            </a:r>
          </a:p>
          <a:p>
            <a:pPr marL="171450" indent="-171450">
              <a:buFont typeface="Arial" panose="020B0604020202020204" pitchFamily="34" charset="0"/>
              <a:buChar char="•"/>
            </a:pPr>
            <a:r>
              <a:rPr lang="en-US" sz="1100" b="1">
                <a:solidFill>
                  <a:schemeClr val="tx1"/>
                </a:solidFill>
                <a:latin typeface="Gilroy" panose="00000500000000000000"/>
                <a:ea typeface="Lato Medium" panose="020F0502020204030203" pitchFamily="34" charset="0"/>
                <a:cs typeface="Lato Medium" panose="020F0502020204030203" pitchFamily="34" charset="0"/>
              </a:rPr>
              <a:t>Swisher </a:t>
            </a:r>
            <a:r>
              <a:rPr lang="en-US" sz="1100">
                <a:solidFill>
                  <a:schemeClr val="tx1"/>
                </a:solidFill>
                <a:latin typeface="Gilroy" panose="00000500000000000000"/>
                <a:ea typeface="Lato Medium" panose="020F0502020204030203" pitchFamily="34" charset="0"/>
                <a:cs typeface="Lato Medium" panose="020F0502020204030203" pitchFamily="34" charset="0"/>
              </a:rPr>
              <a:t>– The project is in pre-construction and experienced a 2-month delay. However, the net IRR increased because of lower expected costs.</a:t>
            </a:r>
          </a:p>
        </p:txBody>
      </p:sp>
      <p:pic>
        <p:nvPicPr>
          <p:cNvPr id="43" name="Picture 42">
            <a:extLst>
              <a:ext uri="{FF2B5EF4-FFF2-40B4-BE49-F238E27FC236}">
                <a16:creationId xmlns:a16="http://schemas.microsoft.com/office/drawing/2014/main" id="{3C3FAC20-9DD3-246F-CA62-D57013F795E1}"/>
              </a:ext>
            </a:extLst>
          </p:cNvPr>
          <p:cNvPicPr>
            <a:picLocks noChangeAspect="1"/>
          </p:cNvPicPr>
          <p:nvPr/>
        </p:nvPicPr>
        <p:blipFill>
          <a:blip r:embed="rId8"/>
          <a:stretch>
            <a:fillRect/>
          </a:stretch>
        </p:blipFill>
        <p:spPr>
          <a:xfrm>
            <a:off x="727903" y="1261810"/>
            <a:ext cx="10432669" cy="2884365"/>
          </a:xfrm>
          <a:prstGeom prst="rect">
            <a:avLst/>
          </a:prstGeom>
        </p:spPr>
      </p:pic>
    </p:spTree>
    <p:extLst>
      <p:ext uri="{BB962C8B-B14F-4D97-AF65-F5344CB8AC3E}">
        <p14:creationId xmlns:p14="http://schemas.microsoft.com/office/powerpoint/2010/main" val="1273680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A07A4DD-F0EE-CEF6-22BF-263DD2ED1C80}"/>
              </a:ext>
            </a:extLst>
          </p:cNvPr>
          <p:cNvPicPr>
            <a:picLocks noChangeAspect="1"/>
          </p:cNvPicPr>
          <p:nvPr/>
        </p:nvPicPr>
        <p:blipFill>
          <a:blip r:embed="rId4"/>
          <a:stretch>
            <a:fillRect/>
          </a:stretch>
        </p:blipFill>
        <p:spPr>
          <a:xfrm>
            <a:off x="1136742" y="1181825"/>
            <a:ext cx="6375400" cy="2000250"/>
          </a:xfrm>
          <a:prstGeom prst="rect">
            <a:avLst/>
          </a:prstGeom>
        </p:spPr>
      </p:pic>
      <p:cxnSp>
        <p:nvCxnSpPr>
          <p:cNvPr id="5" name="Straight Connector 4">
            <a:extLst>
              <a:ext uri="{FF2B5EF4-FFF2-40B4-BE49-F238E27FC236}">
                <a16:creationId xmlns:a16="http://schemas.microsoft.com/office/drawing/2014/main" id="{364A2B17-A625-C915-47D3-054DFF7C35A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8356DE-70FE-798E-54D7-82646537AB89}"/>
              </a:ext>
            </a:extLst>
          </p:cNvPr>
          <p:cNvSpPr/>
          <p:nvPr/>
        </p:nvSpPr>
        <p:spPr>
          <a:xfrm>
            <a:off x="8160864" y="1220836"/>
            <a:ext cx="3885495" cy="3120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0" name="Rectangle 9">
            <a:extLst>
              <a:ext uri="{FF2B5EF4-FFF2-40B4-BE49-F238E27FC236}">
                <a16:creationId xmlns:a16="http://schemas.microsoft.com/office/drawing/2014/main" id="{235CCF06-64CB-BC19-B96C-C36CF62D0045}"/>
              </a:ext>
            </a:extLst>
          </p:cNvPr>
          <p:cNvSpPr/>
          <p:nvPr/>
        </p:nvSpPr>
        <p:spPr>
          <a:xfrm>
            <a:off x="8160865" y="1532868"/>
            <a:ext cx="3885496" cy="413887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Gilroy" panose="00000500000000000000"/>
                <a:ea typeface="Lato Medium" panose="020F0502020204030203" pitchFamily="34" charset="0"/>
                <a:cs typeface="Lato Medium" panose="020F0502020204030203" pitchFamily="34" charset="0"/>
              </a:rPr>
              <a:t>In Q2-25, We recorded CAPEX totaling $8.4M representing 47% of the Funds NOI. </a:t>
            </a:r>
          </a:p>
          <a:p>
            <a:endParaRPr lang="en-US" sz="600">
              <a:solidFill>
                <a:schemeClr val="tx1"/>
              </a:solidFill>
              <a:latin typeface="Gilroy" panose="00000500000000000000"/>
              <a:ea typeface="Lato Medium" panose="020F0502020204030203" pitchFamily="34" charset="0"/>
              <a:cs typeface="Lato Medium" panose="020F0502020204030203" pitchFamily="34" charset="0"/>
            </a:endParaRPr>
          </a:p>
          <a:p>
            <a:r>
              <a:rPr lang="en-US" sz="1100" b="1">
                <a:solidFill>
                  <a:schemeClr val="tx1"/>
                </a:solidFill>
                <a:latin typeface="Gilroy" panose="00000500000000000000"/>
                <a:ea typeface="Lato Medium" panose="020F0502020204030203" pitchFamily="34" charset="0"/>
                <a:cs typeface="Lato Medium" panose="020F0502020204030203" pitchFamily="34" charset="0"/>
              </a:rPr>
              <a:t>Main investments: </a:t>
            </a:r>
          </a:p>
          <a:p>
            <a:pPr marL="171450" indent="-171450">
              <a:buFont typeface="Arial" panose="020B0604020202020204" pitchFamily="34" charset="0"/>
              <a:buChar char="•"/>
            </a:pPr>
            <a:r>
              <a:rPr lang="en-US" sz="1100">
                <a:solidFill>
                  <a:schemeClr val="tx1"/>
                </a:solidFill>
                <a:latin typeface="Gilroy" panose="00000500000000000000"/>
                <a:ea typeface="Lato Medium" panose="020F0502020204030203" pitchFamily="34" charset="0"/>
                <a:cs typeface="Lato Medium" panose="020F0502020204030203" pitchFamily="34" charset="0"/>
              </a:rPr>
              <a:t>Approximately $2.1M of the quarters CAPEX was allocated to roof replacements across 5 properties.</a:t>
            </a:r>
          </a:p>
          <a:p>
            <a:pPr marL="171450" indent="-171450">
              <a:buFont typeface="Arial" panose="020B0604020202020204" pitchFamily="34" charset="0"/>
              <a:buChar char="•"/>
            </a:pPr>
            <a:r>
              <a:rPr lang="en-US" sz="1100">
                <a:solidFill>
                  <a:schemeClr val="tx1"/>
                </a:solidFill>
                <a:latin typeface="Gilroy" panose="00000500000000000000"/>
                <a:ea typeface="Lato Medium" panose="020F0502020204030203" pitchFamily="34" charset="0"/>
                <a:cs typeface="Lato Medium" panose="020F0502020204030203" pitchFamily="34" charset="0"/>
              </a:rPr>
              <a:t>There were 3 draws made from the TI allowance for 1501 Kings Rd for approximately $1.2M.</a:t>
            </a:r>
          </a:p>
          <a:p>
            <a:pPr marL="171450" indent="-171450">
              <a:buFont typeface="Arial" panose="020B0604020202020204" pitchFamily="34" charset="0"/>
              <a:buChar char="•"/>
            </a:pPr>
            <a:r>
              <a:rPr lang="en-US" sz="1100">
                <a:solidFill>
                  <a:schemeClr val="tx1"/>
                </a:solidFill>
                <a:latin typeface="Gilroy" panose="00000500000000000000"/>
                <a:ea typeface="Lato Medium" panose="020F0502020204030203" pitchFamily="34" charset="0"/>
                <a:cs typeface="Lato Medium" panose="020F0502020204030203" pitchFamily="34" charset="0"/>
              </a:rPr>
              <a:t>A TI fit out was completed at 3 Pearl Ct for approximately $750K</a:t>
            </a:r>
          </a:p>
          <a:p>
            <a:pPr marL="171450" indent="-171450">
              <a:buFont typeface="Arial" panose="020B0604020202020204" pitchFamily="34" charset="0"/>
              <a:buChar char="•"/>
            </a:pPr>
            <a:endParaRPr lang="en-US" sz="1100" b="1">
              <a:solidFill>
                <a:schemeClr val="tx1"/>
              </a:solidFill>
              <a:latin typeface="Gilroy" panose="00000500000000000000"/>
              <a:ea typeface="Lato Medium" panose="020F0502020204030203" pitchFamily="34" charset="0"/>
              <a:cs typeface="Lato Medium" panose="020F0502020204030203" pitchFamily="34" charset="0"/>
            </a:endParaRPr>
          </a:p>
          <a:p>
            <a:r>
              <a:rPr lang="en-US" sz="1100" b="1">
                <a:solidFill>
                  <a:schemeClr val="tx1"/>
                </a:solidFill>
                <a:latin typeface="Gilroy" panose="00000500000000000000"/>
                <a:ea typeface="Lato Medium" panose="020F0502020204030203" pitchFamily="34" charset="0"/>
                <a:cs typeface="Lato Medium" panose="020F0502020204030203" pitchFamily="34" charset="0"/>
              </a:rPr>
              <a:t>Inception to Date Capex:</a:t>
            </a:r>
          </a:p>
          <a:p>
            <a:pPr marL="171450" indent="-171450">
              <a:buFont typeface="Arial" panose="020B0604020202020204" pitchFamily="34" charset="0"/>
              <a:buChar char="•"/>
            </a:pPr>
            <a:r>
              <a:rPr lang="en-US" sz="1100">
                <a:solidFill>
                  <a:schemeClr val="tx1"/>
                </a:solidFill>
                <a:latin typeface="Gilroy" panose="00000500000000000000"/>
                <a:ea typeface="Lato Medium" panose="020F0502020204030203" pitchFamily="34" charset="0"/>
                <a:cs typeface="Lato Medium" panose="020F0502020204030203" pitchFamily="34" charset="0"/>
              </a:rPr>
              <a:t>The Fund has invested $38.3m in capex, 33.4% of cumulative NOI. </a:t>
            </a:r>
          </a:p>
          <a:p>
            <a:pPr marL="171450" indent="-171450">
              <a:buFont typeface="Arial" panose="020B0604020202020204" pitchFamily="34" charset="0"/>
              <a:buChar char="•"/>
            </a:pPr>
            <a:r>
              <a:rPr lang="en-US" sz="1100">
                <a:solidFill>
                  <a:schemeClr val="tx1"/>
                </a:solidFill>
                <a:latin typeface="Gilroy" panose="00000500000000000000"/>
                <a:ea typeface="Lato Medium" panose="020F0502020204030203" pitchFamily="34" charset="0"/>
                <a:cs typeface="Lato Medium" panose="020F0502020204030203" pitchFamily="34" charset="0"/>
              </a:rPr>
              <a:t>26 properties have had roof replacements for approx. $12.4M.</a:t>
            </a:r>
          </a:p>
          <a:p>
            <a:pPr marL="171450" indent="-171450">
              <a:buFont typeface="Arial" panose="020B0604020202020204" pitchFamily="34" charset="0"/>
              <a:buChar char="•"/>
            </a:pPr>
            <a:endParaRPr lang="en-US" sz="1100">
              <a:solidFill>
                <a:schemeClr val="tx1"/>
              </a:solidFill>
              <a:latin typeface="Gilroy" panose="00000500000000000000"/>
              <a:ea typeface="Lato Medium" panose="020F0502020204030203" pitchFamily="34" charset="0"/>
              <a:cs typeface="Lato Medium" panose="020F0502020204030203" pitchFamily="34" charset="0"/>
            </a:endParaRPr>
          </a:p>
          <a:p>
            <a:r>
              <a:rPr lang="en-US" sz="1100" b="1">
                <a:solidFill>
                  <a:schemeClr val="tx1"/>
                </a:solidFill>
                <a:latin typeface="Gilroy" panose="00000500000000000000"/>
                <a:ea typeface="Lato Medium" panose="020F0502020204030203" pitchFamily="34" charset="0"/>
                <a:cs typeface="Lato Medium" panose="020F0502020204030203" pitchFamily="34" charset="0"/>
              </a:rPr>
              <a:t>Comparison to ITD Budget</a:t>
            </a:r>
          </a:p>
          <a:p>
            <a:pPr marL="171450" indent="-171450">
              <a:buFont typeface="Arial" panose="020B0604020202020204" pitchFamily="34" charset="0"/>
              <a:buChar char="•"/>
            </a:pPr>
            <a:r>
              <a:rPr lang="en-US" sz="1100">
                <a:solidFill>
                  <a:schemeClr val="tx1"/>
                </a:solidFill>
                <a:latin typeface="Gilroy" panose="00000500000000000000"/>
                <a:ea typeface="Lato Medium" panose="020F0502020204030203" pitchFamily="34" charset="0"/>
                <a:cs typeface="Lato Medium" panose="020F0502020204030203" pitchFamily="34" charset="0"/>
              </a:rPr>
              <a:t>The fund came in under budget mainly due to timing differences, the work is still planned and will roll into future periods.</a:t>
            </a:r>
          </a:p>
        </p:txBody>
      </p:sp>
      <p:sp>
        <p:nvSpPr>
          <p:cNvPr id="4" name="Title 3">
            <a:extLst>
              <a:ext uri="{FF2B5EF4-FFF2-40B4-BE49-F238E27FC236}">
                <a16:creationId xmlns:a16="http://schemas.microsoft.com/office/drawing/2014/main" id="{70C68E0A-6816-432C-E8E9-BB580CC1CD77}"/>
              </a:ext>
            </a:extLst>
          </p:cNvPr>
          <p:cNvSpPr txBox="1">
            <a:spLocks/>
          </p:cNvSpPr>
          <p:nvPr/>
        </p:nvSpPr>
        <p:spPr>
          <a:xfrm>
            <a:off x="457200" y="335575"/>
            <a:ext cx="10072437" cy="685481"/>
          </a:xfrm>
          <a:prstGeom prst="rect">
            <a:avLst/>
          </a:prstGeom>
        </p:spPr>
        <p:txBody>
          <a:bodyPr wrap="square" lIns="0" tIns="0" rIns="0" bIns="0" anchor="ctr">
            <a:normAutofit/>
          </a:bodyPr>
          <a:lstStyle>
            <a:defPPr>
              <a:defRPr lang="en-US"/>
            </a:defPPr>
            <a:lvl1pPr defTabSz="914400">
              <a:defRPr sz="2160" b="1" i="0">
                <a:solidFill>
                  <a:srgbClr val="44546A"/>
                </a:solidFill>
                <a:latin typeface="Gilroy"/>
                <a:ea typeface="+mj-ea"/>
                <a:cs typeface="Lato"/>
              </a:defRPr>
            </a:lvl1pPr>
          </a:lstStyle>
          <a:p>
            <a:r>
              <a:rPr lang="en-US"/>
              <a:t>CAPEX, Tenants Improvements &amp; Leasing Commissions</a:t>
            </a:r>
          </a:p>
        </p:txBody>
      </p:sp>
      <p:graphicFrame>
        <p:nvGraphicFramePr>
          <p:cNvPr id="78" name="Chart 77">
            <a:extLst>
              <a:ext uri="{FF2B5EF4-FFF2-40B4-BE49-F238E27FC236}">
                <a16:creationId xmlns:a16="http://schemas.microsoft.com/office/drawing/2014/main" id="{8849B994-0E2D-493E-5398-616102FF8696}"/>
              </a:ext>
            </a:extLst>
          </p:cNvPr>
          <p:cNvGraphicFramePr>
            <a:graphicFrameLocks/>
          </p:cNvGraphicFramePr>
          <p:nvPr>
            <p:extLst>
              <p:ext uri="{D42A27DB-BD31-4B8C-83A1-F6EECF244321}">
                <p14:modId xmlns:p14="http://schemas.microsoft.com/office/powerpoint/2010/main" val="839907555"/>
              </p:ext>
            </p:extLst>
          </p:nvPr>
        </p:nvGraphicFramePr>
        <p:xfrm>
          <a:off x="4462952" y="3329533"/>
          <a:ext cx="3307137" cy="2658530"/>
        </p:xfrm>
        <a:graphic>
          <a:graphicData uri="http://schemas.openxmlformats.org/drawingml/2006/chart">
            <c:chart xmlns:c="http://schemas.openxmlformats.org/drawingml/2006/chart" xmlns:r="http://schemas.openxmlformats.org/officeDocument/2006/relationships" r:id="rId5"/>
          </a:graphicData>
        </a:graphic>
      </p:graphicFrame>
      <p:sp>
        <p:nvSpPr>
          <p:cNvPr id="23" name="Rectangle 22">
            <a:extLst>
              <a:ext uri="{FF2B5EF4-FFF2-40B4-BE49-F238E27FC236}">
                <a16:creationId xmlns:a16="http://schemas.microsoft.com/office/drawing/2014/main" id="{7E64B769-F292-DDEB-832A-34A9C1760043}"/>
              </a:ext>
            </a:extLst>
          </p:cNvPr>
          <p:cNvSpPr/>
          <p:nvPr/>
        </p:nvSpPr>
        <p:spPr>
          <a:xfrm>
            <a:off x="5245768" y="1180485"/>
            <a:ext cx="586783" cy="20002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21808F3-F3F9-C14C-6B35-BCC21D8A505C}"/>
              </a:ext>
            </a:extLst>
          </p:cNvPr>
          <p:cNvSpPr txBox="1"/>
          <p:nvPr/>
        </p:nvSpPr>
        <p:spPr>
          <a:xfrm>
            <a:off x="432052" y="6042873"/>
            <a:ext cx="7386119" cy="569387"/>
          </a:xfrm>
          <a:prstGeom prst="rect">
            <a:avLst/>
          </a:prstGeom>
          <a:noFill/>
        </p:spPr>
        <p:txBody>
          <a:bodyPr wrap="square" rtlCol="0">
            <a:spAutoFit/>
          </a:bodyPr>
          <a:lstStyle/>
          <a:p>
            <a:r>
              <a:rPr lang="en-US" sz="1000"/>
              <a:t>*</a:t>
            </a:r>
            <a:r>
              <a:rPr lang="en-US" sz="1000" u="sng">
                <a:latin typeface="Gilroy" panose="00000500000000000000"/>
              </a:rPr>
              <a:t>Turnover Costs</a:t>
            </a:r>
            <a:r>
              <a:rPr lang="en-US" sz="1000">
                <a:latin typeface="Gilroy" panose="00000500000000000000"/>
              </a:rPr>
              <a:t> represent the estimated obligations incurred in connection with the signing of a lease; including leasing commissions and tenant improvements</a:t>
            </a:r>
            <a:endParaRPr lang="en-IL" sz="1000">
              <a:latin typeface="Gilroy" panose="00000500000000000000"/>
            </a:endParaRPr>
          </a:p>
          <a:p>
            <a:endParaRPr lang="en-US" sz="1100">
              <a:solidFill>
                <a:srgbClr val="44546A"/>
              </a:solidFill>
            </a:endParaRPr>
          </a:p>
        </p:txBody>
      </p:sp>
      <p:sp>
        <p:nvSpPr>
          <p:cNvPr id="28" name="Rectangle 27">
            <a:extLst>
              <a:ext uri="{FF2B5EF4-FFF2-40B4-BE49-F238E27FC236}">
                <a16:creationId xmlns:a16="http://schemas.microsoft.com/office/drawing/2014/main" id="{6B559F3F-89F5-1FD0-D291-1D4A0E43FAA1}"/>
              </a:ext>
            </a:extLst>
          </p:cNvPr>
          <p:cNvSpPr/>
          <p:nvPr/>
        </p:nvSpPr>
        <p:spPr>
          <a:xfrm>
            <a:off x="4462953" y="1175170"/>
            <a:ext cx="586783" cy="20002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Chart 32">
            <a:extLst>
              <a:ext uri="{FF2B5EF4-FFF2-40B4-BE49-F238E27FC236}">
                <a16:creationId xmlns:a16="http://schemas.microsoft.com/office/drawing/2014/main" id="{A0C4E351-CE37-F330-4D73-232882EAFF52}"/>
              </a:ext>
            </a:extLst>
          </p:cNvPr>
          <p:cNvGraphicFramePr>
            <a:graphicFrameLocks/>
          </p:cNvGraphicFramePr>
          <p:nvPr>
            <p:extLst>
              <p:ext uri="{D42A27DB-BD31-4B8C-83A1-F6EECF244321}">
                <p14:modId xmlns:p14="http://schemas.microsoft.com/office/powerpoint/2010/main" val="705353290"/>
              </p:ext>
            </p:extLst>
          </p:nvPr>
        </p:nvGraphicFramePr>
        <p:xfrm>
          <a:off x="41039" y="3265651"/>
          <a:ext cx="4421913" cy="272241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45453158"/>
      </p:ext>
    </p:extLst>
  </p:cSld>
  <p:clrMapOvr>
    <a:masterClrMapping/>
  </p:clrMapOvr>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AD4E3-EC95-BB7E-43FF-F10EB5DDEBE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EBBA804-3616-A038-5846-91959404F2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5" name="think-cell data - do not delete" hidden="1">
                        <a:extLst>
                          <a:ext uri="{FF2B5EF4-FFF2-40B4-BE49-F238E27FC236}">
                            <a16:creationId xmlns:a16="http://schemas.microsoft.com/office/drawing/2014/main" id="{EEBBA804-3616-A038-5846-91959404F2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A87D3BB-557C-E089-8D9B-633A2862D1CC}"/>
              </a:ext>
            </a:extLst>
          </p:cNvPr>
          <p:cNvSpPr>
            <a:spLocks noGrp="1"/>
          </p:cNvSpPr>
          <p:nvPr>
            <p:ph type="title"/>
          </p:nvPr>
        </p:nvSpPr>
        <p:spPr>
          <a:xfrm>
            <a:off x="585574" y="482645"/>
            <a:ext cx="10072437" cy="685481"/>
          </a:xfrm>
        </p:spPr>
        <p:txBody>
          <a:bodyPr vert="horz"/>
          <a:lstStyle/>
          <a:p>
            <a:r>
              <a:rPr lang="en-US"/>
              <a:t>Sources &amp; Uses</a:t>
            </a:r>
            <a:r>
              <a:rPr lang="en-US" b="0"/>
              <a:t>| After Refi</a:t>
            </a:r>
          </a:p>
        </p:txBody>
      </p:sp>
      <p:sp>
        <p:nvSpPr>
          <p:cNvPr id="6" name="Rectangle 5">
            <a:extLst>
              <a:ext uri="{FF2B5EF4-FFF2-40B4-BE49-F238E27FC236}">
                <a16:creationId xmlns:a16="http://schemas.microsoft.com/office/drawing/2014/main" id="{EE8D0907-2F93-A7FE-C478-09DC73258C00}"/>
              </a:ext>
            </a:extLst>
          </p:cNvPr>
          <p:cNvSpPr/>
          <p:nvPr/>
        </p:nvSpPr>
        <p:spPr>
          <a:xfrm>
            <a:off x="7246448" y="1554686"/>
            <a:ext cx="4201481" cy="490316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8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The fund plans to close on </a:t>
            </a:r>
            <a:r>
              <a:rPr lang="en-US" sz="1100" b="1">
                <a:solidFill>
                  <a:schemeClr val="tx1"/>
                </a:solidFill>
                <a:latin typeface="Gilroy" panose="00000500000000000000"/>
                <a:cs typeface="Arial" panose="020B0604020202020204" pitchFamily="34" charset="0"/>
              </a:rPr>
              <a:t>one additional asset </a:t>
            </a:r>
            <a:r>
              <a:rPr lang="en-US" sz="1100">
                <a:solidFill>
                  <a:schemeClr val="tx1"/>
                </a:solidFill>
                <a:latin typeface="Gilroy" panose="00000500000000000000"/>
                <a:cs typeface="Arial" panose="020B0604020202020204" pitchFamily="34" charset="0"/>
              </a:rPr>
              <a:t>which was included in the original pipeline to close prior to MapleTree.</a:t>
            </a:r>
          </a:p>
          <a:p>
            <a:pPr marL="171450" indent="-171450">
              <a:spcBef>
                <a:spcPts val="18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After the acquisition of Maple Tree, the Fund </a:t>
            </a:r>
            <a:r>
              <a:rPr lang="en-US" sz="1100" b="1">
                <a:solidFill>
                  <a:schemeClr val="tx1"/>
                </a:solidFill>
                <a:latin typeface="Gilroy" panose="00000500000000000000"/>
                <a:cs typeface="Arial" panose="020B0604020202020204" pitchFamily="34" charset="0"/>
              </a:rPr>
              <a:t>will pause future acquisitions </a:t>
            </a:r>
            <a:r>
              <a:rPr lang="en-US" sz="1100">
                <a:solidFill>
                  <a:schemeClr val="tx1"/>
                </a:solidFill>
                <a:latin typeface="Gilroy" panose="00000500000000000000"/>
                <a:cs typeface="Arial" panose="020B0604020202020204" pitchFamily="34" charset="0"/>
              </a:rPr>
              <a:t>until Maple Tree is stabilized, due to potential FCCR Limitations.</a:t>
            </a:r>
          </a:p>
          <a:p>
            <a:pPr marL="171450" indent="-171450">
              <a:spcBef>
                <a:spcPts val="18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Subject to FFCR Limitation amendment and Future NOI Growth, the fund will have additional dry powder of ~25M-75M (we plan to approach key bank upon finalization of Fund 4 Facilities)</a:t>
            </a:r>
          </a:p>
          <a:p>
            <a:pPr marL="171450" indent="-171450">
              <a:spcBef>
                <a:spcPts val="18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Debt balances exclude construction loans, as these do not impact the fund’s sources and uses—capital expenditures will be fully covered by construction loan proceeds.</a:t>
            </a:r>
          </a:p>
          <a:p>
            <a:pPr marL="171450" indent="-171450">
              <a:spcBef>
                <a:spcPts val="1800"/>
              </a:spcBef>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marL="171450" indent="-171450">
              <a:spcBef>
                <a:spcPts val="1800"/>
              </a:spcBef>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marL="171450" indent="-171450">
              <a:spcBef>
                <a:spcPts val="1800"/>
              </a:spcBef>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marL="171450" indent="-171450">
              <a:spcBef>
                <a:spcPts val="1800"/>
              </a:spcBef>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a:spcBef>
                <a:spcPts val="1800"/>
              </a:spcBef>
            </a:pPr>
            <a:endParaRPr lang="en-US" sz="1100">
              <a:solidFill>
                <a:schemeClr val="tx1"/>
              </a:solidFill>
              <a:latin typeface="Gilroy" panose="00000500000000000000"/>
              <a:cs typeface="Arial" panose="020B0604020202020204" pitchFamily="34" charset="0"/>
            </a:endParaRPr>
          </a:p>
        </p:txBody>
      </p:sp>
      <p:sp>
        <p:nvSpPr>
          <p:cNvPr id="8" name="TextBox 7">
            <a:extLst>
              <a:ext uri="{FF2B5EF4-FFF2-40B4-BE49-F238E27FC236}">
                <a16:creationId xmlns:a16="http://schemas.microsoft.com/office/drawing/2014/main" id="{3D865E55-ADAA-4920-49B4-FA23543A0E76}"/>
              </a:ext>
            </a:extLst>
          </p:cNvPr>
          <p:cNvSpPr txBox="1"/>
          <p:nvPr/>
        </p:nvSpPr>
        <p:spPr>
          <a:xfrm>
            <a:off x="4595833" y="750122"/>
            <a:ext cx="4464880" cy="369332"/>
          </a:xfrm>
          <a:prstGeom prst="rect">
            <a:avLst/>
          </a:prstGeom>
          <a:solidFill>
            <a:srgbClr val="FFFF00"/>
          </a:solidFill>
          <a:ln>
            <a:solidFill>
              <a:srgbClr val="FFFF00"/>
            </a:solidFill>
          </a:ln>
        </p:spPr>
        <p:txBody>
          <a:bodyPr wrap="square" rtlCol="0">
            <a:spAutoFit/>
          </a:bodyPr>
          <a:lstStyle/>
          <a:p>
            <a:pPr algn="ctr"/>
            <a:r>
              <a:rPr lang="en-US"/>
              <a:t>Need to Revised to reflect the dry powder</a:t>
            </a:r>
          </a:p>
        </p:txBody>
      </p:sp>
      <p:sp>
        <p:nvSpPr>
          <p:cNvPr id="3" name="Rectangle 2">
            <a:extLst>
              <a:ext uri="{FF2B5EF4-FFF2-40B4-BE49-F238E27FC236}">
                <a16:creationId xmlns:a16="http://schemas.microsoft.com/office/drawing/2014/main" id="{66DE337C-92DE-DC3C-D043-A92B44056050}"/>
              </a:ext>
            </a:extLst>
          </p:cNvPr>
          <p:cNvSpPr/>
          <p:nvPr/>
        </p:nvSpPr>
        <p:spPr>
          <a:xfrm>
            <a:off x="7631459" y="1249871"/>
            <a:ext cx="3816470" cy="350490"/>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Gilroy" panose="00000500000000000000"/>
                <a:cs typeface="Arial" panose="020B0604020202020204" pitchFamily="34" charset="0"/>
              </a:rPr>
              <a:t>      Key Takeaways</a:t>
            </a:r>
          </a:p>
        </p:txBody>
      </p:sp>
      <p:sp>
        <p:nvSpPr>
          <p:cNvPr id="7" name="Rectangle 6">
            <a:extLst>
              <a:ext uri="{FF2B5EF4-FFF2-40B4-BE49-F238E27FC236}">
                <a16:creationId xmlns:a16="http://schemas.microsoft.com/office/drawing/2014/main" id="{5002A7CD-674A-9AB6-D3E5-315D953EE779}"/>
              </a:ext>
            </a:extLst>
          </p:cNvPr>
          <p:cNvSpPr/>
          <p:nvPr/>
        </p:nvSpPr>
        <p:spPr>
          <a:xfrm>
            <a:off x="7246448" y="1249871"/>
            <a:ext cx="4201481" cy="350490"/>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Gilroy" panose="00000500000000000000"/>
                <a:cs typeface="Arial" panose="020B0604020202020204" pitchFamily="34" charset="0"/>
              </a:rPr>
              <a:t>      Key Takeaways</a:t>
            </a:r>
          </a:p>
        </p:txBody>
      </p:sp>
      <p:graphicFrame>
        <p:nvGraphicFramePr>
          <p:cNvPr id="12" name="Table 3">
            <a:extLst>
              <a:ext uri="{FF2B5EF4-FFF2-40B4-BE49-F238E27FC236}">
                <a16:creationId xmlns:a16="http://schemas.microsoft.com/office/drawing/2014/main" id="{B2E2BCF7-6D44-6935-ABD5-85AD323105E9}"/>
              </a:ext>
            </a:extLst>
          </p:cNvPr>
          <p:cNvGraphicFramePr>
            <a:graphicFrameLocks noGrp="1"/>
          </p:cNvGraphicFramePr>
          <p:nvPr>
            <p:extLst>
              <p:ext uri="{D42A27DB-BD31-4B8C-83A1-F6EECF244321}">
                <p14:modId xmlns:p14="http://schemas.microsoft.com/office/powerpoint/2010/main" val="1636094979"/>
              </p:ext>
            </p:extLst>
          </p:nvPr>
        </p:nvGraphicFramePr>
        <p:xfrm>
          <a:off x="694131" y="1249871"/>
          <a:ext cx="6270434" cy="5207986"/>
        </p:xfrm>
        <a:graphic>
          <a:graphicData uri="http://schemas.openxmlformats.org/drawingml/2006/table">
            <a:tbl>
              <a:tblPr firstRow="1" bandRow="1">
                <a:tableStyleId>{5C22544A-7EE6-4342-B048-85BDC9FD1C3A}</a:tableStyleId>
              </a:tblPr>
              <a:tblGrid>
                <a:gridCol w="935050">
                  <a:extLst>
                    <a:ext uri="{9D8B030D-6E8A-4147-A177-3AD203B41FA5}">
                      <a16:colId xmlns:a16="http://schemas.microsoft.com/office/drawing/2014/main" val="3089530397"/>
                    </a:ext>
                  </a:extLst>
                </a:gridCol>
                <a:gridCol w="1964562">
                  <a:extLst>
                    <a:ext uri="{9D8B030D-6E8A-4147-A177-3AD203B41FA5}">
                      <a16:colId xmlns:a16="http://schemas.microsoft.com/office/drawing/2014/main" val="665732737"/>
                    </a:ext>
                  </a:extLst>
                </a:gridCol>
                <a:gridCol w="2174580">
                  <a:extLst>
                    <a:ext uri="{9D8B030D-6E8A-4147-A177-3AD203B41FA5}">
                      <a16:colId xmlns:a16="http://schemas.microsoft.com/office/drawing/2014/main" val="1576338659"/>
                    </a:ext>
                  </a:extLst>
                </a:gridCol>
                <a:gridCol w="1196242">
                  <a:extLst>
                    <a:ext uri="{9D8B030D-6E8A-4147-A177-3AD203B41FA5}">
                      <a16:colId xmlns:a16="http://schemas.microsoft.com/office/drawing/2014/main" val="4125962772"/>
                    </a:ext>
                  </a:extLst>
                </a:gridCol>
              </a:tblGrid>
              <a:tr h="292081">
                <a:tc gridSpan="2">
                  <a:txBody>
                    <a:bodyPr/>
                    <a:lstStyle/>
                    <a:p>
                      <a:pPr algn="l">
                        <a:spcAft>
                          <a:spcPts val="600"/>
                        </a:spcAft>
                      </a:pPr>
                      <a:r>
                        <a:rPr lang="en-US" sz="1400" b="1">
                          <a:solidFill>
                            <a:schemeClr val="bg1"/>
                          </a:solidFill>
                          <a:latin typeface="Gilroy" panose="00000500000000000000"/>
                        </a:rPr>
                        <a:t>Source</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hMerge="1">
                  <a:txBody>
                    <a:bodyPr/>
                    <a:lstStyle/>
                    <a:p>
                      <a:endParaRPr lang="en-US"/>
                    </a:p>
                  </a:txBody>
                  <a:tcPr/>
                </a:tc>
                <a:tc>
                  <a:txBody>
                    <a:bodyPr/>
                    <a:lstStyle/>
                    <a:p>
                      <a:pPr algn="ctr">
                        <a:spcAft>
                          <a:spcPts val="600"/>
                        </a:spcAft>
                      </a:pPr>
                      <a:r>
                        <a:rPr lang="en-US" sz="1400" b="1">
                          <a:solidFill>
                            <a:schemeClr val="bg1"/>
                          </a:solidFill>
                          <a:latin typeface="Gilroy" panose="00000500000000000000"/>
                        </a:rPr>
                        <a:t>As of Today - Mapletree</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b="1">
                          <a:solidFill>
                            <a:schemeClr val="bg1"/>
                          </a:solidFill>
                          <a:latin typeface="Gilroy" panose="00000500000000000000"/>
                        </a:rPr>
                        <a:t>After Refi</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623720773"/>
                  </a:ext>
                </a:extLst>
              </a:tr>
              <a:tr h="288472">
                <a:tc gridSpan="2">
                  <a:txBody>
                    <a:bodyPr/>
                    <a:lstStyle/>
                    <a:p>
                      <a:pPr algn="l" fontAlgn="b">
                        <a:spcAft>
                          <a:spcPts val="600"/>
                        </a:spcAft>
                      </a:pPr>
                      <a:r>
                        <a:rPr lang="en-US" sz="1400" b="1" i="0" u="none" strike="noStrike">
                          <a:solidFill>
                            <a:srgbClr val="000000"/>
                          </a:solidFill>
                          <a:effectLst/>
                          <a:latin typeface="Gilroy" panose="00000500000000000000"/>
                        </a:rPr>
                        <a:t>Total Cost</a:t>
                      </a:r>
                      <a:r>
                        <a:rPr lang="en-US" sz="1400" b="1" i="0" u="none" strike="noStrike" baseline="30000">
                          <a:solidFill>
                            <a:srgbClr val="000000"/>
                          </a:solidFill>
                          <a:effectLst/>
                          <a:latin typeface="Gilroy" panose="00000500000000000000"/>
                        </a:rPr>
                        <a:t>(1)</a:t>
                      </a:r>
                      <a:endParaRPr lang="en-US" sz="1400" b="1" i="0" u="none" strike="noStrike">
                        <a:solidFill>
                          <a:srgbClr val="000000"/>
                        </a:solidFill>
                        <a:effectLst/>
                        <a:latin typeface="Gilroy" panose="00000500000000000000"/>
                      </a:endParaRP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$1,650M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$1,662M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7426833"/>
                  </a:ext>
                </a:extLst>
              </a:tr>
              <a:tr h="288472">
                <a:tc gridSpan="2">
                  <a:txBody>
                    <a:bodyPr/>
                    <a:lstStyle/>
                    <a:p>
                      <a:pPr algn="l" fontAlgn="b">
                        <a:spcAft>
                          <a:spcPts val="600"/>
                        </a:spcAft>
                      </a:pPr>
                      <a:r>
                        <a:rPr lang="en-US" sz="1400" b="1" i="0" u="none" strike="noStrike">
                          <a:solidFill>
                            <a:srgbClr val="000000"/>
                          </a:solidFill>
                          <a:effectLst/>
                          <a:latin typeface="Gilroy" panose="00000500000000000000"/>
                        </a:rPr>
                        <a:t>Development Deployment</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$4M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014122352"/>
                  </a:ext>
                </a:extLst>
              </a:tr>
              <a:tr h="300353">
                <a:tc gridSpan="2">
                  <a:txBody>
                    <a:bodyPr/>
                    <a:lstStyle/>
                    <a:p>
                      <a:pPr algn="l" fontAlgn="b">
                        <a:spcAft>
                          <a:spcPts val="600"/>
                        </a:spcAft>
                      </a:pPr>
                      <a:r>
                        <a:rPr lang="en-US" sz="1400" b="1" i="0" u="none" strike="noStrike">
                          <a:solidFill>
                            <a:srgbClr val="000000"/>
                          </a:solidFill>
                          <a:effectLst/>
                          <a:latin typeface="Gilroy" panose="00000500000000000000"/>
                        </a:rPr>
                        <a:t>Other Uses &amp; Cash</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$64M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$64M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51374776"/>
                  </a:ext>
                </a:extLst>
              </a:tr>
              <a:tr h="288472">
                <a:tc gridSpan="2">
                  <a:txBody>
                    <a:bodyPr/>
                    <a:lstStyle/>
                    <a:p>
                      <a:pPr algn="l" fontAlgn="b">
                        <a:spcAft>
                          <a:spcPts val="600"/>
                        </a:spcAft>
                      </a:pPr>
                      <a:r>
                        <a:rPr lang="en-US" sz="1400" b="1" i="0" u="none" strike="noStrike">
                          <a:solidFill>
                            <a:srgbClr val="000000"/>
                          </a:solidFill>
                          <a:effectLst/>
                          <a:latin typeface="Gilroy" panose="00000500000000000000"/>
                        </a:rPr>
                        <a:t>Total Uses</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$1,714M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$1,730M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41013030"/>
                  </a:ext>
                </a:extLst>
              </a:tr>
              <a:tr h="288472">
                <a:tc gridSpan="2">
                  <a:txBody>
                    <a:bodyPr/>
                    <a:lstStyle/>
                    <a:p>
                      <a:pPr algn="l" fontAlgn="b">
                        <a:spcAft>
                          <a:spcPts val="600"/>
                        </a:spcAft>
                      </a:pPr>
                      <a:r>
                        <a:rPr lang="en-US" sz="1400" b="1" i="0" u="none" strike="noStrike">
                          <a:solidFill>
                            <a:srgbClr val="000000"/>
                          </a:solidFill>
                          <a:effectLst/>
                          <a:latin typeface="Gilroy" panose="00000500000000000000"/>
                        </a:rPr>
                        <a:t>Total Equity Called</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$872M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$872M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952692589"/>
                  </a:ext>
                </a:extLst>
              </a:tr>
              <a:tr h="288472">
                <a:tc rowSpan="4">
                  <a:txBody>
                    <a:bodyPr/>
                    <a:lstStyle/>
                    <a:p>
                      <a:r>
                        <a:rPr lang="en-US" sz="1400" b="1">
                          <a:latin typeface="Gilroy" panose="00000500000000000000"/>
                        </a:rPr>
                        <a:t>Fixed Refi’s</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Apollo </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$94.5M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$94.5M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4175317727"/>
                  </a:ext>
                </a:extLst>
              </a:tr>
              <a:tr h="288472">
                <a:tc vMerge="1">
                  <a:txBody>
                    <a:bodyPr/>
                    <a:lstStyle/>
                    <a:p>
                      <a:pPr algn="l" fontAlgn="b">
                        <a:spcAft>
                          <a:spcPts val="600"/>
                        </a:spcAft>
                      </a:pPr>
                      <a:endParaRPr lang="en-US" sz="1400" b="1" i="0" u="none" strike="noStrike">
                        <a:solidFill>
                          <a:srgbClr val="000000"/>
                        </a:solidFill>
                        <a:effectLst/>
                        <a:latin typeface="Gilroy" panose="0000050000000000000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NYL </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811780351"/>
                  </a:ext>
                </a:extLst>
              </a:tr>
              <a:tr h="288472">
                <a:tc vMerge="1">
                  <a:txBody>
                    <a:bodyPr/>
                    <a:lstStyle/>
                    <a:p>
                      <a:pPr algn="l" fontAlgn="b">
                        <a:spcAft>
                          <a:spcPts val="600"/>
                        </a:spcAft>
                      </a:pPr>
                      <a:endParaRPr lang="en-US" sz="1400" b="1" i="0" u="none" strike="noStrike">
                        <a:solidFill>
                          <a:srgbClr val="000000"/>
                        </a:solidFill>
                        <a:effectLst/>
                        <a:latin typeface="Gilroy" panose="0000050000000000000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Blackstone</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$81.5M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$81.5M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193284"/>
                  </a:ext>
                </a:extLst>
              </a:tr>
              <a:tr h="288472">
                <a:tc vMerge="1">
                  <a:txBody>
                    <a:bodyPr/>
                    <a:lstStyle/>
                    <a:p>
                      <a:pPr algn="l" fontAlgn="b">
                        <a:spcAft>
                          <a:spcPts val="600"/>
                        </a:spcAft>
                      </a:pPr>
                      <a:endParaRPr lang="en-US" sz="1400" b="1" i="0" u="none" strike="noStrike">
                        <a:solidFill>
                          <a:srgbClr val="000000"/>
                        </a:solidFill>
                        <a:effectLst/>
                        <a:latin typeface="Gilroy" panose="0000050000000000000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Subtotal</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$266M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$266M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4204579153"/>
                  </a:ext>
                </a:extLst>
              </a:tr>
              <a:tr h="288472">
                <a:tc rowSpan="4">
                  <a:txBody>
                    <a:bodyPr/>
                    <a:lstStyle/>
                    <a:p>
                      <a:pPr algn="l" fontAlgn="b">
                        <a:spcAft>
                          <a:spcPts val="600"/>
                        </a:spcAft>
                      </a:pPr>
                      <a:r>
                        <a:rPr lang="en-US" sz="1400" b="1" i="0" u="none" strike="noStrike">
                          <a:solidFill>
                            <a:srgbClr val="000000"/>
                          </a:solidFill>
                          <a:effectLst/>
                          <a:latin typeface="Gilroy" panose="00000500000000000000"/>
                        </a:rPr>
                        <a:t>Credit Facility</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Term Loan</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$175M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$175M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053247056"/>
                  </a:ext>
                </a:extLst>
              </a:tr>
              <a:tr h="288472">
                <a:tc vMerge="1">
                  <a:txBody>
                    <a:bodyPr/>
                    <a:lstStyle/>
                    <a:p>
                      <a:endParaRPr lang="en-US"/>
                    </a:p>
                  </a:txBody>
                  <a:tcPr/>
                </a:tc>
                <a:tc>
                  <a:txBody>
                    <a:bodyPr/>
                    <a:lstStyle/>
                    <a:p>
                      <a:pPr algn="l" fontAlgn="b">
                        <a:spcAft>
                          <a:spcPts val="600"/>
                        </a:spcAft>
                      </a:pPr>
                      <a:r>
                        <a:rPr lang="en-US" sz="1400" b="1" i="0" u="none" strike="noStrike">
                          <a:solidFill>
                            <a:srgbClr val="000000"/>
                          </a:solidFill>
                          <a:effectLst/>
                          <a:latin typeface="Gilroy" panose="00000500000000000000"/>
                        </a:rPr>
                        <a:t>Revolver Outstanding </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$338M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$44M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383628761"/>
                  </a:ext>
                </a:extLst>
              </a:tr>
              <a:tr h="288472">
                <a:tc vMerge="1">
                  <a:txBody>
                    <a:bodyPr/>
                    <a:lstStyle/>
                    <a:p>
                      <a:pPr algn="l" fontAlgn="b">
                        <a:spcAft>
                          <a:spcPts val="600"/>
                        </a:spcAft>
                      </a:pPr>
                      <a:endParaRPr lang="en-US" sz="1400" b="1" i="0" u="none" strike="noStrike">
                        <a:solidFill>
                          <a:srgbClr val="000000"/>
                        </a:solidFill>
                        <a:effectLst/>
                        <a:latin typeface="Gilroy" panose="0000050000000000000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Bridge Loan</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$40M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9618132"/>
                  </a:ext>
                </a:extLst>
              </a:tr>
              <a:tr h="288472">
                <a:tc vMerge="1">
                  <a:txBody>
                    <a:bodyPr/>
                    <a:lstStyle/>
                    <a:p>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Subtotal</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$553M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$219M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62226449"/>
                  </a:ext>
                </a:extLst>
              </a:tr>
              <a:tr h="288472">
                <a:tc gridSpan="2">
                  <a:txBody>
                    <a:bodyPr/>
                    <a:lstStyle/>
                    <a:p>
                      <a:pPr algn="l" fontAlgn="b">
                        <a:spcAft>
                          <a:spcPts val="600"/>
                        </a:spcAft>
                      </a:pPr>
                      <a:r>
                        <a:rPr lang="en-US" sz="1400" b="1" i="0" u="none" strike="noStrike">
                          <a:solidFill>
                            <a:srgbClr val="000000"/>
                          </a:solidFill>
                          <a:effectLst/>
                          <a:latin typeface="Gilroy" panose="00000500000000000000"/>
                        </a:rPr>
                        <a:t>New Refi</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9EE2"/>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9EE2"/>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$350M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9EE2"/>
                    </a:solidFill>
                  </a:tcPr>
                </a:tc>
                <a:extLst>
                  <a:ext uri="{0D108BD9-81ED-4DB2-BD59-A6C34878D82A}">
                    <a16:rowId xmlns:a16="http://schemas.microsoft.com/office/drawing/2014/main" val="1513854851"/>
                  </a:ext>
                </a:extLst>
              </a:tr>
              <a:tr h="288472">
                <a:tc gridSpan="2">
                  <a:txBody>
                    <a:bodyPr/>
                    <a:lstStyle/>
                    <a:p>
                      <a:pPr algn="l" fontAlgn="b">
                        <a:spcAft>
                          <a:spcPts val="600"/>
                        </a:spcAft>
                      </a:pPr>
                      <a:r>
                        <a:rPr lang="en-US" sz="1400" b="1" i="0" u="none" strike="noStrike">
                          <a:solidFill>
                            <a:srgbClr val="000000"/>
                          </a:solidFill>
                          <a:effectLst/>
                          <a:latin typeface="Gilroy" panose="00000500000000000000"/>
                        </a:rPr>
                        <a:t>Subline</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$23M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$23M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34597067"/>
                  </a:ext>
                </a:extLst>
              </a:tr>
              <a:tr h="288472">
                <a:tc gridSpan="2">
                  <a:txBody>
                    <a:bodyPr/>
                    <a:lstStyle/>
                    <a:p>
                      <a:pPr algn="l" fontAlgn="b">
                        <a:spcAft>
                          <a:spcPts val="600"/>
                        </a:spcAft>
                      </a:pPr>
                      <a:r>
                        <a:rPr lang="en-US" sz="1400" b="1" i="0" u="none" strike="noStrike">
                          <a:solidFill>
                            <a:srgbClr val="000000"/>
                          </a:solidFill>
                          <a:effectLst/>
                          <a:latin typeface="Gilroy" panose="00000500000000000000"/>
                        </a:rPr>
                        <a:t>Total Debt</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$841M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$858M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607194967"/>
                  </a:ext>
                </a:extLst>
              </a:tr>
              <a:tr h="288472">
                <a:tc gridSpan="2">
                  <a:txBody>
                    <a:bodyPr/>
                    <a:lstStyle/>
                    <a:p>
                      <a:pPr algn="l" fontAlgn="b">
                        <a:spcAft>
                          <a:spcPts val="600"/>
                        </a:spcAft>
                      </a:pPr>
                      <a:r>
                        <a:rPr lang="en-US" sz="1400" b="1" i="0" u="none" strike="noStrike">
                          <a:solidFill>
                            <a:srgbClr val="000000"/>
                          </a:solidFill>
                          <a:effectLst/>
                          <a:latin typeface="Gilroy" panose="00000500000000000000"/>
                        </a:rPr>
                        <a:t>Total Sources</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$1,714M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$1,730M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211907363"/>
                  </a:ext>
                </a:extLst>
              </a:tr>
            </a:tbl>
          </a:graphicData>
        </a:graphic>
      </p:graphicFrame>
    </p:spTree>
    <p:extLst>
      <p:ext uri="{BB962C8B-B14F-4D97-AF65-F5344CB8AC3E}">
        <p14:creationId xmlns:p14="http://schemas.microsoft.com/office/powerpoint/2010/main" val="254578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19D7A-B476-B2CC-D713-30DECF15C880}"/>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5C60574E-2D87-B349-B72C-5395AF924C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5C60574E-2D87-B349-B72C-5395AF924C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E00FF849-F985-08D5-7120-FE5FD4BC9AF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335AD7-73FD-8B35-2CA6-F417E2962BD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C45D81-97CC-A2AA-F23C-93FF0B05BBA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32A5EC1-DD2A-B75A-476C-18AF8F3F46E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3D67C7-C0BC-F941-86B4-A80950459EB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5448F26-BBA4-9063-C6DA-EC817AE7CBD3}"/>
              </a:ext>
            </a:extLst>
          </p:cNvPr>
          <p:cNvSpPr>
            <a:spLocks noGrp="1"/>
          </p:cNvSpPr>
          <p:nvPr>
            <p:ph type="title"/>
          </p:nvPr>
        </p:nvSpPr>
        <p:spPr/>
        <p:txBody>
          <a:bodyPr vert="horz">
            <a:normAutofit/>
          </a:bodyPr>
          <a:lstStyle/>
          <a:p>
            <a:pPr algn="l" rtl="0"/>
            <a:r>
              <a:rPr lang="en-US"/>
              <a:t>Executive Summary </a:t>
            </a:r>
            <a:r>
              <a:rPr lang="en-US" b="0"/>
              <a:t>| Key Decisions</a:t>
            </a:r>
          </a:p>
        </p:txBody>
      </p:sp>
      <p:sp>
        <p:nvSpPr>
          <p:cNvPr id="3" name="Content Placeholder 2">
            <a:extLst>
              <a:ext uri="{FF2B5EF4-FFF2-40B4-BE49-F238E27FC236}">
                <a16:creationId xmlns:a16="http://schemas.microsoft.com/office/drawing/2014/main" id="{7DE58FC2-D662-8C28-E11A-9CED0654555F}"/>
              </a:ext>
            </a:extLst>
          </p:cNvPr>
          <p:cNvSpPr>
            <a:spLocks noGrp="1"/>
          </p:cNvSpPr>
          <p:nvPr>
            <p:ph idx="1"/>
          </p:nvPr>
        </p:nvSpPr>
        <p:spPr>
          <a:xfrm>
            <a:off x="762555" y="1299882"/>
            <a:ext cx="10436486" cy="4876800"/>
          </a:xfrm>
        </p:spPr>
        <p:txBody>
          <a:bodyPr/>
          <a:lstStyle/>
          <a:p>
            <a:r>
              <a:rPr lang="en-US" b="1">
                <a:solidFill>
                  <a:schemeClr val="tx1"/>
                </a:solidFill>
                <a:latin typeface="Gilroy" panose="00000500000000000000"/>
              </a:rPr>
              <a:t>Future Acquisitions: </a:t>
            </a:r>
            <a:r>
              <a:rPr lang="en-US">
                <a:solidFill>
                  <a:schemeClr val="tx1"/>
                </a:solidFill>
                <a:latin typeface="Gilroy" panose="00000500000000000000"/>
              </a:rPr>
              <a:t>On account of pending Truist refi (plus potential Plymouth sale &amp; MT co-invest) initiatives, the Fund should open up $100M of deployment with aim to start closing deals in mid-September</a:t>
            </a:r>
          </a:p>
          <a:p>
            <a:endParaRPr lang="en-US" b="1">
              <a:solidFill>
                <a:schemeClr val="tx1"/>
              </a:solidFill>
              <a:latin typeface="Gilroy" panose="00000500000000000000"/>
            </a:endParaRPr>
          </a:p>
          <a:p>
            <a:r>
              <a:rPr lang="en-US" b="1">
                <a:solidFill>
                  <a:schemeClr val="tx1"/>
                </a:solidFill>
                <a:latin typeface="Gilroy" panose="00000500000000000000"/>
              </a:rPr>
              <a:t>Financing: </a:t>
            </a:r>
            <a:r>
              <a:rPr lang="en-US">
                <a:solidFill>
                  <a:schemeClr val="tx1"/>
                </a:solidFill>
                <a:latin typeface="Gilroy" panose="00000500000000000000"/>
              </a:rPr>
              <a:t>Continue moving forward with MT refi efforts, aiming to secure earnout loan.  Engage KeyBank in Q4 to discuss recast of existing facility</a:t>
            </a:r>
            <a:endParaRPr lang="en-US" b="1">
              <a:solidFill>
                <a:schemeClr val="tx1"/>
              </a:solidFill>
              <a:latin typeface="Gilroy" panose="00000500000000000000"/>
            </a:endParaRPr>
          </a:p>
          <a:p>
            <a:endParaRPr lang="en-US" b="1">
              <a:solidFill>
                <a:schemeClr val="tx1"/>
              </a:solidFill>
              <a:latin typeface="Gilroy" panose="00000500000000000000"/>
            </a:endParaRPr>
          </a:p>
          <a:p>
            <a:r>
              <a:rPr lang="en-US" b="1">
                <a:solidFill>
                  <a:schemeClr val="tx1"/>
                </a:solidFill>
                <a:latin typeface="Gilroy" panose="00000500000000000000"/>
              </a:rPr>
              <a:t>Distributions:</a:t>
            </a:r>
            <a:endParaRPr lang="en-US">
              <a:solidFill>
                <a:schemeClr val="tx1"/>
              </a:solidFill>
              <a:latin typeface="Gilroy" panose="00000500000000000000"/>
            </a:endParaRPr>
          </a:p>
          <a:p>
            <a:pPr marL="571500" lvl="1" indent="-285750">
              <a:buFont typeface="Courier New" panose="02070309020205020404" pitchFamily="49" charset="0"/>
              <a:buChar char="o"/>
            </a:pPr>
            <a:r>
              <a:rPr lang="en-US">
                <a:solidFill>
                  <a:schemeClr val="tx1"/>
                </a:solidFill>
                <a:latin typeface="Gilroy" panose="00000500000000000000"/>
              </a:rPr>
              <a:t>There will be no distribution in Q3 2025 due to the low cashflow and limited sources &amp; uses until the refi will close</a:t>
            </a:r>
          </a:p>
          <a:p>
            <a:pPr marL="571500" lvl="1" indent="-285750">
              <a:buFont typeface="Courier New" panose="02070309020205020404" pitchFamily="49" charset="0"/>
              <a:buChar char="o"/>
            </a:pPr>
            <a:r>
              <a:rPr lang="en-US">
                <a:solidFill>
                  <a:schemeClr val="tx1"/>
                </a:solidFill>
                <a:latin typeface="Gilroy" panose="00000500000000000000"/>
              </a:rPr>
              <a:t>We will reassess beginning distributions next quarter once cashflows stabilize after the </a:t>
            </a:r>
            <a:r>
              <a:rPr lang="en-US" err="1">
                <a:solidFill>
                  <a:schemeClr val="tx1"/>
                </a:solidFill>
                <a:latin typeface="Gilroy" panose="00000500000000000000"/>
              </a:rPr>
              <a:t>refis</a:t>
            </a:r>
            <a:r>
              <a:rPr lang="en-US">
                <a:solidFill>
                  <a:schemeClr val="tx1"/>
                </a:solidFill>
                <a:latin typeface="Gilroy" panose="00000500000000000000"/>
              </a:rPr>
              <a:t> are completed, the Mapletree co-invest is finalized, and the Plymouth sale is determined</a:t>
            </a:r>
          </a:p>
        </p:txBody>
      </p:sp>
    </p:spTree>
    <p:extLst>
      <p:ext uri="{BB962C8B-B14F-4D97-AF65-F5344CB8AC3E}">
        <p14:creationId xmlns:p14="http://schemas.microsoft.com/office/powerpoint/2010/main" val="3593886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364FAB-ADEF-194D-A36C-93FA7BA4F1F7}"/>
              </a:ext>
            </a:extLst>
          </p:cNvPr>
          <p:cNvSpPr>
            <a:spLocks noGrp="1"/>
          </p:cNvSpPr>
          <p:nvPr>
            <p:ph idx="1"/>
          </p:nvPr>
        </p:nvSpPr>
        <p:spPr/>
        <p:txBody>
          <a:bodyPr>
            <a:normAutofit/>
          </a:bodyPr>
          <a:lstStyle/>
          <a:p>
            <a:r>
              <a:rPr lang="en-US" sz="2800"/>
              <a:t>NWBC JV, LP</a:t>
            </a:r>
            <a:br>
              <a:rPr lang="en-US" sz="2800"/>
            </a:br>
            <a:r>
              <a:rPr lang="en-US"/>
              <a:t>Co-Investment with Morgan Stanley</a:t>
            </a:r>
            <a:endParaRPr lang="en-US" sz="2800"/>
          </a:p>
        </p:txBody>
      </p:sp>
    </p:spTree>
    <p:extLst>
      <p:ext uri="{BB962C8B-B14F-4D97-AF65-F5344CB8AC3E}">
        <p14:creationId xmlns:p14="http://schemas.microsoft.com/office/powerpoint/2010/main" val="1831865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9AD8B71-868F-7E46-998D-68A1FB83FD6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3AFB9DBD-D839-3131-8B74-7B0E922BDFF0}"/>
              </a:ext>
            </a:extLst>
          </p:cNvPr>
          <p:cNvSpPr>
            <a:spLocks noGrp="1"/>
          </p:cNvSpPr>
          <p:nvPr>
            <p:ph type="title"/>
          </p:nvPr>
        </p:nvSpPr>
        <p:spPr>
          <a:xfrm>
            <a:off x="762555" y="463550"/>
            <a:ext cx="10072437" cy="612789"/>
          </a:xfrm>
        </p:spPr>
        <p:txBody>
          <a:bodyPr/>
          <a:lstStyle/>
          <a:p>
            <a:r>
              <a:rPr lang="en-US" sz="2150">
                <a:solidFill>
                  <a:srgbClr val="5B6672"/>
                </a:solidFill>
              </a:rPr>
              <a:t>Profit &amp; Loss</a:t>
            </a:r>
            <a:endParaRPr lang="en-US" sz="1200">
              <a:solidFill>
                <a:srgbClr val="5B6672"/>
              </a:solidFill>
            </a:endParaRPr>
          </a:p>
        </p:txBody>
      </p:sp>
      <p:sp>
        <p:nvSpPr>
          <p:cNvPr id="14" name="Rectangle 13">
            <a:extLst>
              <a:ext uri="{FF2B5EF4-FFF2-40B4-BE49-F238E27FC236}">
                <a16:creationId xmlns:a16="http://schemas.microsoft.com/office/drawing/2014/main" id="{8C39163B-753E-763F-17F8-C30EED03CDE4}"/>
              </a:ext>
            </a:extLst>
          </p:cNvPr>
          <p:cNvSpPr/>
          <p:nvPr/>
        </p:nvSpPr>
        <p:spPr>
          <a:xfrm>
            <a:off x="7236885" y="1064245"/>
            <a:ext cx="4437704" cy="3379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15" name="Rectangle 14">
            <a:extLst>
              <a:ext uri="{FF2B5EF4-FFF2-40B4-BE49-F238E27FC236}">
                <a16:creationId xmlns:a16="http://schemas.microsoft.com/office/drawing/2014/main" id="{749E0AB8-3647-11A2-2A4A-69FE20318ABF}"/>
              </a:ext>
            </a:extLst>
          </p:cNvPr>
          <p:cNvSpPr/>
          <p:nvPr/>
        </p:nvSpPr>
        <p:spPr>
          <a:xfrm>
            <a:off x="7236885" y="1402217"/>
            <a:ext cx="4431608" cy="13600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Bef>
                <a:spcPts val="600"/>
              </a:spcBef>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NOI is consistent to PQ with a slight decrease related to the below:</a:t>
            </a:r>
          </a:p>
          <a:p>
            <a:pPr marL="628650" lvl="1" indent="-171450">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Repairs performed in Q2-25 related to the masonry, recoverable asphalt and paving led to the increase noted in operating expenses in comparison to Q1-25.</a:t>
            </a:r>
            <a:endParaRPr lang="en-US" sz="1100">
              <a:solidFill>
                <a:srgbClr val="5B6672"/>
              </a:solidFill>
              <a:latin typeface="Gilroy" panose="00000500000000000000"/>
              <a:cs typeface="Arial" panose="020B0604020202020204" pitchFamily="34" charset="0"/>
            </a:endParaRPr>
          </a:p>
        </p:txBody>
      </p:sp>
      <p:sp>
        <p:nvSpPr>
          <p:cNvPr id="4" name="Oval 3">
            <a:extLst>
              <a:ext uri="{FF2B5EF4-FFF2-40B4-BE49-F238E27FC236}">
                <a16:creationId xmlns:a16="http://schemas.microsoft.com/office/drawing/2014/main" id="{84978125-86B1-2FB1-883B-3ECC8278D14F}"/>
              </a:ext>
            </a:extLst>
          </p:cNvPr>
          <p:cNvSpPr/>
          <p:nvPr/>
        </p:nvSpPr>
        <p:spPr>
          <a:xfrm>
            <a:off x="340084" y="3091600"/>
            <a:ext cx="234232"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6" name="Oval 5">
            <a:extLst>
              <a:ext uri="{FF2B5EF4-FFF2-40B4-BE49-F238E27FC236}">
                <a16:creationId xmlns:a16="http://schemas.microsoft.com/office/drawing/2014/main" id="{FFE86783-9DD4-A4CD-9FB7-A256F78BD673}"/>
              </a:ext>
            </a:extLst>
          </p:cNvPr>
          <p:cNvSpPr/>
          <p:nvPr/>
        </p:nvSpPr>
        <p:spPr>
          <a:xfrm>
            <a:off x="7002653" y="1668470"/>
            <a:ext cx="234232"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pic>
        <p:nvPicPr>
          <p:cNvPr id="2" name="Picture 1">
            <a:extLst>
              <a:ext uri="{FF2B5EF4-FFF2-40B4-BE49-F238E27FC236}">
                <a16:creationId xmlns:a16="http://schemas.microsoft.com/office/drawing/2014/main" id="{C63F65D2-256D-CC5E-98D5-D6E5AD914901}"/>
              </a:ext>
            </a:extLst>
          </p:cNvPr>
          <p:cNvPicPr>
            <a:picLocks noChangeAspect="1"/>
          </p:cNvPicPr>
          <p:nvPr/>
        </p:nvPicPr>
        <p:blipFill>
          <a:blip r:embed="rId3"/>
          <a:stretch>
            <a:fillRect/>
          </a:stretch>
        </p:blipFill>
        <p:spPr>
          <a:xfrm>
            <a:off x="762555" y="1064245"/>
            <a:ext cx="5457825" cy="4629150"/>
          </a:xfrm>
          <a:prstGeom prst="rect">
            <a:avLst/>
          </a:prstGeom>
        </p:spPr>
      </p:pic>
    </p:spTree>
    <p:extLst>
      <p:ext uri="{BB962C8B-B14F-4D97-AF65-F5344CB8AC3E}">
        <p14:creationId xmlns:p14="http://schemas.microsoft.com/office/powerpoint/2010/main" val="3333218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62577A1D-7E44-8D5B-974D-D57468E0692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8" name="think-cell data - do not delete" hidden="1">
                        <a:extLst>
                          <a:ext uri="{FF2B5EF4-FFF2-40B4-BE49-F238E27FC236}">
                            <a16:creationId xmlns:a16="http://schemas.microsoft.com/office/drawing/2014/main" id="{62577A1D-7E44-8D5B-974D-D57468E069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7" name="Straight Connector 16">
            <a:extLst>
              <a:ext uri="{FF2B5EF4-FFF2-40B4-BE49-F238E27FC236}">
                <a16:creationId xmlns:a16="http://schemas.microsoft.com/office/drawing/2014/main" id="{4638FCF9-3DB4-2250-6A0E-2E6B05F6069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70BBBBC-519B-1040-403E-6D7EDA3B7B45}"/>
              </a:ext>
            </a:extLst>
          </p:cNvPr>
          <p:cNvSpPr>
            <a:spLocks noGrp="1"/>
          </p:cNvSpPr>
          <p:nvPr>
            <p:ph type="title"/>
          </p:nvPr>
        </p:nvSpPr>
        <p:spPr/>
        <p:txBody>
          <a:bodyPr vert="horz"/>
          <a:lstStyle/>
          <a:p>
            <a:r>
              <a:rPr lang="en-US">
                <a:solidFill>
                  <a:srgbClr val="5B6672"/>
                </a:solidFill>
              </a:rPr>
              <a:t>Fund Performance </a:t>
            </a:r>
            <a:r>
              <a:rPr lang="en-US" b="0">
                <a:solidFill>
                  <a:srgbClr val="5B6672"/>
                </a:solidFill>
              </a:rPr>
              <a:t>| Non-GAAP KPIs</a:t>
            </a:r>
            <a:br>
              <a:rPr lang="en-US" b="0">
                <a:solidFill>
                  <a:srgbClr val="5B6672"/>
                </a:solidFill>
              </a:rPr>
            </a:br>
            <a:endParaRPr lang="en-US" b="0">
              <a:solidFill>
                <a:srgbClr val="5B6672"/>
              </a:solidFill>
            </a:endParaRPr>
          </a:p>
        </p:txBody>
      </p:sp>
      <p:sp>
        <p:nvSpPr>
          <p:cNvPr id="11" name="Rectangle 10">
            <a:extLst>
              <a:ext uri="{FF2B5EF4-FFF2-40B4-BE49-F238E27FC236}">
                <a16:creationId xmlns:a16="http://schemas.microsoft.com/office/drawing/2014/main" id="{BA1F2F26-EEAC-544B-BB4E-65E75897F24A}"/>
              </a:ext>
            </a:extLst>
          </p:cNvPr>
          <p:cNvSpPr/>
          <p:nvPr/>
        </p:nvSpPr>
        <p:spPr>
          <a:xfrm>
            <a:off x="6400225" y="1023937"/>
            <a:ext cx="5201840" cy="3073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F6DEAE16-D90E-A8F8-2C03-612B70D1BF67}"/>
              </a:ext>
            </a:extLst>
          </p:cNvPr>
          <p:cNvSpPr/>
          <p:nvPr/>
        </p:nvSpPr>
        <p:spPr>
          <a:xfrm>
            <a:off x="6400225" y="1331320"/>
            <a:ext cx="5201840" cy="302001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3736">
              <a:spcBef>
                <a:spcPts val="600"/>
              </a:spcBef>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The FFO in Q2-25 is $0.6M, which represent 3.8% of the $59M Equity.</a:t>
            </a:r>
          </a:p>
          <a:p>
            <a:pPr marL="628650" lvl="1" indent="-173736">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FFO decrease due to slight decrease in NOI due to higher R&amp;M than PQ</a:t>
            </a:r>
          </a:p>
          <a:p>
            <a:pPr marL="171450" indent="-173736">
              <a:spcBef>
                <a:spcPts val="600"/>
              </a:spcBef>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The Core FFO for the period is $0.6M, which represents 3.8% of the equity.</a:t>
            </a:r>
          </a:p>
          <a:p>
            <a:pPr marL="628650" lvl="1" indent="-173736">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Core FFO decreased due to higher R&amp;M as well</a:t>
            </a:r>
          </a:p>
          <a:p>
            <a:pPr marL="171450" indent="-173736">
              <a:spcBef>
                <a:spcPts val="600"/>
              </a:spcBef>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The AFFO for the period is ($0.6M), which represents (4.3%) of the equity.</a:t>
            </a:r>
          </a:p>
          <a:p>
            <a:pPr marL="628650" lvl="1" indent="-173736">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NOI decreases mentioned above as well as additional capex resulted in this decrease in AFFO.</a:t>
            </a:r>
          </a:p>
          <a:p>
            <a:pPr marL="628650" lvl="1" indent="-173736">
              <a:spcBef>
                <a:spcPts val="600"/>
              </a:spcBef>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marL="628650" lvl="1" indent="-173736">
              <a:spcBef>
                <a:spcPts val="600"/>
              </a:spcBef>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marL="628650" lvl="1" indent="-173736">
              <a:spcBef>
                <a:spcPts val="600"/>
              </a:spcBef>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marL="628650" lvl="1" indent="-173736">
              <a:spcBef>
                <a:spcPts val="600"/>
              </a:spcBef>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a:p>
            <a:pPr marL="628650" lvl="1" indent="-173736">
              <a:spcBef>
                <a:spcPts val="600"/>
              </a:spcBef>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p:txBody>
      </p:sp>
      <p:pic>
        <p:nvPicPr>
          <p:cNvPr id="4" name="Picture 3">
            <a:extLst>
              <a:ext uri="{FF2B5EF4-FFF2-40B4-BE49-F238E27FC236}">
                <a16:creationId xmlns:a16="http://schemas.microsoft.com/office/drawing/2014/main" id="{10FB04A6-21C7-9428-C95F-250F05733AA8}"/>
              </a:ext>
            </a:extLst>
          </p:cNvPr>
          <p:cNvPicPr>
            <a:picLocks noChangeAspect="1"/>
          </p:cNvPicPr>
          <p:nvPr/>
        </p:nvPicPr>
        <p:blipFill>
          <a:blip r:embed="rId6"/>
          <a:stretch>
            <a:fillRect/>
          </a:stretch>
        </p:blipFill>
        <p:spPr>
          <a:xfrm>
            <a:off x="713611" y="1023937"/>
            <a:ext cx="4260850" cy="3327400"/>
          </a:xfrm>
          <a:prstGeom prst="rect">
            <a:avLst/>
          </a:prstGeom>
        </p:spPr>
      </p:pic>
    </p:spTree>
    <p:extLst>
      <p:ext uri="{BB962C8B-B14F-4D97-AF65-F5344CB8AC3E}">
        <p14:creationId xmlns:p14="http://schemas.microsoft.com/office/powerpoint/2010/main" val="36757056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2EA52D1-A19F-E6B8-F06B-1CE4F03A9BD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B57037A-2E7A-F3CC-FB8A-6DADC8EEF64C}"/>
              </a:ext>
            </a:extLst>
          </p:cNvPr>
          <p:cNvSpPr/>
          <p:nvPr/>
        </p:nvSpPr>
        <p:spPr>
          <a:xfrm>
            <a:off x="6754946" y="1231787"/>
            <a:ext cx="3693070" cy="2466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13" name="Rectangle 12">
            <a:extLst>
              <a:ext uri="{FF2B5EF4-FFF2-40B4-BE49-F238E27FC236}">
                <a16:creationId xmlns:a16="http://schemas.microsoft.com/office/drawing/2014/main" id="{657A2EF1-0080-4B2C-CDA4-DCB1F85220CA}"/>
              </a:ext>
            </a:extLst>
          </p:cNvPr>
          <p:cNvSpPr/>
          <p:nvPr/>
        </p:nvSpPr>
        <p:spPr>
          <a:xfrm>
            <a:off x="6754945" y="1478402"/>
            <a:ext cx="3693071" cy="431086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Bef>
                <a:spcPts val="600"/>
              </a:spcBef>
              <a:buFont typeface="Arial" panose="020B0604020202020204" pitchFamily="34" charset="0"/>
              <a:buChar char="•"/>
            </a:pPr>
            <a:r>
              <a:rPr lang="en-US" sz="1100">
                <a:solidFill>
                  <a:schemeClr val="tx1"/>
                </a:solidFill>
                <a:latin typeface="Gilroy" panose="00000500000000000000"/>
                <a:cs typeface="Arial"/>
              </a:rPr>
              <a:t>Fund continued ongoing construction projects which contribute to the higher operating portfolio amount.</a:t>
            </a:r>
          </a:p>
          <a:p>
            <a:pPr marL="171450" indent="-171450">
              <a:spcBef>
                <a:spcPts val="600"/>
              </a:spcBef>
              <a:buFont typeface="Arial" panose="020B0604020202020204" pitchFamily="34" charset="0"/>
              <a:buChar char="•"/>
            </a:pPr>
            <a:r>
              <a:rPr lang="en-US" sz="1100">
                <a:solidFill>
                  <a:schemeClr val="tx1"/>
                </a:solidFill>
                <a:latin typeface="Gilroy" panose="00000500000000000000"/>
                <a:cs typeface="Arial"/>
              </a:rPr>
              <a:t>Fund is considering a future distribution once the is more certainty around future capex. </a:t>
            </a:r>
          </a:p>
          <a:p>
            <a:pPr marL="171450" indent="-171450">
              <a:spcBef>
                <a:spcPts val="600"/>
              </a:spcBef>
              <a:buFont typeface="Arial" panose="020B0604020202020204" pitchFamily="34" charset="0"/>
              <a:buChar char="•"/>
            </a:pPr>
            <a:r>
              <a:rPr lang="en-US" sz="1100">
                <a:solidFill>
                  <a:schemeClr val="tx1"/>
                </a:solidFill>
                <a:latin typeface="Gilroy" panose="00000500000000000000"/>
                <a:cs typeface="Arial"/>
              </a:rPr>
              <a:t>Increase in liabilities relates to a tenant improvement liability</a:t>
            </a:r>
          </a:p>
          <a:p>
            <a:pPr marL="171450" indent="-171450">
              <a:spcBef>
                <a:spcPts val="600"/>
              </a:spcBef>
              <a:buFont typeface="Arial" panose="020B0604020202020204" pitchFamily="34" charset="0"/>
              <a:buChar char="•"/>
            </a:pPr>
            <a:endParaRPr lang="en-US" sz="1100">
              <a:solidFill>
                <a:schemeClr val="tx1"/>
              </a:solidFill>
              <a:latin typeface="Gilroy" panose="00000500000000000000"/>
              <a:cs typeface="Arial"/>
            </a:endParaRPr>
          </a:p>
          <a:p>
            <a:pPr marL="171450" indent="-171450">
              <a:spcBef>
                <a:spcPts val="600"/>
              </a:spcBef>
              <a:buFont typeface="Arial" panose="020B0604020202020204" pitchFamily="34" charset="0"/>
              <a:buChar char="•"/>
            </a:pPr>
            <a:endParaRPr lang="en-US" sz="1100">
              <a:solidFill>
                <a:schemeClr val="tx1"/>
              </a:solidFill>
              <a:latin typeface="Gilroy" panose="00000500000000000000"/>
              <a:cs typeface="Arial"/>
            </a:endParaRPr>
          </a:p>
          <a:p>
            <a:pPr marL="171450" indent="-171450">
              <a:spcBef>
                <a:spcPts val="600"/>
              </a:spcBef>
              <a:buFont typeface="Arial" panose="020B0604020202020204" pitchFamily="34" charset="0"/>
              <a:buChar char="•"/>
            </a:pPr>
            <a:endParaRPr lang="en-US" sz="1100">
              <a:solidFill>
                <a:schemeClr val="tx1"/>
              </a:solidFill>
              <a:latin typeface="Gilroy" panose="00000500000000000000"/>
              <a:cs typeface="Arial"/>
            </a:endParaRPr>
          </a:p>
          <a:p>
            <a:pPr marL="171450" indent="-171450">
              <a:spcBef>
                <a:spcPts val="600"/>
              </a:spcBef>
              <a:buFont typeface="Arial" panose="020B0604020202020204" pitchFamily="34" charset="0"/>
              <a:buChar char="•"/>
            </a:pPr>
            <a:endParaRPr lang="en-US" sz="1100">
              <a:solidFill>
                <a:schemeClr val="tx1"/>
              </a:solidFill>
              <a:latin typeface="Gilroy" panose="00000500000000000000"/>
              <a:cs typeface="Arial"/>
            </a:endParaRPr>
          </a:p>
          <a:p>
            <a:pPr marL="171450" indent="-171450">
              <a:spcBef>
                <a:spcPts val="600"/>
              </a:spcBef>
              <a:buFont typeface="Arial" panose="020B0604020202020204" pitchFamily="34" charset="0"/>
              <a:buChar char="•"/>
            </a:pPr>
            <a:endParaRPr lang="en-US" sz="1100">
              <a:solidFill>
                <a:srgbClr val="5B6672"/>
              </a:solidFill>
              <a:latin typeface="Gilroy" panose="00000500000000000000"/>
              <a:cs typeface="Arial"/>
            </a:endParaRPr>
          </a:p>
          <a:p>
            <a:pPr marL="171450" indent="-171450">
              <a:spcBef>
                <a:spcPts val="600"/>
              </a:spcBef>
              <a:buFont typeface="Arial" panose="020B0604020202020204" pitchFamily="34" charset="0"/>
              <a:buChar char="•"/>
            </a:pPr>
            <a:endParaRPr lang="en-US" sz="1100">
              <a:solidFill>
                <a:srgbClr val="5B6672"/>
              </a:solidFill>
              <a:latin typeface="Gilroy" panose="00000500000000000000"/>
              <a:cs typeface="Arial"/>
            </a:endParaRPr>
          </a:p>
          <a:p>
            <a:pPr marL="171450" indent="-171450">
              <a:spcBef>
                <a:spcPts val="600"/>
              </a:spcBef>
              <a:buFont typeface="Arial" panose="020B0604020202020204" pitchFamily="34" charset="0"/>
              <a:buChar char="•"/>
            </a:pPr>
            <a:endParaRPr lang="en-US" sz="1100">
              <a:solidFill>
                <a:srgbClr val="5B6672"/>
              </a:solidFill>
              <a:latin typeface="Gilroy" panose="00000500000000000000"/>
              <a:cs typeface="Arial"/>
            </a:endParaRPr>
          </a:p>
          <a:p>
            <a:pPr marL="171450" indent="-171450">
              <a:spcBef>
                <a:spcPts val="600"/>
              </a:spcBef>
              <a:buFont typeface="Arial" panose="020B0604020202020204" pitchFamily="34" charset="0"/>
              <a:buChar char="•"/>
            </a:pPr>
            <a:endParaRPr lang="en-US" sz="1100">
              <a:solidFill>
                <a:srgbClr val="5B6672"/>
              </a:solidFill>
              <a:latin typeface="Gilroy" panose="00000500000000000000"/>
              <a:cs typeface="Arial"/>
            </a:endParaRPr>
          </a:p>
          <a:p>
            <a:pPr marL="171450" indent="-171450">
              <a:spcBef>
                <a:spcPts val="600"/>
              </a:spcBef>
              <a:buFont typeface="Arial" panose="020B0604020202020204" pitchFamily="34" charset="0"/>
              <a:buChar char="•"/>
            </a:pPr>
            <a:endParaRPr lang="en-US" sz="1100">
              <a:solidFill>
                <a:srgbClr val="5B6672"/>
              </a:solidFill>
              <a:latin typeface="Gilroy" panose="00000500000000000000"/>
              <a:cs typeface="Arial"/>
            </a:endParaRPr>
          </a:p>
          <a:p>
            <a:pPr marL="171450" indent="-171450">
              <a:spcBef>
                <a:spcPts val="600"/>
              </a:spcBef>
              <a:buFont typeface="Arial" panose="020B0604020202020204" pitchFamily="34" charset="0"/>
              <a:buChar char="•"/>
            </a:pPr>
            <a:endParaRPr lang="en-US" sz="1100">
              <a:solidFill>
                <a:srgbClr val="5B6672"/>
              </a:solidFill>
              <a:latin typeface="Gilroy" panose="00000500000000000000"/>
              <a:cs typeface="Arial"/>
            </a:endParaRPr>
          </a:p>
          <a:p>
            <a:pPr marL="171450" indent="-171450">
              <a:spcBef>
                <a:spcPts val="600"/>
              </a:spcBef>
              <a:buFont typeface="Arial" panose="020B0604020202020204" pitchFamily="34" charset="0"/>
              <a:buChar char="•"/>
            </a:pPr>
            <a:endParaRPr lang="en-US" sz="1100">
              <a:solidFill>
                <a:srgbClr val="5B6672"/>
              </a:solidFill>
              <a:latin typeface="Gilroy" panose="00000500000000000000"/>
              <a:cs typeface="Arial"/>
            </a:endParaRPr>
          </a:p>
        </p:txBody>
      </p:sp>
      <p:sp>
        <p:nvSpPr>
          <p:cNvPr id="2" name="Title 11">
            <a:extLst>
              <a:ext uri="{FF2B5EF4-FFF2-40B4-BE49-F238E27FC236}">
                <a16:creationId xmlns:a16="http://schemas.microsoft.com/office/drawing/2014/main" id="{4CD81EE1-5F8C-D701-4DC2-641A41F7DC40}"/>
              </a:ext>
            </a:extLst>
          </p:cNvPr>
          <p:cNvSpPr txBox="1">
            <a:spLocks/>
          </p:cNvSpPr>
          <p:nvPr/>
        </p:nvSpPr>
        <p:spPr>
          <a:xfrm>
            <a:off x="496376" y="422998"/>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solidFill>
                  <a:srgbClr val="5B6672"/>
                </a:solidFill>
              </a:rPr>
              <a:t>Balance Sheet and S&amp;U </a:t>
            </a:r>
            <a:endParaRPr lang="en-US" b="0" kern="0">
              <a:solidFill>
                <a:srgbClr val="5B6672"/>
              </a:solidFill>
            </a:endParaRPr>
          </a:p>
        </p:txBody>
      </p:sp>
      <p:pic>
        <p:nvPicPr>
          <p:cNvPr id="6" name="Picture 5">
            <a:extLst>
              <a:ext uri="{FF2B5EF4-FFF2-40B4-BE49-F238E27FC236}">
                <a16:creationId xmlns:a16="http://schemas.microsoft.com/office/drawing/2014/main" id="{B065E6FD-845B-6633-4F42-6411D8910320}"/>
              </a:ext>
            </a:extLst>
          </p:cNvPr>
          <p:cNvPicPr>
            <a:picLocks noChangeAspect="1"/>
          </p:cNvPicPr>
          <p:nvPr/>
        </p:nvPicPr>
        <p:blipFill>
          <a:blip r:embed="rId3"/>
          <a:stretch>
            <a:fillRect/>
          </a:stretch>
        </p:blipFill>
        <p:spPr>
          <a:xfrm>
            <a:off x="906821" y="1241726"/>
            <a:ext cx="5422900" cy="2990850"/>
          </a:xfrm>
          <a:prstGeom prst="rect">
            <a:avLst/>
          </a:prstGeom>
        </p:spPr>
      </p:pic>
      <p:pic>
        <p:nvPicPr>
          <p:cNvPr id="7" name="Picture 6">
            <a:extLst>
              <a:ext uri="{FF2B5EF4-FFF2-40B4-BE49-F238E27FC236}">
                <a16:creationId xmlns:a16="http://schemas.microsoft.com/office/drawing/2014/main" id="{431B55C1-1855-2456-2D21-A957B12BE40B}"/>
              </a:ext>
            </a:extLst>
          </p:cNvPr>
          <p:cNvPicPr>
            <a:picLocks noChangeAspect="1"/>
          </p:cNvPicPr>
          <p:nvPr/>
        </p:nvPicPr>
        <p:blipFill>
          <a:blip r:embed="rId4"/>
          <a:stretch>
            <a:fillRect/>
          </a:stretch>
        </p:blipFill>
        <p:spPr>
          <a:xfrm>
            <a:off x="906821" y="4701452"/>
            <a:ext cx="3971925" cy="1733550"/>
          </a:xfrm>
          <a:prstGeom prst="rect">
            <a:avLst/>
          </a:prstGeom>
        </p:spPr>
      </p:pic>
    </p:spTree>
    <p:extLst>
      <p:ext uri="{BB962C8B-B14F-4D97-AF65-F5344CB8AC3E}">
        <p14:creationId xmlns:p14="http://schemas.microsoft.com/office/powerpoint/2010/main" val="2674444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E3733-5212-4D1C-DF65-4E6F9E7CBBD8}"/>
              </a:ext>
            </a:extLst>
          </p:cNvPr>
          <p:cNvSpPr>
            <a:spLocks noGrp="1"/>
          </p:cNvSpPr>
          <p:nvPr>
            <p:ph idx="1"/>
          </p:nvPr>
        </p:nvSpPr>
        <p:spPr/>
        <p:txBody>
          <a:bodyPr/>
          <a:lstStyle/>
          <a:p>
            <a:r>
              <a:rPr lang="en-US"/>
              <a:t>Fund Forecast</a:t>
            </a:r>
          </a:p>
        </p:txBody>
      </p:sp>
    </p:spTree>
    <p:extLst>
      <p:ext uri="{BB962C8B-B14F-4D97-AF65-F5344CB8AC3E}">
        <p14:creationId xmlns:p14="http://schemas.microsoft.com/office/powerpoint/2010/main" val="3613028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63E45-50A8-C2A6-978D-D961C32E06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23E43-4263-17D9-C023-B1547461AE7A}"/>
              </a:ext>
            </a:extLst>
          </p:cNvPr>
          <p:cNvSpPr>
            <a:spLocks noGrp="1"/>
          </p:cNvSpPr>
          <p:nvPr>
            <p:ph type="title"/>
          </p:nvPr>
        </p:nvSpPr>
        <p:spPr/>
        <p:txBody>
          <a:bodyPr>
            <a:normAutofit/>
          </a:bodyPr>
          <a:lstStyle/>
          <a:p>
            <a:r>
              <a:rPr lang="en-US"/>
              <a:t>Fund Performance Forecast </a:t>
            </a:r>
            <a:r>
              <a:rPr lang="en-US" b="0"/>
              <a:t>| Acquisitions Pace</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B5BE9456-EA14-C6E4-D71F-D17E0F3B94A2}"/>
              </a:ext>
            </a:extLst>
          </p:cNvPr>
          <p:cNvSpPr/>
          <p:nvPr/>
        </p:nvSpPr>
        <p:spPr>
          <a:xfrm>
            <a:off x="762555" y="1188720"/>
            <a:ext cx="1645920" cy="856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0CC45130-E6DC-80C5-B7F9-0D7D5A0C4813}"/>
              </a:ext>
            </a:extLst>
          </p:cNvPr>
          <p:cNvGrpSpPr/>
          <p:nvPr/>
        </p:nvGrpSpPr>
        <p:grpSpPr>
          <a:xfrm>
            <a:off x="2482140" y="1388315"/>
            <a:ext cx="457200" cy="457200"/>
            <a:chOff x="9081452" y="2331966"/>
            <a:chExt cx="602714" cy="594360"/>
          </a:xfrm>
        </p:grpSpPr>
        <p:sp>
          <p:nvSpPr>
            <p:cNvPr id="15" name="Oval 14">
              <a:extLst>
                <a:ext uri="{FF2B5EF4-FFF2-40B4-BE49-F238E27FC236}">
                  <a16:creationId xmlns:a16="http://schemas.microsoft.com/office/drawing/2014/main" id="{F08F3F34-164F-2CEB-36A7-D5BA5A557F95}"/>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D3A0BD1B-7ADB-AFD8-6711-B20323FF1D44}"/>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3A631703-9457-B9B3-1E9E-2A8BC86AD516}"/>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B50A7700-A1A8-3373-EC3A-39F89B7E7726}"/>
              </a:ext>
            </a:extLst>
          </p:cNvPr>
          <p:cNvSpPr/>
          <p:nvPr/>
        </p:nvSpPr>
        <p:spPr>
          <a:xfrm>
            <a:off x="3013005" y="1188720"/>
            <a:ext cx="8321040" cy="85639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There will be ~$293M of available remaining deployment if the Fund relied solely on Future NOI Growth and the Truist Refi</a:t>
            </a:r>
            <a:endParaRPr lang="en-US" sz="120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There will be ~$600M of available remaining deployment if the Fund goes forward with the Co-Invest and Plymouth Sale</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Both Scenarios assume a recast of our current facility </a:t>
            </a:r>
            <a:r>
              <a:rPr lang="en-US" sz="1200">
                <a:solidFill>
                  <a:schemeClr val="tx1"/>
                </a:solidFill>
                <a:latin typeface="Gilroy" panose="00000500000000000000"/>
              </a:rPr>
              <a:t>to extend the term through the fund life</a:t>
            </a:r>
            <a:endParaRPr lang="en-US" sz="1200">
              <a:solidFill>
                <a:schemeClr val="tx1"/>
              </a:solidFill>
              <a:latin typeface="Gilroy" panose="00000500000000000000"/>
              <a:ea typeface="Lato" panose="020F0502020204030203" pitchFamily="34" charset="0"/>
              <a:cs typeface="Lato" panose="020F0502020204030203" pitchFamily="34" charset="0"/>
            </a:endParaRPr>
          </a:p>
        </p:txBody>
      </p:sp>
      <p:graphicFrame>
        <p:nvGraphicFramePr>
          <p:cNvPr id="4" name="Chart 3">
            <a:extLst>
              <a:ext uri="{FF2B5EF4-FFF2-40B4-BE49-F238E27FC236}">
                <a16:creationId xmlns:a16="http://schemas.microsoft.com/office/drawing/2014/main" id="{C9E71EA9-2117-DC75-ADE9-F45BA2F66E63}"/>
              </a:ext>
            </a:extLst>
          </p:cNvPr>
          <p:cNvGraphicFramePr>
            <a:graphicFrameLocks/>
          </p:cNvGraphicFramePr>
          <p:nvPr>
            <p:extLst>
              <p:ext uri="{D42A27DB-BD31-4B8C-83A1-F6EECF244321}">
                <p14:modId xmlns:p14="http://schemas.microsoft.com/office/powerpoint/2010/main" val="569397758"/>
              </p:ext>
            </p:extLst>
          </p:nvPr>
        </p:nvGraphicFramePr>
        <p:xfrm>
          <a:off x="857955" y="2121561"/>
          <a:ext cx="10607040" cy="4122910"/>
        </p:xfrm>
        <a:graphic>
          <a:graphicData uri="http://schemas.openxmlformats.org/drawingml/2006/chart">
            <c:chart xmlns:c="http://schemas.openxmlformats.org/drawingml/2006/chart" xmlns:r="http://schemas.openxmlformats.org/officeDocument/2006/relationships" r:id="rId3"/>
          </a:graphicData>
        </a:graphic>
      </p:graphicFrame>
      <p:sp>
        <p:nvSpPr>
          <p:cNvPr id="12" name="Speech Bubble: Rectangle 11">
            <a:extLst>
              <a:ext uri="{FF2B5EF4-FFF2-40B4-BE49-F238E27FC236}">
                <a16:creationId xmlns:a16="http://schemas.microsoft.com/office/drawing/2014/main" id="{8CA8241B-EE2A-04C4-DFDC-F1FF702A2088}"/>
              </a:ext>
            </a:extLst>
          </p:cNvPr>
          <p:cNvSpPr/>
          <p:nvPr/>
        </p:nvSpPr>
        <p:spPr>
          <a:xfrm>
            <a:off x="3842807" y="2838337"/>
            <a:ext cx="2353232" cy="630574"/>
          </a:xfrm>
          <a:prstGeom prst="wedgeRectCallout">
            <a:avLst>
              <a:gd name="adj1" fmla="val 19399"/>
              <a:gd name="adj2" fmla="val 37165"/>
            </a:avLst>
          </a:prstGeom>
          <a:solidFill>
            <a:schemeClr val="tx2">
              <a:lumMod val="20000"/>
              <a:lumOff val="80000"/>
            </a:schemeClr>
          </a:solidFill>
          <a:ln>
            <a:solidFill>
              <a:srgbClr val="748B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Gilroy" panose="00000500000000000000"/>
              </a:rPr>
              <a:t>Total land, future construction costs, and development JV buyouts of $89M</a:t>
            </a:r>
          </a:p>
        </p:txBody>
      </p:sp>
      <p:sp>
        <p:nvSpPr>
          <p:cNvPr id="13" name="Speech Bubble: Rectangle 12">
            <a:extLst>
              <a:ext uri="{FF2B5EF4-FFF2-40B4-BE49-F238E27FC236}">
                <a16:creationId xmlns:a16="http://schemas.microsoft.com/office/drawing/2014/main" id="{DC3F9F0C-718D-E69B-BFC3-AED6D6D63048}"/>
              </a:ext>
            </a:extLst>
          </p:cNvPr>
          <p:cNvSpPr/>
          <p:nvPr/>
        </p:nvSpPr>
        <p:spPr>
          <a:xfrm>
            <a:off x="1355603" y="3762225"/>
            <a:ext cx="2353232" cy="630574"/>
          </a:xfrm>
          <a:prstGeom prst="wedgeRectCallout">
            <a:avLst>
              <a:gd name="adj1" fmla="val 19399"/>
              <a:gd name="adj2" fmla="val 37165"/>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Gilroy" panose="00000500000000000000"/>
              </a:rPr>
              <a:t>Total Acquisitions as of Q3 2025(excl. land) of $1,538M factoring in 51% co-invest with MS</a:t>
            </a:r>
          </a:p>
        </p:txBody>
      </p:sp>
      <p:sp>
        <p:nvSpPr>
          <p:cNvPr id="16" name="Speech Bubble: Rectangle 15">
            <a:extLst>
              <a:ext uri="{FF2B5EF4-FFF2-40B4-BE49-F238E27FC236}">
                <a16:creationId xmlns:a16="http://schemas.microsoft.com/office/drawing/2014/main" id="{7C8F6A99-3A6C-4108-159A-076253CE65B3}"/>
              </a:ext>
            </a:extLst>
          </p:cNvPr>
          <p:cNvSpPr/>
          <p:nvPr/>
        </p:nvSpPr>
        <p:spPr>
          <a:xfrm>
            <a:off x="9091166" y="2258854"/>
            <a:ext cx="2186257" cy="570331"/>
          </a:xfrm>
          <a:prstGeom prst="wedgeRectCallout">
            <a:avLst>
              <a:gd name="adj1" fmla="val 19399"/>
              <a:gd name="adj2" fmla="val 37165"/>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latin typeface="Gilroy" panose="00000500000000000000"/>
              </a:rPr>
              <a:t>Future NOI Growth </a:t>
            </a:r>
            <a:r>
              <a:rPr lang="en-US" sz="1200">
                <a:solidFill>
                  <a:schemeClr val="tx1"/>
                </a:solidFill>
                <a:latin typeface="Gilroy" panose="00000500000000000000"/>
              </a:rPr>
              <a:t>of the Fund allows </a:t>
            </a:r>
            <a:r>
              <a:rPr lang="en-US" sz="1200" b="1">
                <a:solidFill>
                  <a:schemeClr val="tx1"/>
                </a:solidFill>
                <a:latin typeface="Gilroy" panose="00000500000000000000"/>
              </a:rPr>
              <a:t>$192M additional acquisitions</a:t>
            </a:r>
          </a:p>
        </p:txBody>
      </p:sp>
      <p:sp>
        <p:nvSpPr>
          <p:cNvPr id="20" name="Speech Bubble: Rectangle 19">
            <a:extLst>
              <a:ext uri="{FF2B5EF4-FFF2-40B4-BE49-F238E27FC236}">
                <a16:creationId xmlns:a16="http://schemas.microsoft.com/office/drawing/2014/main" id="{E183CBDC-7BC8-7801-A35D-0C8DED76334E}"/>
              </a:ext>
            </a:extLst>
          </p:cNvPr>
          <p:cNvSpPr/>
          <p:nvPr/>
        </p:nvSpPr>
        <p:spPr>
          <a:xfrm>
            <a:off x="9091165" y="4428500"/>
            <a:ext cx="2186257" cy="570331"/>
          </a:xfrm>
          <a:prstGeom prst="wedgeRectCallout">
            <a:avLst>
              <a:gd name="adj1" fmla="val 19399"/>
              <a:gd name="adj2" fmla="val 37165"/>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latin typeface="Gilroy" panose="00000500000000000000"/>
              </a:rPr>
              <a:t>Plymouth Sale </a:t>
            </a:r>
            <a:r>
              <a:rPr lang="en-US" sz="1200">
                <a:solidFill>
                  <a:schemeClr val="tx1"/>
                </a:solidFill>
                <a:latin typeface="Gilroy" panose="00000500000000000000"/>
              </a:rPr>
              <a:t>results in </a:t>
            </a:r>
            <a:r>
              <a:rPr lang="en-US" sz="1200" b="1">
                <a:solidFill>
                  <a:schemeClr val="tx1"/>
                </a:solidFill>
                <a:latin typeface="Gilroy" panose="00000500000000000000"/>
              </a:rPr>
              <a:t>$90M additional acquisitions</a:t>
            </a:r>
          </a:p>
        </p:txBody>
      </p:sp>
      <p:sp>
        <p:nvSpPr>
          <p:cNvPr id="21" name="Speech Bubble: Rectangle 20">
            <a:extLst>
              <a:ext uri="{FF2B5EF4-FFF2-40B4-BE49-F238E27FC236}">
                <a16:creationId xmlns:a16="http://schemas.microsoft.com/office/drawing/2014/main" id="{F0DF8F32-BCB7-D083-CC5E-C06E550906B4}"/>
              </a:ext>
            </a:extLst>
          </p:cNvPr>
          <p:cNvSpPr/>
          <p:nvPr/>
        </p:nvSpPr>
        <p:spPr>
          <a:xfrm>
            <a:off x="9091166" y="3693091"/>
            <a:ext cx="2186257" cy="570331"/>
          </a:xfrm>
          <a:prstGeom prst="wedgeRectCallout">
            <a:avLst>
              <a:gd name="adj1" fmla="val 19399"/>
              <a:gd name="adj2" fmla="val 37165"/>
            </a:avLst>
          </a:prstGeom>
          <a:solidFill>
            <a:schemeClr val="accent5">
              <a:lumMod val="20000"/>
              <a:lumOff val="8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err="1">
                <a:solidFill>
                  <a:schemeClr val="tx1"/>
                </a:solidFill>
                <a:latin typeface="Gilroy" panose="00000500000000000000"/>
              </a:rPr>
              <a:t>MapleTree</a:t>
            </a:r>
            <a:r>
              <a:rPr lang="en-US" sz="1200" b="1">
                <a:solidFill>
                  <a:schemeClr val="tx1"/>
                </a:solidFill>
                <a:latin typeface="Gilroy" panose="00000500000000000000"/>
              </a:rPr>
              <a:t> Co-Invest </a:t>
            </a:r>
            <a:r>
              <a:rPr lang="en-US" sz="1200">
                <a:solidFill>
                  <a:schemeClr val="tx1"/>
                </a:solidFill>
                <a:latin typeface="Gilroy" panose="00000500000000000000"/>
              </a:rPr>
              <a:t>results in </a:t>
            </a:r>
            <a:r>
              <a:rPr lang="en-US" sz="1200" b="1">
                <a:solidFill>
                  <a:schemeClr val="tx1"/>
                </a:solidFill>
                <a:latin typeface="Gilroy" panose="00000500000000000000"/>
              </a:rPr>
              <a:t>$210M additional acquisitions</a:t>
            </a:r>
          </a:p>
        </p:txBody>
      </p:sp>
      <p:sp>
        <p:nvSpPr>
          <p:cNvPr id="22" name="Speech Bubble: Rectangle 21">
            <a:extLst>
              <a:ext uri="{FF2B5EF4-FFF2-40B4-BE49-F238E27FC236}">
                <a16:creationId xmlns:a16="http://schemas.microsoft.com/office/drawing/2014/main" id="{E50863C6-6CF0-8600-173B-281A7011EC10}"/>
              </a:ext>
            </a:extLst>
          </p:cNvPr>
          <p:cNvSpPr/>
          <p:nvPr/>
        </p:nvSpPr>
        <p:spPr>
          <a:xfrm>
            <a:off x="9091166" y="2957682"/>
            <a:ext cx="2186257" cy="570331"/>
          </a:xfrm>
          <a:prstGeom prst="wedgeRectCallout">
            <a:avLst>
              <a:gd name="adj1" fmla="val 19399"/>
              <a:gd name="adj2" fmla="val 37165"/>
            </a:avLst>
          </a:prstGeom>
          <a:solidFill>
            <a:srgbClr val="C9A6E4"/>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latin typeface="Gilroy" panose="00000500000000000000"/>
              </a:rPr>
              <a:t>Truist Refi </a:t>
            </a:r>
            <a:r>
              <a:rPr lang="en-US" sz="1200">
                <a:solidFill>
                  <a:schemeClr val="tx1"/>
                </a:solidFill>
                <a:latin typeface="Gilroy" panose="00000500000000000000"/>
              </a:rPr>
              <a:t>results in </a:t>
            </a:r>
            <a:r>
              <a:rPr lang="en-US" sz="1200" b="1">
                <a:solidFill>
                  <a:schemeClr val="tx1"/>
                </a:solidFill>
                <a:latin typeface="Gilroy" panose="00000500000000000000"/>
              </a:rPr>
              <a:t>$101M additional acquisitions</a:t>
            </a:r>
          </a:p>
        </p:txBody>
      </p:sp>
    </p:spTree>
    <p:extLst>
      <p:ext uri="{BB962C8B-B14F-4D97-AF65-F5344CB8AC3E}">
        <p14:creationId xmlns:p14="http://schemas.microsoft.com/office/powerpoint/2010/main" val="2376322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92F88-DC0B-55E7-37F1-DD21DF691F0E}"/>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E3A7D5-7D17-1E9E-A157-5C6A432AF96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5" name="think-cell data - do not delete" hidden="1">
                        <a:extLst>
                          <a:ext uri="{FF2B5EF4-FFF2-40B4-BE49-F238E27FC236}">
                            <a16:creationId xmlns:a16="http://schemas.microsoft.com/office/drawing/2014/main" id="{80E3A7D5-7D17-1E9E-A157-5C6A432AF96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B1371BC-DBAF-DF8E-D6B9-6D7DA270ACC3}"/>
              </a:ext>
            </a:extLst>
          </p:cNvPr>
          <p:cNvSpPr>
            <a:spLocks noGrp="1"/>
          </p:cNvSpPr>
          <p:nvPr>
            <p:ph type="title"/>
          </p:nvPr>
        </p:nvSpPr>
        <p:spPr>
          <a:xfrm>
            <a:off x="762000" y="546100"/>
            <a:ext cx="10072688" cy="685800"/>
          </a:xfrm>
        </p:spPr>
        <p:txBody>
          <a:bodyPr vert="horz">
            <a:normAutofit/>
          </a:bodyPr>
          <a:lstStyle/>
          <a:p>
            <a:r>
              <a:rPr lang="en-US"/>
              <a:t>Fund Performance Forecast </a:t>
            </a:r>
            <a:r>
              <a:rPr lang="en-US" b="0"/>
              <a:t>| Dispositions</a:t>
            </a:r>
          </a:p>
        </p:txBody>
      </p:sp>
      <p:graphicFrame>
        <p:nvGraphicFramePr>
          <p:cNvPr id="3" name="Table 2">
            <a:extLst>
              <a:ext uri="{FF2B5EF4-FFF2-40B4-BE49-F238E27FC236}">
                <a16:creationId xmlns:a16="http://schemas.microsoft.com/office/drawing/2014/main" id="{7B909794-285E-30C4-E33F-6FA9891DDEE6}"/>
              </a:ext>
            </a:extLst>
          </p:cNvPr>
          <p:cNvGraphicFramePr>
            <a:graphicFrameLocks noGrp="1"/>
          </p:cNvGraphicFramePr>
          <p:nvPr>
            <p:extLst>
              <p:ext uri="{D42A27DB-BD31-4B8C-83A1-F6EECF244321}">
                <p14:modId xmlns:p14="http://schemas.microsoft.com/office/powerpoint/2010/main" val="948148060"/>
              </p:ext>
            </p:extLst>
          </p:nvPr>
        </p:nvGraphicFramePr>
        <p:xfrm>
          <a:off x="762000" y="2396824"/>
          <a:ext cx="6369655" cy="4191000"/>
        </p:xfrm>
        <a:graphic>
          <a:graphicData uri="http://schemas.openxmlformats.org/drawingml/2006/table">
            <a:tbl>
              <a:tblPr/>
              <a:tblGrid>
                <a:gridCol w="2894935">
                  <a:extLst>
                    <a:ext uri="{9D8B030D-6E8A-4147-A177-3AD203B41FA5}">
                      <a16:colId xmlns:a16="http://schemas.microsoft.com/office/drawing/2014/main" val="74985616"/>
                    </a:ext>
                  </a:extLst>
                </a:gridCol>
                <a:gridCol w="1005840">
                  <a:extLst>
                    <a:ext uri="{9D8B030D-6E8A-4147-A177-3AD203B41FA5}">
                      <a16:colId xmlns:a16="http://schemas.microsoft.com/office/drawing/2014/main" val="2397359608"/>
                    </a:ext>
                  </a:extLst>
                </a:gridCol>
                <a:gridCol w="1188720">
                  <a:extLst>
                    <a:ext uri="{9D8B030D-6E8A-4147-A177-3AD203B41FA5}">
                      <a16:colId xmlns:a16="http://schemas.microsoft.com/office/drawing/2014/main" val="2661885076"/>
                    </a:ext>
                  </a:extLst>
                </a:gridCol>
                <a:gridCol w="1280160">
                  <a:extLst>
                    <a:ext uri="{9D8B030D-6E8A-4147-A177-3AD203B41FA5}">
                      <a16:colId xmlns:a16="http://schemas.microsoft.com/office/drawing/2014/main" val="3706685814"/>
                    </a:ext>
                  </a:extLst>
                </a:gridCol>
              </a:tblGrid>
              <a:tr h="245792">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Asset Name</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accent1">
                        <a:lumMod val="75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Area (SF)</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Sales Price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Disposition Date</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846643218"/>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5425 &amp; 5445 E Raines</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100" b="0" i="1" u="none" strike="noStrike">
                          <a:solidFill>
                            <a:srgbClr val="000000"/>
                          </a:solidFill>
                          <a:effectLst/>
                          <a:latin typeface="Gilroy" panose="00000500000000000000"/>
                        </a:rPr>
                        <a:t>169.3k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sz="1100" b="0" i="1" u="none" strike="noStrike">
                          <a:solidFill>
                            <a:srgbClr val="000000"/>
                          </a:solidFill>
                          <a:effectLst/>
                          <a:latin typeface="Gilroy" panose="00000500000000000000"/>
                        </a:rPr>
                        <a:t>$6.8M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sz="1100" b="0" i="1" u="none" strike="noStrike">
                          <a:solidFill>
                            <a:srgbClr val="000000"/>
                          </a:solidFill>
                          <a:effectLst/>
                          <a:latin typeface="Gilroy" panose="00000500000000000000"/>
                        </a:rPr>
                        <a:t>12/26/2024</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786157337"/>
                  </a:ext>
                </a:extLst>
              </a:tr>
              <a:tr h="182880">
                <a:tc>
                  <a:txBody>
                    <a:bodyPr/>
                    <a:lstStyle/>
                    <a:p>
                      <a:pPr lvl="1" algn="l" fontAlgn="b"/>
                      <a:r>
                        <a:rPr lang="en-US" sz="1100" b="0" i="1" u="none" strike="noStrike">
                          <a:solidFill>
                            <a:srgbClr val="000000"/>
                          </a:solidFill>
                          <a:effectLst/>
                          <a:latin typeface="Gilroy" panose="00000500000000000000"/>
                        </a:rPr>
                        <a:t>631 S Royal Lane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100" b="0" i="1" u="none" strike="noStrike">
                          <a:solidFill>
                            <a:srgbClr val="000000"/>
                          </a:solidFill>
                          <a:effectLst/>
                          <a:latin typeface="Gilroy" panose="00000500000000000000"/>
                        </a:rPr>
                        <a:t>51.4K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sz="1100" b="0" i="1" u="none" strike="noStrike">
                          <a:solidFill>
                            <a:srgbClr val="000000"/>
                          </a:solidFill>
                          <a:effectLst/>
                          <a:latin typeface="Gilroy" panose="00000500000000000000"/>
                        </a:rPr>
                        <a:t>$9.0M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sz="1100" b="0" i="1" u="none" strike="noStrike">
                          <a:solidFill>
                            <a:srgbClr val="000000"/>
                          </a:solidFill>
                          <a:effectLst/>
                          <a:latin typeface="Gilroy" panose="00000500000000000000"/>
                        </a:rPr>
                        <a:t>1/30/2025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021961648"/>
                  </a:ext>
                </a:extLst>
              </a:tr>
              <a:tr h="182880">
                <a:tc>
                  <a:txBody>
                    <a:bodyPr/>
                    <a:lstStyle/>
                    <a:p>
                      <a:pPr lvl="1" algn="l" fontAlgn="b"/>
                      <a:r>
                        <a:rPr lang="en-US" sz="1100" b="0" i="1" u="none" strike="noStrike">
                          <a:solidFill>
                            <a:srgbClr val="000000"/>
                          </a:solidFill>
                          <a:effectLst/>
                          <a:latin typeface="Gilroy" panose="00000500000000000000"/>
                        </a:rPr>
                        <a:t>4000-4024 Precision Dr</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235.9k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$12.0M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8/15/2025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80482065"/>
                  </a:ext>
                </a:extLst>
              </a:tr>
              <a:tr h="182880">
                <a:tc>
                  <a:txBody>
                    <a:bodyPr/>
                    <a:lstStyle/>
                    <a:p>
                      <a:pPr lvl="1" algn="l" fontAlgn="b"/>
                      <a:r>
                        <a:rPr lang="en-US" sz="1100" b="0" i="1" u="none" strike="noStrike">
                          <a:solidFill>
                            <a:srgbClr val="000000"/>
                          </a:solidFill>
                          <a:effectLst/>
                          <a:latin typeface="Gilroy" panose="00000500000000000000"/>
                        </a:rPr>
                        <a:t>1460 N Glenville Drive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121.1k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$27.0M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8/15/2025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91677939"/>
                  </a:ext>
                </a:extLst>
              </a:tr>
              <a:tr h="182880">
                <a:tc>
                  <a:txBody>
                    <a:bodyPr/>
                    <a:lstStyle/>
                    <a:p>
                      <a:pPr lvl="1" algn="l" fontAlgn="b"/>
                      <a:r>
                        <a:rPr lang="en-US" sz="1100" b="0" i="1" u="none" strike="noStrike">
                          <a:solidFill>
                            <a:srgbClr val="000000"/>
                          </a:solidFill>
                          <a:effectLst/>
                          <a:latin typeface="Gilroy" panose="00000500000000000000"/>
                        </a:rPr>
                        <a:t>9176 Red Branch</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81.3k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$10.8M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9/1/2025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44205787"/>
                  </a:ext>
                </a:extLst>
              </a:tr>
              <a:tr h="182880">
                <a:tc>
                  <a:txBody>
                    <a:bodyPr/>
                    <a:lstStyle/>
                    <a:p>
                      <a:pPr lvl="1" algn="l" fontAlgn="b"/>
                      <a:r>
                        <a:rPr lang="en-US" sz="1100" b="0" i="1" u="none" strike="noStrike">
                          <a:solidFill>
                            <a:srgbClr val="000000"/>
                          </a:solidFill>
                          <a:effectLst/>
                          <a:latin typeface="Gilroy" panose="00000500000000000000"/>
                        </a:rPr>
                        <a:t>1120 Vend Drive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25.0K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$2.4M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9/30/2025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1298959"/>
                  </a:ext>
                </a:extLst>
              </a:tr>
              <a:tr h="182880">
                <a:tc>
                  <a:txBody>
                    <a:bodyPr/>
                    <a:lstStyle/>
                    <a:p>
                      <a:pPr lvl="1" algn="l" fontAlgn="b"/>
                      <a:r>
                        <a:rPr lang="en-US" sz="1100" b="0" i="1" u="none" strike="noStrike">
                          <a:solidFill>
                            <a:srgbClr val="000000"/>
                          </a:solidFill>
                          <a:effectLst/>
                          <a:latin typeface="Gilroy" panose="00000500000000000000"/>
                        </a:rPr>
                        <a:t>Plymouth Portfolio</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1100" b="0" i="1" u="none" strike="noStrike">
                          <a:solidFill>
                            <a:srgbClr val="000000"/>
                          </a:solidFill>
                          <a:effectLst/>
                          <a:latin typeface="Gilroy" panose="00000500000000000000"/>
                        </a:rPr>
                        <a:t>1.9M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1100" b="0" i="1" u="none" strike="noStrike">
                          <a:solidFill>
                            <a:srgbClr val="000000"/>
                          </a:solidFill>
                          <a:effectLst/>
                          <a:latin typeface="Gilroy" panose="00000500000000000000"/>
                        </a:rPr>
                        <a:t>$100.9M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1100" b="0" i="1" u="none" strike="noStrike">
                          <a:solidFill>
                            <a:srgbClr val="000000"/>
                          </a:solidFill>
                          <a:effectLst/>
                          <a:latin typeface="Gilroy" panose="00000500000000000000"/>
                        </a:rPr>
                        <a:t>10/1/2025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238427030"/>
                  </a:ext>
                </a:extLst>
              </a:tr>
              <a:tr h="182880">
                <a:tc>
                  <a:txBody>
                    <a:bodyPr/>
                    <a:lstStyle/>
                    <a:p>
                      <a:pPr lvl="1" algn="l" fontAlgn="b"/>
                      <a:r>
                        <a:rPr lang="en-US" sz="1100" b="0" i="1" u="none" strike="noStrike">
                          <a:solidFill>
                            <a:srgbClr val="000000"/>
                          </a:solidFill>
                          <a:effectLst/>
                          <a:latin typeface="Gilroy" panose="00000500000000000000"/>
                        </a:rPr>
                        <a:t>321 Richard Mine Road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80.0K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$12.9M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1/1/2026</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00607678"/>
                  </a:ext>
                </a:extLst>
              </a:tr>
              <a:tr h="182880">
                <a:tc>
                  <a:txBody>
                    <a:bodyPr/>
                    <a:lstStyle/>
                    <a:p>
                      <a:pPr lvl="1" algn="l" fontAlgn="b"/>
                      <a:r>
                        <a:rPr lang="en-US" sz="1100" b="0" i="1" u="none" strike="noStrike">
                          <a:solidFill>
                            <a:srgbClr val="000000"/>
                          </a:solidFill>
                          <a:effectLst/>
                          <a:latin typeface="Gilroy" panose="00000500000000000000"/>
                        </a:rPr>
                        <a:t>645-651 NW Enterprise Dr</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48.8K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$6.8M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1/1/2026</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63530111"/>
                  </a:ext>
                </a:extLst>
              </a:tr>
              <a:tr h="182880">
                <a:tc>
                  <a:txBody>
                    <a:bodyPr/>
                    <a:lstStyle/>
                    <a:p>
                      <a:pPr lvl="1" algn="l" fontAlgn="b"/>
                      <a:r>
                        <a:rPr lang="en-US" sz="1100" b="0" i="1" u="none" strike="noStrike">
                          <a:solidFill>
                            <a:srgbClr val="000000"/>
                          </a:solidFill>
                          <a:effectLst/>
                          <a:latin typeface="Gilroy" panose="00000500000000000000"/>
                        </a:rPr>
                        <a:t>569 Joyce Kilmer Ave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25.4K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4/1/2026</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19101952"/>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9 S. Forrest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49.9K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4/1/2027</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2237911"/>
                  </a:ext>
                </a:extLst>
              </a:tr>
              <a:tr h="182880">
                <a:tc>
                  <a:txBody>
                    <a:bodyPr/>
                    <a:lstStyle/>
                    <a:p>
                      <a:pPr lvl="1" algn="l" fontAlgn="b"/>
                      <a:r>
                        <a:rPr lang="en-US" sz="1100" b="0" i="1" u="none" strike="noStrike">
                          <a:solidFill>
                            <a:srgbClr val="000000"/>
                          </a:solidFill>
                          <a:effectLst/>
                          <a:latin typeface="Gilroy" panose="00000500000000000000"/>
                        </a:rPr>
                        <a:t>410 Factory</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41.6K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$3.9M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4/1/2027</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8347619"/>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1425 Grandview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47.3K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$8.9M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4/1/2027</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11526184"/>
                  </a:ext>
                </a:extLst>
              </a:tr>
              <a:tr h="182880">
                <a:tc>
                  <a:txBody>
                    <a:bodyPr/>
                    <a:lstStyle/>
                    <a:p>
                      <a:pPr algn="r" fontAlgn="ctr"/>
                      <a:r>
                        <a:rPr lang="en-US" sz="1200" b="1" i="0" u="none" strike="noStrike">
                          <a:solidFill>
                            <a:srgbClr val="3A3838"/>
                          </a:solidFill>
                          <a:effectLst/>
                          <a:latin typeface="Gilroy" panose="00000500000000000000"/>
                        </a:rPr>
                        <a:t>Total</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976.9K SF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$111.6M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rtl="0" eaLnBrk="1" fontAlgn="ctr" hangingPunct="1"/>
                      <a:endParaRPr lang="en-US" sz="1100" b="1" i="0" u="none" strike="noStrike">
                        <a:solidFill>
                          <a:srgbClr val="000000"/>
                        </a:solidFill>
                        <a:effectLst/>
                        <a:latin typeface="Gilroy" panose="0000050000000000000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2568828"/>
                  </a:ext>
                </a:extLst>
              </a:tr>
              <a:tr h="182880">
                <a:tc>
                  <a:txBody>
                    <a:bodyPr/>
                    <a:lstStyle/>
                    <a:p>
                      <a:pPr algn="r" fontAlgn="ctr"/>
                      <a:r>
                        <a:rPr lang="en-US" sz="1200" b="1" i="1" u="none" strike="noStrike">
                          <a:solidFill>
                            <a:srgbClr val="3A3838"/>
                          </a:solidFill>
                          <a:effectLst/>
                          <a:latin typeface="Gilroy" panose="00000500000000000000"/>
                        </a:rPr>
                        <a:t>w/ Plymouth</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1200" b="1" i="0" u="none" strike="noStrike">
                          <a:solidFill>
                            <a:srgbClr val="000000"/>
                          </a:solidFill>
                          <a:effectLst/>
                          <a:latin typeface="Gilroy" panose="00000500000000000000"/>
                        </a:rPr>
                        <a:t>2.9M SF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ctr"/>
                      <a:r>
                        <a:rPr lang="en-US" sz="1200" b="1" i="0" u="none" strike="noStrike">
                          <a:solidFill>
                            <a:srgbClr val="000000"/>
                          </a:solidFill>
                          <a:effectLst/>
                          <a:latin typeface="Gilroy" panose="00000500000000000000"/>
                        </a:rPr>
                        <a:t>$212.6M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rtl="0" eaLnBrk="1" fontAlgn="ctr" hangingPunct="1"/>
                      <a:endParaRPr lang="en-US" sz="1100" b="1" i="0" u="none" strike="noStrike">
                        <a:solidFill>
                          <a:srgbClr val="000000"/>
                        </a:solidFill>
                        <a:effectLst/>
                        <a:latin typeface="Gilroy" panose="0000050000000000000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20490075"/>
                  </a:ext>
                </a:extLst>
              </a:tr>
            </a:tbl>
          </a:graphicData>
        </a:graphic>
      </p:graphicFrame>
      <p:graphicFrame>
        <p:nvGraphicFramePr>
          <p:cNvPr id="5" name="Table 4">
            <a:extLst>
              <a:ext uri="{FF2B5EF4-FFF2-40B4-BE49-F238E27FC236}">
                <a16:creationId xmlns:a16="http://schemas.microsoft.com/office/drawing/2014/main" id="{AD3481BA-4A19-6F54-FFA5-F7B8717BEDF1}"/>
              </a:ext>
            </a:extLst>
          </p:cNvPr>
          <p:cNvGraphicFramePr>
            <a:graphicFrameLocks noGrp="1"/>
          </p:cNvGraphicFramePr>
          <p:nvPr>
            <p:extLst>
              <p:ext uri="{D42A27DB-BD31-4B8C-83A1-F6EECF244321}">
                <p14:modId xmlns:p14="http://schemas.microsoft.com/office/powerpoint/2010/main" val="3952489930"/>
              </p:ext>
            </p:extLst>
          </p:nvPr>
        </p:nvGraphicFramePr>
        <p:xfrm>
          <a:off x="8727690" y="2632523"/>
          <a:ext cx="2702310" cy="2743200"/>
        </p:xfrm>
        <a:graphic>
          <a:graphicData uri="http://schemas.openxmlformats.org/drawingml/2006/table">
            <a:tbl>
              <a:tblPr/>
              <a:tblGrid>
                <a:gridCol w="1097280">
                  <a:extLst>
                    <a:ext uri="{9D8B030D-6E8A-4147-A177-3AD203B41FA5}">
                      <a16:colId xmlns:a16="http://schemas.microsoft.com/office/drawing/2014/main" val="875189718"/>
                    </a:ext>
                  </a:extLst>
                </a:gridCol>
                <a:gridCol w="802515">
                  <a:extLst>
                    <a:ext uri="{9D8B030D-6E8A-4147-A177-3AD203B41FA5}">
                      <a16:colId xmlns:a16="http://schemas.microsoft.com/office/drawing/2014/main" val="1492337528"/>
                    </a:ext>
                  </a:extLst>
                </a:gridCol>
                <a:gridCol w="802515">
                  <a:extLst>
                    <a:ext uri="{9D8B030D-6E8A-4147-A177-3AD203B41FA5}">
                      <a16:colId xmlns:a16="http://schemas.microsoft.com/office/drawing/2014/main" val="83631908"/>
                    </a:ext>
                  </a:extLst>
                </a:gridCol>
              </a:tblGrid>
              <a:tr h="274320">
                <a:tc gridSpan="3">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Dispositions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75000"/>
                      </a:schemeClr>
                    </a:solidFill>
                  </a:tcPr>
                </a:tc>
                <a:tc h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lang="en-US" sz="1200" b="1" i="0" u="none" strike="noStrike">
                        <a:solidFill>
                          <a:srgbClr val="FFFFFF"/>
                        </a:solidFill>
                        <a:effectLst/>
                        <a:latin typeface="Gilroy" panose="00000500000000000000"/>
                      </a:endParaRPr>
                    </a:p>
                  </a:txBody>
                  <a:tcPr anchor="ctr">
                    <a:lnL>
                      <a:noFill/>
                    </a:lnL>
                    <a:lnR>
                      <a:noFill/>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h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lang="en-US" sz="1200" b="1" i="0" u="none" strike="noStrike">
                        <a:solidFill>
                          <a:srgbClr val="FFFFFF"/>
                        </a:solidFill>
                        <a:effectLst/>
                        <a:latin typeface="Gilroy" panose="00000500000000000000"/>
                      </a:endParaRPr>
                    </a:p>
                  </a:txBody>
                  <a:tcPr anchor="ctr">
                    <a:lnL>
                      <a:noFill/>
                    </a:lnL>
                    <a:lnR>
                      <a:noFill/>
                    </a:lnR>
                    <a:lnT w="12700" cmpd="sng">
                      <a:noFill/>
                      <a:prstDash val="solid"/>
                    </a:lnT>
                    <a:lnB w="12700" cmpd="sng">
                      <a:noFill/>
                      <a:prstDash val="soli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35593208"/>
                  </a:ext>
                </a:extLst>
              </a:tr>
              <a:tr h="274320">
                <a:tc>
                  <a:txBody>
                    <a:bodyPr/>
                    <a:lstStyle/>
                    <a:p>
                      <a:pPr algn="l" fontAlgn="b"/>
                      <a:r>
                        <a:rPr lang="en-US" sz="1200" b="1" i="0" u="none" strike="noStrike">
                          <a:solidFill>
                            <a:srgbClr val="000000"/>
                          </a:solidFill>
                          <a:effectLst/>
                          <a:latin typeface="Gilroy" panose="00000500000000000000"/>
                        </a:rPr>
                        <a:t>Q4 2024</a:t>
                      </a:r>
                    </a:p>
                  </a:txBody>
                  <a:tcPr anchor="b">
                    <a:lnL w="12700" cap="flat" cmpd="sng" algn="ctr">
                      <a:solidFill>
                        <a:schemeClr val="tx1"/>
                      </a:solidFill>
                      <a:prstDash val="solid"/>
                      <a:round/>
                      <a:headEnd type="none" w="med" len="med"/>
                      <a:tailEnd type="none" w="med" len="med"/>
                    </a:lnL>
                    <a:lnR>
                      <a:noFill/>
                    </a:lnR>
                    <a:lnT w="12700" cmpd="sng">
                      <a:noFill/>
                      <a:prstDash val="solid"/>
                    </a:lnT>
                    <a:lnB>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sz="1200" b="0" i="1" u="none" strike="noStrike">
                          <a:solidFill>
                            <a:srgbClr val="000000"/>
                          </a:solidFill>
                          <a:effectLst/>
                          <a:latin typeface="Gilroy" panose="00000500000000000000"/>
                        </a:rPr>
                        <a:t>$6.8M</a:t>
                      </a:r>
                    </a:p>
                  </a:txBody>
                  <a:tcPr anchor="b">
                    <a:lnL w="12700" cap="flat" cmpd="sng" algn="ctr">
                      <a:noFill/>
                      <a:prstDash val="solid"/>
                      <a:round/>
                      <a:headEnd type="none" w="med" len="med"/>
                      <a:tailEnd type="none" w="med" len="med"/>
                    </a:lnL>
                    <a:lnR>
                      <a:noFill/>
                    </a:lnR>
                    <a:lnT w="12700" cmpd="sng">
                      <a:noFill/>
                      <a:prstDash val="solid"/>
                    </a:lnT>
                    <a:lnB>
                      <a:noFill/>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0" i="1" u="none" strike="noStrike">
                          <a:solidFill>
                            <a:srgbClr val="000000"/>
                          </a:solidFill>
                          <a:effectLst/>
                          <a:latin typeface="Gilroy" panose="00000500000000000000"/>
                        </a:rPr>
                        <a:t>169.3k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946736489"/>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Q1 2025</a:t>
                      </a:r>
                    </a:p>
                  </a:txBody>
                  <a:tcPr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$9.0M</a:t>
                      </a:r>
                    </a:p>
                  </a:txBody>
                  <a:tcPr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51.4K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241797584"/>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Q3 2025</a:t>
                      </a:r>
                    </a:p>
                  </a:txBody>
                  <a:tcPr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$52.3M</a:t>
                      </a:r>
                    </a:p>
                  </a:txBody>
                  <a:tcPr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24.8K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2850646"/>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Q4 2025</a:t>
                      </a:r>
                    </a:p>
                  </a:txBody>
                  <a:tcPr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$100.9M</a:t>
                      </a:r>
                    </a:p>
                  </a:txBody>
                  <a:tcPr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97.4K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583164898"/>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Q1 2026</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$19.6M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128.8K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3612491"/>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Q2 2026</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$5.1M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25.4K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065675"/>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Q2 2027</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$18.9M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169.7k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5140821"/>
                  </a:ext>
                </a:extLst>
              </a:tr>
              <a:tr h="274320">
                <a:tc>
                  <a:txBody>
                    <a:bodyPr/>
                    <a:lstStyle/>
                    <a:p>
                      <a:pPr algn="l" fontAlgn="b"/>
                      <a:r>
                        <a:rPr lang="en-US" sz="1200" b="1" i="0" u="none" strike="noStrike">
                          <a:solidFill>
                            <a:srgbClr val="000000"/>
                          </a:solidFill>
                          <a:effectLst/>
                          <a:latin typeface="Gilroy" panose="00000500000000000000"/>
                        </a:rPr>
                        <a:t>Total</a:t>
                      </a:r>
                    </a:p>
                  </a:txBody>
                  <a:tcPr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$111.6M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635.8K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76660363"/>
                  </a:ext>
                </a:extLst>
              </a:tr>
              <a:tr h="274320">
                <a:tc>
                  <a:txBody>
                    <a:bodyPr/>
                    <a:lstStyle/>
                    <a:p>
                      <a:pPr algn="l" fontAlgn="b"/>
                      <a:r>
                        <a:rPr lang="en-US" sz="1200" b="1" i="0" u="none" strike="noStrike">
                          <a:solidFill>
                            <a:srgbClr val="000000"/>
                          </a:solidFill>
                          <a:effectLst/>
                          <a:latin typeface="Gilroy" panose="00000500000000000000"/>
                        </a:rPr>
                        <a:t>w/ Plymouth</a:t>
                      </a:r>
                    </a:p>
                  </a:txBody>
                  <a:tcPr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1200" b="1" i="1" u="none" strike="noStrike">
                          <a:solidFill>
                            <a:srgbClr val="000000"/>
                          </a:solidFill>
                          <a:effectLst/>
                          <a:latin typeface="Gilroy" panose="00000500000000000000"/>
                        </a:rPr>
                        <a:t>$212.6M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n-US" sz="1200" b="1" i="1" u="none" strike="noStrike">
                          <a:solidFill>
                            <a:srgbClr val="000000"/>
                          </a:solidFill>
                          <a:effectLst/>
                          <a:latin typeface="Gilroy" panose="00000500000000000000"/>
                        </a:rPr>
                        <a:t>2.9M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801903529"/>
                  </a:ext>
                </a:extLst>
              </a:tr>
            </a:tbl>
          </a:graphicData>
        </a:graphic>
      </p:graphicFrame>
      <p:sp>
        <p:nvSpPr>
          <p:cNvPr id="6" name="Rectangle 5">
            <a:extLst>
              <a:ext uri="{FF2B5EF4-FFF2-40B4-BE49-F238E27FC236}">
                <a16:creationId xmlns:a16="http://schemas.microsoft.com/office/drawing/2014/main" id="{0D1BC38C-7E6F-F44A-E738-2B689D0D0062}"/>
              </a:ext>
            </a:extLst>
          </p:cNvPr>
          <p:cNvSpPr/>
          <p:nvPr/>
        </p:nvSpPr>
        <p:spPr>
          <a:xfrm>
            <a:off x="762555" y="1188720"/>
            <a:ext cx="1645920" cy="100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BA9BB8B9-3423-0246-8E2B-01205D1D0705}"/>
              </a:ext>
            </a:extLst>
          </p:cNvPr>
          <p:cNvGrpSpPr/>
          <p:nvPr/>
        </p:nvGrpSpPr>
        <p:grpSpPr>
          <a:xfrm>
            <a:off x="2482140" y="1463040"/>
            <a:ext cx="457200" cy="457200"/>
            <a:chOff x="9081452" y="2331966"/>
            <a:chExt cx="602714" cy="594360"/>
          </a:xfrm>
        </p:grpSpPr>
        <p:sp>
          <p:nvSpPr>
            <p:cNvPr id="16" name="Oval 15">
              <a:extLst>
                <a:ext uri="{FF2B5EF4-FFF2-40B4-BE49-F238E27FC236}">
                  <a16:creationId xmlns:a16="http://schemas.microsoft.com/office/drawing/2014/main" id="{77213721-F5BF-8F87-D131-CC3F47A7AD21}"/>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322BDD51-82ED-BFC5-70F3-E3DBB42A0040}"/>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3805EBD8-281D-5671-A8A7-31EB565814AC}"/>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BF864D34-C1A9-CD86-0862-2B5F0649FBC8}"/>
              </a:ext>
            </a:extLst>
          </p:cNvPr>
          <p:cNvSpPr/>
          <p:nvPr/>
        </p:nvSpPr>
        <p:spPr>
          <a:xfrm>
            <a:off x="3013005" y="1188720"/>
            <a:ext cx="8321040" cy="10058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There have been </a:t>
            </a:r>
            <a:r>
              <a:rPr lang="en-US" sz="1200" b="1">
                <a:solidFill>
                  <a:schemeClr val="tx1"/>
                </a:solidFill>
                <a:latin typeface="Gilroy" panose="00000500000000000000"/>
                <a:ea typeface="Lato" panose="020F0502020204030203" pitchFamily="34" charset="0"/>
                <a:cs typeface="Lato" panose="020F0502020204030203" pitchFamily="34" charset="0"/>
              </a:rPr>
              <a:t>3 dispositions in the fund to date, with a total sales price of ~$15.8M </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model assumes </a:t>
            </a:r>
            <a:r>
              <a:rPr lang="en-US" sz="1200" b="1">
                <a:solidFill>
                  <a:schemeClr val="tx1"/>
                </a:solidFill>
                <a:latin typeface="Gilroy" panose="00000500000000000000"/>
                <a:ea typeface="Lato" panose="020F0502020204030203" pitchFamily="34" charset="0"/>
                <a:cs typeface="Lato" panose="020F0502020204030203" pitchFamily="34" charset="0"/>
              </a:rPr>
              <a:t>10 future dispositions totaling ~$111.6M of sales price </a:t>
            </a:r>
            <a:r>
              <a:rPr lang="en-US" sz="1200">
                <a:solidFill>
                  <a:schemeClr val="tx1"/>
                </a:solidFill>
                <a:latin typeface="Gilroy" panose="00000500000000000000"/>
                <a:ea typeface="Lato" panose="020F0502020204030203" pitchFamily="34" charset="0"/>
                <a:cs typeface="Lato" panose="020F0502020204030203" pitchFamily="34" charset="0"/>
              </a:rPr>
              <a:t>before the sale of the fund, largely misfits and other select assets with quality or location issues</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In the scenario where we sell to Plymouth, we model a sale occurring 10/1/2025 at a $100.9M sales price</a:t>
            </a:r>
          </a:p>
        </p:txBody>
      </p:sp>
      <p:sp>
        <p:nvSpPr>
          <p:cNvPr id="9" name="TextBox 8">
            <a:extLst>
              <a:ext uri="{FF2B5EF4-FFF2-40B4-BE49-F238E27FC236}">
                <a16:creationId xmlns:a16="http://schemas.microsoft.com/office/drawing/2014/main" id="{EE3FAB13-E477-49D2-2D88-F5893E0DE096}"/>
              </a:ext>
            </a:extLst>
          </p:cNvPr>
          <p:cNvSpPr txBox="1"/>
          <p:nvPr/>
        </p:nvSpPr>
        <p:spPr>
          <a:xfrm>
            <a:off x="7270977" y="3670624"/>
            <a:ext cx="1132359" cy="430887"/>
          </a:xfrm>
          <a:prstGeom prst="wedgeRectCallout">
            <a:avLst>
              <a:gd name="adj1" fmla="val -54808"/>
              <a:gd name="adj2" fmla="val 109452"/>
            </a:avLst>
          </a:prstGeom>
          <a:noFill/>
          <a:ln w="28575">
            <a:solidFill>
              <a:schemeClr val="accent4"/>
            </a:solidFill>
          </a:ln>
        </p:spPr>
        <p:txBody>
          <a:bodyPr wrap="square" rtlCol="0">
            <a:spAutoFit/>
          </a:bodyPr>
          <a:lstStyle/>
          <a:p>
            <a:r>
              <a:rPr lang="en-US" sz="1100" b="1">
                <a:solidFill>
                  <a:schemeClr val="accent4"/>
                </a:solidFill>
                <a:latin typeface="Gilroy" panose="00000500000000000000"/>
              </a:rPr>
              <a:t>Plymouth Dispo 10/1/2025</a:t>
            </a:r>
          </a:p>
        </p:txBody>
      </p:sp>
      <p:sp>
        <p:nvSpPr>
          <p:cNvPr id="11" name="TextBox 10">
            <a:extLst>
              <a:ext uri="{FF2B5EF4-FFF2-40B4-BE49-F238E27FC236}">
                <a16:creationId xmlns:a16="http://schemas.microsoft.com/office/drawing/2014/main" id="{752AEA3D-7B87-858D-0090-CE7F4B02F8C3}"/>
              </a:ext>
            </a:extLst>
          </p:cNvPr>
          <p:cNvSpPr txBox="1"/>
          <p:nvPr/>
        </p:nvSpPr>
        <p:spPr>
          <a:xfrm>
            <a:off x="7344474" y="2632523"/>
            <a:ext cx="1058862" cy="430887"/>
          </a:xfrm>
          <a:prstGeom prst="wedgeRectCallout">
            <a:avLst>
              <a:gd name="adj1" fmla="val -64132"/>
              <a:gd name="adj2" fmla="val 30642"/>
            </a:avLst>
          </a:prstGeom>
          <a:noFill/>
          <a:ln w="28575">
            <a:solidFill>
              <a:schemeClr val="tx2">
                <a:lumMod val="60000"/>
                <a:lumOff val="40000"/>
              </a:schemeClr>
            </a:solidFill>
          </a:ln>
        </p:spPr>
        <p:txBody>
          <a:bodyPr wrap="square" rtlCol="0">
            <a:spAutoFit/>
          </a:bodyPr>
          <a:lstStyle/>
          <a:p>
            <a:r>
              <a:rPr lang="en-US" sz="1100" b="1">
                <a:solidFill>
                  <a:schemeClr val="tx2">
                    <a:lumMod val="60000"/>
                    <a:lumOff val="40000"/>
                  </a:schemeClr>
                </a:solidFill>
                <a:latin typeface="Gilroy" panose="00000500000000000000"/>
              </a:rPr>
              <a:t>Assets realized as of 6/30/25</a:t>
            </a:r>
          </a:p>
        </p:txBody>
      </p:sp>
    </p:spTree>
    <p:extLst>
      <p:ext uri="{BB962C8B-B14F-4D97-AF65-F5344CB8AC3E}">
        <p14:creationId xmlns:p14="http://schemas.microsoft.com/office/powerpoint/2010/main" val="4082819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FA25B-FF53-A0C1-5A55-BD1E0DD1C2D7}"/>
            </a:ext>
          </a:extLst>
        </p:cNvPr>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236C57EC-A47A-4CCB-9584-C6357F8E9A21}"/>
              </a:ext>
            </a:extLst>
          </p:cNvPr>
          <p:cNvGraphicFramePr>
            <a:graphicFrameLocks/>
          </p:cNvGraphicFramePr>
          <p:nvPr>
            <p:extLst>
              <p:ext uri="{D42A27DB-BD31-4B8C-83A1-F6EECF244321}">
                <p14:modId xmlns:p14="http://schemas.microsoft.com/office/powerpoint/2010/main" val="562455466"/>
              </p:ext>
            </p:extLst>
          </p:nvPr>
        </p:nvGraphicFramePr>
        <p:xfrm>
          <a:off x="6597695" y="2251368"/>
          <a:ext cx="5048938" cy="398105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28A06957-BB5F-A05A-976F-099C384F3FE8}"/>
              </a:ext>
            </a:extLst>
          </p:cNvPr>
          <p:cNvSpPr>
            <a:spLocks noGrp="1"/>
          </p:cNvSpPr>
          <p:nvPr>
            <p:ph type="title"/>
          </p:nvPr>
        </p:nvSpPr>
        <p:spPr/>
        <p:txBody>
          <a:bodyPr>
            <a:normAutofit/>
          </a:bodyPr>
          <a:lstStyle/>
          <a:p>
            <a:r>
              <a:rPr lang="en-US"/>
              <a:t>Fund Performance Forecast </a:t>
            </a:r>
            <a:r>
              <a:rPr lang="en-US" b="0"/>
              <a:t>| Yield on Cost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11568327-4154-F0EB-8894-61EED25A0697}"/>
              </a:ext>
            </a:extLst>
          </p:cNvPr>
          <p:cNvSpPr/>
          <p:nvPr/>
        </p:nvSpPr>
        <p:spPr>
          <a:xfrm>
            <a:off x="762555" y="1188720"/>
            <a:ext cx="164592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B6266A15-ED90-D77E-902B-6DF25AA40356}"/>
              </a:ext>
            </a:extLst>
          </p:cNvPr>
          <p:cNvGrpSpPr/>
          <p:nvPr/>
        </p:nvGrpSpPr>
        <p:grpSpPr>
          <a:xfrm>
            <a:off x="2483733" y="1326383"/>
            <a:ext cx="457200" cy="457200"/>
            <a:chOff x="9081452" y="2331966"/>
            <a:chExt cx="602714" cy="594360"/>
          </a:xfrm>
        </p:grpSpPr>
        <p:sp>
          <p:nvSpPr>
            <p:cNvPr id="15" name="Oval 14">
              <a:extLst>
                <a:ext uri="{FF2B5EF4-FFF2-40B4-BE49-F238E27FC236}">
                  <a16:creationId xmlns:a16="http://schemas.microsoft.com/office/drawing/2014/main" id="{93A25088-6388-4395-A8F9-A0CD12449BC5}"/>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6018C94-F897-13E1-F43D-535C80394A5D}"/>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B41570DD-3999-D05E-F62C-DC8304FB7042}"/>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C24B32A4-2B74-72AB-63E1-7B547DE1A61E}"/>
              </a:ext>
            </a:extLst>
          </p:cNvPr>
          <p:cNvSpPr/>
          <p:nvPr/>
        </p:nvSpPr>
        <p:spPr>
          <a:xfrm>
            <a:off x="3013005" y="1188720"/>
            <a:ext cx="8321040"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In 2025, the fund’s projected YOC is </a:t>
            </a:r>
            <a:r>
              <a:rPr lang="en-US" sz="1200">
                <a:solidFill>
                  <a:schemeClr val="tx1"/>
                </a:solidFill>
                <a:latin typeface="Gilroy" panose="00000500000000000000"/>
                <a:ea typeface="Lato" panose="020F0502020204030203" pitchFamily="34" charset="0"/>
                <a:cs typeface="Lato" panose="020F0502020204030203" pitchFamily="34" charset="0"/>
              </a:rPr>
              <a:t>due to low YOC of Mapletree and the other pipeline assets</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In 2026-2028 moving </a:t>
            </a:r>
            <a:r>
              <a:rPr lang="en-US" sz="1200" err="1">
                <a:solidFill>
                  <a:schemeClr val="tx1"/>
                </a:solidFill>
                <a:latin typeface="Gilroy" panose="00000500000000000000"/>
                <a:ea typeface="Lato" panose="020F0502020204030203" pitchFamily="34" charset="0"/>
                <a:cs typeface="Lato" panose="020F0502020204030203" pitchFamily="34" charset="0"/>
              </a:rPr>
              <a:t>MapleTree</a:t>
            </a:r>
            <a:r>
              <a:rPr lang="en-US" sz="1200">
                <a:solidFill>
                  <a:schemeClr val="tx1"/>
                </a:solidFill>
                <a:latin typeface="Gilroy" panose="00000500000000000000"/>
                <a:ea typeface="Lato" panose="020F0502020204030203" pitchFamily="34" charset="0"/>
                <a:cs typeface="Lato" panose="020F0502020204030203" pitchFamily="34" charset="0"/>
              </a:rPr>
              <a:t> to a Co-Invest and going forward with the Plymouth Sale gives only a 1 to 2 bps boost to YoC</a:t>
            </a:r>
          </a:p>
        </p:txBody>
      </p:sp>
      <p:grpSp>
        <p:nvGrpSpPr>
          <p:cNvPr id="4" name="Group 3">
            <a:extLst>
              <a:ext uri="{FF2B5EF4-FFF2-40B4-BE49-F238E27FC236}">
                <a16:creationId xmlns:a16="http://schemas.microsoft.com/office/drawing/2014/main" id="{4E0D9210-64E7-F7E0-4544-32F0B13DF1BA}"/>
              </a:ext>
            </a:extLst>
          </p:cNvPr>
          <p:cNvGrpSpPr/>
          <p:nvPr/>
        </p:nvGrpSpPr>
        <p:grpSpPr>
          <a:xfrm>
            <a:off x="5867400" y="3931920"/>
            <a:ext cx="457200" cy="457200"/>
            <a:chOff x="9081452" y="2331966"/>
            <a:chExt cx="602714" cy="594360"/>
          </a:xfrm>
        </p:grpSpPr>
        <p:sp>
          <p:nvSpPr>
            <p:cNvPr id="7" name="Oval 6">
              <a:extLst>
                <a:ext uri="{FF2B5EF4-FFF2-40B4-BE49-F238E27FC236}">
                  <a16:creationId xmlns:a16="http://schemas.microsoft.com/office/drawing/2014/main" id="{552A1456-79E8-B5BF-8B49-8242095A6EB9}"/>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8" name="Arrow: Chevron 7">
              <a:extLst>
                <a:ext uri="{FF2B5EF4-FFF2-40B4-BE49-F238E27FC236}">
                  <a16:creationId xmlns:a16="http://schemas.microsoft.com/office/drawing/2014/main" id="{CB22DA82-EBB5-2CDA-A0DA-07F45B7DD54F}"/>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9" name="Arrow: Chevron 8">
              <a:extLst>
                <a:ext uri="{FF2B5EF4-FFF2-40B4-BE49-F238E27FC236}">
                  <a16:creationId xmlns:a16="http://schemas.microsoft.com/office/drawing/2014/main" id="{5D4C9642-4A4F-5CA4-1322-B2F3525E0131}"/>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graphicFrame>
        <p:nvGraphicFramePr>
          <p:cNvPr id="12" name="Chart 11">
            <a:extLst>
              <a:ext uri="{FF2B5EF4-FFF2-40B4-BE49-F238E27FC236}">
                <a16:creationId xmlns:a16="http://schemas.microsoft.com/office/drawing/2014/main" id="{236C57EC-A47A-4CCB-9584-C6357F8E9A21}"/>
              </a:ext>
            </a:extLst>
          </p:cNvPr>
          <p:cNvGraphicFramePr>
            <a:graphicFrameLocks/>
          </p:cNvGraphicFramePr>
          <p:nvPr>
            <p:extLst>
              <p:ext uri="{D42A27DB-BD31-4B8C-83A1-F6EECF244321}">
                <p14:modId xmlns:p14="http://schemas.microsoft.com/office/powerpoint/2010/main" val="2270223355"/>
              </p:ext>
            </p:extLst>
          </p:nvPr>
        </p:nvGraphicFramePr>
        <p:xfrm>
          <a:off x="748122" y="2255005"/>
          <a:ext cx="5048938" cy="39810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61826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4515-0D3A-A694-4827-A6C34804BD1B}"/>
              </a:ext>
            </a:extLst>
          </p:cNvPr>
          <p:cNvSpPr>
            <a:spLocks noGrp="1"/>
          </p:cNvSpPr>
          <p:nvPr>
            <p:ph type="title"/>
          </p:nvPr>
        </p:nvSpPr>
        <p:spPr/>
        <p:txBody>
          <a:bodyPr>
            <a:normAutofit/>
          </a:bodyPr>
          <a:lstStyle/>
          <a:p>
            <a:r>
              <a:rPr lang="en-US"/>
              <a:t>Fund Performance Forecast </a:t>
            </a:r>
            <a:r>
              <a:rPr lang="en-US" b="0"/>
              <a:t>| </a:t>
            </a:r>
            <a:r>
              <a:rPr lang="en-US" b="0" err="1"/>
              <a:t>CapEx</a:t>
            </a:r>
            <a:r>
              <a:rPr lang="en-US" b="0"/>
              <a:t>, TI &amp; LC w/ MT Co-Invest &amp; Plymouth Sale</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89BDD4CD-63F2-060C-FE79-BF308D203EB0}"/>
              </a:ext>
            </a:extLst>
          </p:cNvPr>
          <p:cNvSpPr/>
          <p:nvPr/>
        </p:nvSpPr>
        <p:spPr>
          <a:xfrm>
            <a:off x="762555" y="1188720"/>
            <a:ext cx="164592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1694A149-8C69-AE21-7071-081F29D63F94}"/>
              </a:ext>
            </a:extLst>
          </p:cNvPr>
          <p:cNvGrpSpPr/>
          <p:nvPr/>
        </p:nvGrpSpPr>
        <p:grpSpPr>
          <a:xfrm>
            <a:off x="2483733" y="1326383"/>
            <a:ext cx="457200" cy="457200"/>
            <a:chOff x="9081452" y="2331966"/>
            <a:chExt cx="602714" cy="594360"/>
          </a:xfrm>
        </p:grpSpPr>
        <p:sp>
          <p:nvSpPr>
            <p:cNvPr id="15" name="Oval 14">
              <a:extLst>
                <a:ext uri="{FF2B5EF4-FFF2-40B4-BE49-F238E27FC236}">
                  <a16:creationId xmlns:a16="http://schemas.microsoft.com/office/drawing/2014/main" id="{64A1FC4B-B2CB-CEDD-F862-97D1BD100759}"/>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EACF1BB-0734-C205-6AF2-5435741AF82E}"/>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A44C586D-519E-5EC4-469A-0F0CCD75FAD6}"/>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98FAA4C0-51D5-444A-0378-D4AA2E090948}"/>
              </a:ext>
            </a:extLst>
          </p:cNvPr>
          <p:cNvSpPr/>
          <p:nvPr/>
        </p:nvSpPr>
        <p:spPr>
          <a:xfrm>
            <a:off x="3013005" y="1188720"/>
            <a:ext cx="8321040"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err="1">
                <a:solidFill>
                  <a:schemeClr val="tx1"/>
                </a:solidFill>
                <a:latin typeface="Gilroy" panose="00000500000000000000"/>
                <a:ea typeface="Lato" panose="020F0502020204030203" pitchFamily="34" charset="0"/>
                <a:cs typeface="Lato" panose="020F0502020204030203" pitchFamily="34" charset="0"/>
              </a:rPr>
              <a:t>CapEx</a:t>
            </a:r>
            <a:r>
              <a:rPr lang="en-US" sz="1200" b="1">
                <a:solidFill>
                  <a:schemeClr val="tx1"/>
                </a:solidFill>
                <a:latin typeface="Gilroy" panose="00000500000000000000"/>
                <a:ea typeface="Lato" panose="020F0502020204030203" pitchFamily="34" charset="0"/>
                <a:cs typeface="Lato" panose="020F0502020204030203" pitchFamily="34" charset="0"/>
              </a:rPr>
              <a:t> PSF is ticks down in 2026</a:t>
            </a:r>
            <a:r>
              <a:rPr lang="en-US" sz="1200">
                <a:solidFill>
                  <a:schemeClr val="tx1"/>
                </a:solidFill>
                <a:latin typeface="Gilroy" panose="00000500000000000000"/>
                <a:ea typeface="Lato" panose="020F0502020204030203" pitchFamily="34" charset="0"/>
                <a:cs typeface="Lato" panose="020F0502020204030203" pitchFamily="34" charset="0"/>
              </a:rPr>
              <a:t>, while </a:t>
            </a:r>
            <a:r>
              <a:rPr lang="en-US" sz="1200" b="1">
                <a:solidFill>
                  <a:schemeClr val="tx1"/>
                </a:solidFill>
                <a:latin typeface="Gilroy" panose="00000500000000000000"/>
                <a:ea typeface="Lato" panose="020F0502020204030203" pitchFamily="34" charset="0"/>
                <a:cs typeface="Lato" panose="020F0502020204030203" pitchFamily="34" charset="0"/>
              </a:rPr>
              <a:t>TIs are highest in 2027-28 </a:t>
            </a:r>
            <a:r>
              <a:rPr lang="en-US" sz="1200">
                <a:solidFill>
                  <a:schemeClr val="tx1"/>
                </a:solidFill>
                <a:latin typeface="Gilroy" panose="00000500000000000000"/>
                <a:ea typeface="Lato" panose="020F0502020204030203" pitchFamily="34" charset="0"/>
                <a:cs typeface="Lato" panose="020F0502020204030203" pitchFamily="34" charset="0"/>
              </a:rPr>
              <a:t>due to lease expirations in 2026-27</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For future acquisitions, we </a:t>
            </a:r>
            <a:r>
              <a:rPr lang="en-US" sz="1200" b="1">
                <a:solidFill>
                  <a:schemeClr val="tx1"/>
                </a:solidFill>
                <a:latin typeface="Gilroy" panose="00000500000000000000"/>
                <a:ea typeface="Lato" panose="020F0502020204030203" pitchFamily="34" charset="0"/>
                <a:cs typeface="Lato" panose="020F0502020204030203" pitchFamily="34" charset="0"/>
              </a:rPr>
              <a:t>assume constant TIs ($ PSF) and LCs (% of NOI) each year, </a:t>
            </a:r>
            <a:r>
              <a:rPr lang="en-US" sz="1200">
                <a:solidFill>
                  <a:schemeClr val="tx1"/>
                </a:solidFill>
                <a:latin typeface="Gilroy" panose="00000500000000000000"/>
                <a:ea typeface="Lato" panose="020F0502020204030203" pitchFamily="34" charset="0"/>
                <a:cs typeface="Lato" panose="020F0502020204030203" pitchFamily="34" charset="0"/>
              </a:rPr>
              <a:t>creating less variability in their forecasts</a:t>
            </a:r>
          </a:p>
        </p:txBody>
      </p:sp>
      <p:cxnSp>
        <p:nvCxnSpPr>
          <p:cNvPr id="13" name="Straight Connector 12">
            <a:extLst>
              <a:ext uri="{FF2B5EF4-FFF2-40B4-BE49-F238E27FC236}">
                <a16:creationId xmlns:a16="http://schemas.microsoft.com/office/drawing/2014/main" id="{26B61664-88F6-843F-13A3-DC550C657AC8}"/>
              </a:ext>
            </a:extLst>
          </p:cNvPr>
          <p:cNvCxnSpPr>
            <a:cxnSpLocks/>
          </p:cNvCxnSpPr>
          <p:nvPr/>
        </p:nvCxnSpPr>
        <p:spPr>
          <a:xfrm>
            <a:off x="6096000" y="2124636"/>
            <a:ext cx="0" cy="42976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47D8F09A-E9CE-2139-54CA-A78E4AEA9702}"/>
              </a:ext>
            </a:extLst>
          </p:cNvPr>
          <p:cNvGraphicFramePr>
            <a:graphicFrameLocks/>
          </p:cNvGraphicFramePr>
          <p:nvPr>
            <p:extLst>
              <p:ext uri="{D42A27DB-BD31-4B8C-83A1-F6EECF244321}">
                <p14:modId xmlns:p14="http://schemas.microsoft.com/office/powerpoint/2010/main" val="2325225355"/>
              </p:ext>
            </p:extLst>
          </p:nvPr>
        </p:nvGraphicFramePr>
        <p:xfrm>
          <a:off x="6391256" y="2121408"/>
          <a:ext cx="5038691" cy="21456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9CBB1419-89D3-4D8D-BAC4-A0BCE0BFC588}"/>
              </a:ext>
            </a:extLst>
          </p:cNvPr>
          <p:cNvGraphicFramePr>
            <a:graphicFrameLocks/>
          </p:cNvGraphicFramePr>
          <p:nvPr>
            <p:extLst>
              <p:ext uri="{D42A27DB-BD31-4B8C-83A1-F6EECF244321}">
                <p14:modId xmlns:p14="http://schemas.microsoft.com/office/powerpoint/2010/main" val="77805233"/>
              </p:ext>
            </p:extLst>
          </p:nvPr>
        </p:nvGraphicFramePr>
        <p:xfrm>
          <a:off x="6391257" y="4267021"/>
          <a:ext cx="5038686" cy="22829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4F5D36F7-77D6-198E-D0EF-9D90A957B689}"/>
              </a:ext>
            </a:extLst>
          </p:cNvPr>
          <p:cNvGraphicFramePr>
            <a:graphicFrameLocks/>
          </p:cNvGraphicFramePr>
          <p:nvPr>
            <p:extLst>
              <p:ext uri="{D42A27DB-BD31-4B8C-83A1-F6EECF244321}">
                <p14:modId xmlns:p14="http://schemas.microsoft.com/office/powerpoint/2010/main" val="1573284460"/>
              </p:ext>
            </p:extLst>
          </p:nvPr>
        </p:nvGraphicFramePr>
        <p:xfrm>
          <a:off x="864127" y="2121408"/>
          <a:ext cx="5012424" cy="2145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a:extLst>
              <a:ext uri="{FF2B5EF4-FFF2-40B4-BE49-F238E27FC236}">
                <a16:creationId xmlns:a16="http://schemas.microsoft.com/office/drawing/2014/main" id="{D194E2DF-6905-5BCD-AA51-0E104076B88B}"/>
              </a:ext>
            </a:extLst>
          </p:cNvPr>
          <p:cNvGraphicFramePr>
            <a:graphicFrameLocks/>
          </p:cNvGraphicFramePr>
          <p:nvPr>
            <p:extLst>
              <p:ext uri="{D42A27DB-BD31-4B8C-83A1-F6EECF244321}">
                <p14:modId xmlns:p14="http://schemas.microsoft.com/office/powerpoint/2010/main" val="1643984564"/>
              </p:ext>
            </p:extLst>
          </p:nvPr>
        </p:nvGraphicFramePr>
        <p:xfrm>
          <a:off x="758890" y="4267022"/>
          <a:ext cx="5117659" cy="227644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1497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AC21C2-8F51-2DB2-3247-058D2A8E01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6FAC21C2-8F51-2DB2-3247-058D2A8E018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43D2A981-2198-E277-7112-81665CDAE8DC}"/>
              </a:ext>
            </a:extLst>
          </p:cNvPr>
          <p:cNvSpPr>
            <a:spLocks noGrp="1"/>
          </p:cNvSpPr>
          <p:nvPr>
            <p:ph type="title"/>
          </p:nvPr>
        </p:nvSpPr>
        <p:spPr/>
        <p:txBody>
          <a:bodyPr vert="horz"/>
          <a:lstStyle/>
          <a:p>
            <a:r>
              <a:rPr lang="en-US"/>
              <a:t>Financing Strategy &amp; Summary</a:t>
            </a:r>
          </a:p>
        </p:txBody>
      </p:sp>
      <p:sp>
        <p:nvSpPr>
          <p:cNvPr id="17" name="Rectangle 16">
            <a:extLst>
              <a:ext uri="{FF2B5EF4-FFF2-40B4-BE49-F238E27FC236}">
                <a16:creationId xmlns:a16="http://schemas.microsoft.com/office/drawing/2014/main" id="{7512A4C8-98CE-2D66-3112-90D70A6EE4E7}"/>
              </a:ext>
            </a:extLst>
          </p:cNvPr>
          <p:cNvSpPr/>
          <p:nvPr/>
        </p:nvSpPr>
        <p:spPr>
          <a:xfrm>
            <a:off x="762554" y="1171733"/>
            <a:ext cx="1828800" cy="954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8" name="Group 17">
            <a:extLst>
              <a:ext uri="{FF2B5EF4-FFF2-40B4-BE49-F238E27FC236}">
                <a16:creationId xmlns:a16="http://schemas.microsoft.com/office/drawing/2014/main" id="{EE61E68F-3B6F-FBD2-1911-C74906D961EC}"/>
              </a:ext>
            </a:extLst>
          </p:cNvPr>
          <p:cNvGrpSpPr/>
          <p:nvPr/>
        </p:nvGrpSpPr>
        <p:grpSpPr>
          <a:xfrm>
            <a:off x="2674518" y="1441543"/>
            <a:ext cx="457200" cy="457200"/>
            <a:chOff x="9083708" y="2404703"/>
            <a:chExt cx="615673" cy="594359"/>
          </a:xfrm>
        </p:grpSpPr>
        <p:sp>
          <p:nvSpPr>
            <p:cNvPr id="19" name="Oval 18">
              <a:extLst>
                <a:ext uri="{FF2B5EF4-FFF2-40B4-BE49-F238E27FC236}">
                  <a16:creationId xmlns:a16="http://schemas.microsoft.com/office/drawing/2014/main" id="{0A379335-AB9B-E58A-F6CF-A2E7C0637B9B}"/>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BC260278-8F56-E506-B4FF-3593B7661F66}"/>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hevron 20">
              <a:extLst>
                <a:ext uri="{FF2B5EF4-FFF2-40B4-BE49-F238E27FC236}">
                  <a16:creationId xmlns:a16="http://schemas.microsoft.com/office/drawing/2014/main" id="{BEBA77A3-BA49-7E26-6F9C-509643A6CD93}"/>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a:extLst>
              <a:ext uri="{FF2B5EF4-FFF2-40B4-BE49-F238E27FC236}">
                <a16:creationId xmlns:a16="http://schemas.microsoft.com/office/drawing/2014/main" id="{2FA89690-0892-5BDB-D6CB-E83C41996284}"/>
              </a:ext>
            </a:extLst>
          </p:cNvPr>
          <p:cNvSpPr/>
          <p:nvPr/>
        </p:nvSpPr>
        <p:spPr>
          <a:xfrm>
            <a:off x="3214882" y="1170432"/>
            <a:ext cx="8138160" cy="95428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The Fund is expected to close on an </a:t>
            </a:r>
            <a:r>
              <a:rPr lang="en-US" sz="1200" b="1">
                <a:solidFill>
                  <a:schemeClr val="tx1"/>
                </a:solidFill>
                <a:latin typeface="Gilroy" panose="00000500000000000000"/>
                <a:cs typeface="Arial" panose="020B0604020202020204" pitchFamily="34" charset="0"/>
              </a:rPr>
              <a:t>$350M loan with Truist &amp; US Bank</a:t>
            </a:r>
            <a:r>
              <a:rPr lang="en-US" sz="1200">
                <a:solidFill>
                  <a:schemeClr val="tx1"/>
                </a:solidFill>
                <a:latin typeface="Gilroy" panose="00000500000000000000"/>
                <a:cs typeface="Arial" panose="020B0604020202020204" pitchFamily="34" charset="0"/>
              </a:rPr>
              <a:t> for a pool of 46 properties in August 2025</a:t>
            </a:r>
          </a:p>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Capital Call Line</a:t>
            </a:r>
            <a:r>
              <a:rPr lang="en-US" sz="1200" b="1">
                <a:solidFill>
                  <a:schemeClr val="tx1"/>
                </a:solidFill>
                <a:latin typeface="Gilroy" panose="00000500000000000000"/>
                <a:cs typeface="Arial" panose="020B0604020202020204" pitchFamily="34" charset="0"/>
              </a:rPr>
              <a:t> was paid down from $150M to $25M, </a:t>
            </a:r>
            <a:r>
              <a:rPr lang="en-US" sz="1200">
                <a:solidFill>
                  <a:schemeClr val="tx1"/>
                </a:solidFill>
                <a:latin typeface="Gilroy" panose="00000500000000000000"/>
                <a:cs typeface="Arial" panose="020B0604020202020204" pitchFamily="34" charset="0"/>
              </a:rPr>
              <a:t>we expect to terminate it in Q4 2025</a:t>
            </a:r>
            <a:endParaRPr lang="en-US" sz="1200">
              <a:solidFill>
                <a:schemeClr val="tx1"/>
              </a:solidFill>
              <a:highlight>
                <a:srgbClr val="FFFF00"/>
              </a:highlight>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Credit Facility </a:t>
            </a:r>
            <a:r>
              <a:rPr lang="en-US" sz="1200" b="1">
                <a:solidFill>
                  <a:schemeClr val="tx1"/>
                </a:solidFill>
                <a:latin typeface="Gilroy" panose="00000500000000000000"/>
                <a:cs typeface="Arial" panose="020B0604020202020204" pitchFamily="34" charset="0"/>
              </a:rPr>
              <a:t>increased from $247.5M to $553M, </a:t>
            </a:r>
            <a:r>
              <a:rPr lang="en-US" sz="1200">
                <a:solidFill>
                  <a:schemeClr val="tx1"/>
                </a:solidFill>
                <a:latin typeface="Gilroy" panose="00000500000000000000"/>
                <a:cs typeface="Arial" panose="020B0604020202020204" pitchFamily="34" charset="0"/>
              </a:rPr>
              <a:t>$75M of additional commitments secured to fund Mapletree Acquisition</a:t>
            </a:r>
            <a:endParaRPr lang="en-US" sz="1200" b="1">
              <a:solidFill>
                <a:schemeClr val="tx1"/>
              </a:solidFill>
              <a:latin typeface="Gilroy" panose="00000500000000000000"/>
              <a:cs typeface="Arial" panose="020B0604020202020204" pitchFamily="34" charset="0"/>
            </a:endParaRPr>
          </a:p>
        </p:txBody>
      </p:sp>
      <p:sp>
        <p:nvSpPr>
          <p:cNvPr id="27" name="Rectangle 26">
            <a:extLst>
              <a:ext uri="{FF2B5EF4-FFF2-40B4-BE49-F238E27FC236}">
                <a16:creationId xmlns:a16="http://schemas.microsoft.com/office/drawing/2014/main" id="{2403597E-45D7-6104-3B4D-2244EEBC075F}"/>
              </a:ext>
            </a:extLst>
          </p:cNvPr>
          <p:cNvSpPr/>
          <p:nvPr/>
        </p:nvSpPr>
        <p:spPr>
          <a:xfrm>
            <a:off x="9431224" y="3330262"/>
            <a:ext cx="1350309" cy="3951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C44E62DD-51C2-0A32-8444-F3124E4828D4}"/>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9810048" y="3333903"/>
            <a:ext cx="444181" cy="429853"/>
          </a:xfrm>
          <a:prstGeom prst="rect">
            <a:avLst/>
          </a:prstGeom>
        </p:spPr>
      </p:pic>
      <p:graphicFrame>
        <p:nvGraphicFramePr>
          <p:cNvPr id="10" name="Table 9">
            <a:extLst>
              <a:ext uri="{FF2B5EF4-FFF2-40B4-BE49-F238E27FC236}">
                <a16:creationId xmlns:a16="http://schemas.microsoft.com/office/drawing/2014/main" id="{109647A0-C098-03D0-0ECD-BE89C8409ABE}"/>
              </a:ext>
            </a:extLst>
          </p:cNvPr>
          <p:cNvGraphicFramePr>
            <a:graphicFrameLocks noGrp="1"/>
          </p:cNvGraphicFramePr>
          <p:nvPr>
            <p:extLst>
              <p:ext uri="{D42A27DB-BD31-4B8C-83A1-F6EECF244321}">
                <p14:modId xmlns:p14="http://schemas.microsoft.com/office/powerpoint/2010/main" val="1653131718"/>
              </p:ext>
            </p:extLst>
          </p:nvPr>
        </p:nvGraphicFramePr>
        <p:xfrm>
          <a:off x="762554" y="2468109"/>
          <a:ext cx="10590486" cy="3546317"/>
        </p:xfrm>
        <a:graphic>
          <a:graphicData uri="http://schemas.openxmlformats.org/drawingml/2006/table">
            <a:tbl>
              <a:tblPr/>
              <a:tblGrid>
                <a:gridCol w="1765081">
                  <a:extLst>
                    <a:ext uri="{9D8B030D-6E8A-4147-A177-3AD203B41FA5}">
                      <a16:colId xmlns:a16="http://schemas.microsoft.com/office/drawing/2014/main" val="391507326"/>
                    </a:ext>
                  </a:extLst>
                </a:gridCol>
                <a:gridCol w="1765081">
                  <a:extLst>
                    <a:ext uri="{9D8B030D-6E8A-4147-A177-3AD203B41FA5}">
                      <a16:colId xmlns:a16="http://schemas.microsoft.com/office/drawing/2014/main" val="2559034163"/>
                    </a:ext>
                  </a:extLst>
                </a:gridCol>
                <a:gridCol w="1765081">
                  <a:extLst>
                    <a:ext uri="{9D8B030D-6E8A-4147-A177-3AD203B41FA5}">
                      <a16:colId xmlns:a16="http://schemas.microsoft.com/office/drawing/2014/main" val="802431098"/>
                    </a:ext>
                  </a:extLst>
                </a:gridCol>
                <a:gridCol w="1765081">
                  <a:extLst>
                    <a:ext uri="{9D8B030D-6E8A-4147-A177-3AD203B41FA5}">
                      <a16:colId xmlns:a16="http://schemas.microsoft.com/office/drawing/2014/main" val="3828998426"/>
                    </a:ext>
                  </a:extLst>
                </a:gridCol>
                <a:gridCol w="1765081">
                  <a:extLst>
                    <a:ext uri="{9D8B030D-6E8A-4147-A177-3AD203B41FA5}">
                      <a16:colId xmlns:a16="http://schemas.microsoft.com/office/drawing/2014/main" val="2068439424"/>
                    </a:ext>
                  </a:extLst>
                </a:gridCol>
                <a:gridCol w="1765081">
                  <a:extLst>
                    <a:ext uri="{9D8B030D-6E8A-4147-A177-3AD203B41FA5}">
                      <a16:colId xmlns:a16="http://schemas.microsoft.com/office/drawing/2014/main" val="2442487458"/>
                    </a:ext>
                  </a:extLst>
                </a:gridCol>
              </a:tblGrid>
              <a:tr h="457589">
                <a:tc>
                  <a:txBody>
                    <a:bodyPr/>
                    <a:lstStyle/>
                    <a:p>
                      <a:pPr algn="l" fontAlgn="b"/>
                      <a:r>
                        <a:rPr lang="en-US" sz="1200" b="0" i="0" u="none" strike="noStrike">
                          <a:solidFill>
                            <a:srgbClr val="000000"/>
                          </a:solidFill>
                          <a:effectLst/>
                          <a:latin typeface="Gilroy" panose="00000500000000000000"/>
                        </a:rPr>
                        <a:t> </a:t>
                      </a:r>
                    </a:p>
                  </a:txBody>
                  <a:tcPr marL="0" marR="0" marT="0" marB="0" anchor="b">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400" b="1" i="0" u="none" strike="noStrike">
                          <a:solidFill>
                            <a:srgbClr val="FFFFFF"/>
                          </a:solidFill>
                          <a:effectLst/>
                          <a:latin typeface="Gilroy" panose="00000500000000000000"/>
                        </a:rPr>
                        <a:t>Credit Facility</a:t>
                      </a:r>
                    </a:p>
                  </a:txBody>
                  <a:tcPr marL="0" marR="0" marT="0" marB="0" anchor="ctr">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58B0E0"/>
                    </a:solidFill>
                  </a:tcPr>
                </a:tc>
                <a:tc gridSpan="4">
                  <a:txBody>
                    <a:bodyPr/>
                    <a:lstStyle/>
                    <a:p>
                      <a:pPr algn="ctr" fontAlgn="ctr"/>
                      <a:r>
                        <a:rPr lang="en-US" sz="1400" b="1" i="0" u="none" strike="noStrike">
                          <a:solidFill>
                            <a:srgbClr val="FFFFFF"/>
                          </a:solidFill>
                          <a:effectLst/>
                          <a:latin typeface="Gilroy" panose="00000500000000000000"/>
                        </a:rPr>
                        <a:t>Term Loans</a:t>
                      </a:r>
                    </a:p>
                  </a:txBody>
                  <a:tcPr marL="0" marR="0" marT="0" marB="0" anchor="ctr">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546A"/>
                    </a:solidFill>
                  </a:tcPr>
                </a:tc>
                <a:tc hMerge="1">
                  <a:txBody>
                    <a:bodyPr/>
                    <a:lstStyle/>
                    <a:p>
                      <a:endParaRPr lang="en-US"/>
                    </a:p>
                  </a:txBody>
                  <a:tcPr/>
                </a:tc>
                <a:tc hMerge="1">
                  <a:txBody>
                    <a:bodyPr/>
                    <a:lstStyle/>
                    <a:p>
                      <a:endParaRPr lang="en-US"/>
                    </a:p>
                  </a:txBody>
                  <a:tcPr/>
                </a:tc>
                <a:tc hMerge="1">
                  <a:txBody>
                    <a:bodyPr/>
                    <a:lstStyle/>
                    <a:p>
                      <a:pPr algn="ctr" fontAlgn="ctr"/>
                      <a:endParaRPr lang="en-US" sz="1400" b="1" i="0" u="none" strike="noStrike">
                        <a:solidFill>
                          <a:srgbClr val="FFFFFF"/>
                        </a:solidFill>
                        <a:effectLst/>
                        <a:latin typeface="Gilroy" panose="00000500000000000000"/>
                      </a:endParaRPr>
                    </a:p>
                  </a:txBody>
                  <a:tcPr marL="0" marR="0" marT="0" marB="0" anchor="ctr">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546A"/>
                    </a:solidFill>
                  </a:tcPr>
                </a:tc>
                <a:extLst>
                  <a:ext uri="{0D108BD9-81ED-4DB2-BD59-A6C34878D82A}">
                    <a16:rowId xmlns:a16="http://schemas.microsoft.com/office/drawing/2014/main" val="1682787090"/>
                  </a:ext>
                </a:extLst>
              </a:tr>
              <a:tr h="686384">
                <a:tc>
                  <a:txBody>
                    <a:bodyPr/>
                    <a:lstStyle/>
                    <a:p>
                      <a:pPr algn="l" fontAlgn="ctr"/>
                      <a:r>
                        <a:rPr lang="en-US" sz="1100" b="0" i="0" u="none" strike="noStrike">
                          <a:solidFill>
                            <a:srgbClr val="525252"/>
                          </a:solidFill>
                          <a:effectLst/>
                          <a:latin typeface="Gilroy" panose="00000500000000000000"/>
                        </a:rPr>
                        <a:t>Lender</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endParaRPr lang="en-US" sz="1100" b="0" i="0" u="none" strike="noStrike">
                        <a:solidFill>
                          <a:srgbClr val="000000"/>
                        </a:solidFill>
                        <a:effectLst/>
                        <a:latin typeface="Gilroy" panose="00000500000000000000"/>
                      </a:endParaRP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208118951"/>
                  </a:ext>
                </a:extLst>
              </a:tr>
              <a:tr h="343192">
                <a:tc>
                  <a:txBody>
                    <a:bodyPr/>
                    <a:lstStyle/>
                    <a:p>
                      <a:pPr algn="l" fontAlgn="ctr"/>
                      <a:r>
                        <a:rPr lang="en-US" sz="1100" b="0" i="0" u="none" strike="noStrike">
                          <a:solidFill>
                            <a:srgbClr val="525252"/>
                          </a:solidFill>
                          <a:effectLst/>
                          <a:latin typeface="Gilroy" panose="00000500000000000000"/>
                        </a:rPr>
                        <a:t>Interest Rate</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SOFR</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4.10%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4.00%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4.63%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SOFR</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1104418603"/>
                  </a:ext>
                </a:extLst>
              </a:tr>
              <a:tr h="343192">
                <a:tc>
                  <a:txBody>
                    <a:bodyPr/>
                    <a:lstStyle/>
                    <a:p>
                      <a:pPr algn="l" fontAlgn="ctr"/>
                      <a:r>
                        <a:rPr lang="en-US" sz="1100" b="0" i="0" u="none" strike="noStrike">
                          <a:solidFill>
                            <a:srgbClr val="525252"/>
                          </a:solidFill>
                          <a:effectLst/>
                          <a:latin typeface="Gilroy" panose="00000500000000000000"/>
                        </a:rPr>
                        <a:t>Spread</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1.80%-1.85%</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2.05%</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2.30%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1.90%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1.90%</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3284976198"/>
                  </a:ext>
                </a:extLst>
              </a:tr>
              <a:tr h="343192">
                <a:tc>
                  <a:txBody>
                    <a:bodyPr/>
                    <a:lstStyle/>
                    <a:p>
                      <a:pPr algn="l" fontAlgn="ctr"/>
                      <a:r>
                        <a:rPr lang="en-US" sz="1100" b="0" i="0" u="none" strike="noStrike">
                          <a:solidFill>
                            <a:srgbClr val="525252"/>
                          </a:solidFill>
                          <a:effectLst/>
                          <a:latin typeface="Gilroy" panose="00000500000000000000"/>
                        </a:rPr>
                        <a:t>All-In Rate</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N/A</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6.15%</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6.30%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6.53%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SOFR + 1.90%</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3064091068"/>
                  </a:ext>
                </a:extLst>
              </a:tr>
              <a:tr h="343192">
                <a:tc>
                  <a:txBody>
                    <a:bodyPr/>
                    <a:lstStyle/>
                    <a:p>
                      <a:pPr algn="l" fontAlgn="ctr"/>
                      <a:r>
                        <a:rPr lang="en-US" sz="1100" b="0" i="0" u="none" strike="noStrike">
                          <a:solidFill>
                            <a:srgbClr val="525252"/>
                          </a:solidFill>
                          <a:effectLst/>
                          <a:latin typeface="Gilroy" panose="00000500000000000000"/>
                        </a:rPr>
                        <a:t>Effective Amount Hedged</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$182M</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$94.5M (100%)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$90M (100%)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100" b="0" i="0" u="none" strike="noStrike">
                          <a:solidFill>
                            <a:srgbClr val="525252"/>
                          </a:solidFill>
                          <a:effectLst/>
                          <a:latin typeface="Gilroy" panose="00000500000000000000"/>
                        </a:rPr>
                        <a:t>$81.5M (100%)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$350M (100%)</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3098263675"/>
                  </a:ext>
                </a:extLst>
              </a:tr>
              <a:tr h="343192">
                <a:tc>
                  <a:txBody>
                    <a:bodyPr/>
                    <a:lstStyle/>
                    <a:p>
                      <a:pPr algn="l" fontAlgn="ctr"/>
                      <a:r>
                        <a:rPr lang="en-US" sz="1100" b="0" i="0" u="none" strike="noStrike">
                          <a:solidFill>
                            <a:srgbClr val="525252"/>
                          </a:solidFill>
                          <a:effectLst/>
                          <a:latin typeface="Gilroy" panose="00000500000000000000"/>
                        </a:rPr>
                        <a:t>Hedged All in Interest Rate</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5.61%</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6.15%</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6.30%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6.53%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5.50%</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2392600944"/>
                  </a:ext>
                </a:extLst>
              </a:tr>
              <a:tr h="343192">
                <a:tc>
                  <a:txBody>
                    <a:bodyPr/>
                    <a:lstStyle/>
                    <a:p>
                      <a:pPr algn="l" fontAlgn="ctr"/>
                      <a:r>
                        <a:rPr lang="en-US" sz="1100" b="0" i="0" u="none" strike="noStrike">
                          <a:solidFill>
                            <a:srgbClr val="525252"/>
                          </a:solidFill>
                          <a:effectLst/>
                          <a:latin typeface="Gilroy" panose="00000500000000000000"/>
                        </a:rPr>
                        <a:t>Loan Commitments</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$605M</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$94.5M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$90M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$81.5M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$350M</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4202972770"/>
                  </a:ext>
                </a:extLst>
              </a:tr>
              <a:tr h="343192">
                <a:tc>
                  <a:txBody>
                    <a:bodyPr/>
                    <a:lstStyle/>
                    <a:p>
                      <a:pPr algn="l" fontAlgn="ctr"/>
                      <a:r>
                        <a:rPr lang="en-US" sz="1100" b="0" i="0" u="none" strike="noStrike">
                          <a:solidFill>
                            <a:srgbClr val="525252"/>
                          </a:solidFill>
                          <a:effectLst/>
                          <a:latin typeface="Gilroy" panose="00000500000000000000"/>
                        </a:rPr>
                        <a:t>Effective Used Debt</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$553M</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$94.5M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$90M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$81.5M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$350M</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EDEDED"/>
                    </a:solidFill>
                  </a:tcPr>
                </a:tc>
                <a:extLst>
                  <a:ext uri="{0D108BD9-81ED-4DB2-BD59-A6C34878D82A}">
                    <a16:rowId xmlns:a16="http://schemas.microsoft.com/office/drawing/2014/main" val="2030451725"/>
                  </a:ext>
                </a:extLst>
              </a:tr>
            </a:tbl>
          </a:graphicData>
        </a:graphic>
      </p:graphicFrame>
      <p:pic>
        <p:nvPicPr>
          <p:cNvPr id="15" name="Picture 14" descr="JP-Morgan-Chase-Emblem - Valuation Master Class">
            <a:extLst>
              <a:ext uri="{FF2B5EF4-FFF2-40B4-BE49-F238E27FC236}">
                <a16:creationId xmlns:a16="http://schemas.microsoft.com/office/drawing/2014/main" id="{7FE17609-D1A5-C3DF-E4C1-33F1772FB47F}"/>
              </a:ext>
            </a:extLst>
          </p:cNvPr>
          <p:cNvPicPr>
            <a:picLocks noChangeAspect="1" noChangeArrowheads="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21299" y="3144343"/>
            <a:ext cx="572733" cy="3095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Download KeyBank Logo in SVG Vector or PNG File Format - Logo.wine">
            <a:extLst>
              <a:ext uri="{FF2B5EF4-FFF2-40B4-BE49-F238E27FC236}">
                <a16:creationId xmlns:a16="http://schemas.microsoft.com/office/drawing/2014/main" id="{042C265C-C4E2-F5FA-1A00-A84EBAC6BBB6}"/>
              </a:ext>
            </a:extLst>
          </p:cNvPr>
          <p:cNvPicPr>
            <a:picLocks noChangeAspect="1" noChangeArrowheads="1"/>
          </p:cNvPicPr>
          <p:nvPr/>
        </p:nvPicPr>
        <p:blipFill rotWithShape="1">
          <a:blip r:embed="rId9" cstate="print">
            <a:duotone>
              <a:schemeClr val="bg2">
                <a:shade val="45000"/>
                <a:satMod val="135000"/>
              </a:schemeClr>
              <a:prstClr val="white"/>
            </a:duotone>
            <a:extLst>
              <a:ext uri="{28A0092B-C50C-407E-A947-70E740481C1C}">
                <a14:useLocalDpi xmlns:a14="http://schemas.microsoft.com/office/drawing/2010/main" val="0"/>
              </a:ext>
            </a:extLst>
          </a:blip>
          <a:srcRect t="36326" b="30374"/>
          <a:stretch/>
        </p:blipFill>
        <p:spPr bwMode="auto">
          <a:xfrm>
            <a:off x="2698139" y="3090098"/>
            <a:ext cx="691058" cy="1518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itizens Bank Logo, symbol, meaning, history, PNG, brand">
            <a:extLst>
              <a:ext uri="{FF2B5EF4-FFF2-40B4-BE49-F238E27FC236}">
                <a16:creationId xmlns:a16="http://schemas.microsoft.com/office/drawing/2014/main" id="{F2A1D93E-15C3-10C4-C897-144FC7C2CEC7}"/>
              </a:ext>
            </a:extLst>
          </p:cNvPr>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colorTemperature colorTemp="3292"/>
                    </a14:imgEffect>
                    <a14:imgEffect>
                      <a14:saturation sat="92000"/>
                    </a14:imgEffect>
                  </a14:imgLayer>
                </a14:imgProps>
              </a:ext>
              <a:ext uri="{28A0092B-C50C-407E-A947-70E740481C1C}">
                <a14:useLocalDpi xmlns:a14="http://schemas.microsoft.com/office/drawing/2010/main" val="0"/>
              </a:ext>
            </a:extLst>
          </a:blip>
          <a:srcRect t="28219" b="23431"/>
          <a:stretch/>
        </p:blipFill>
        <p:spPr bwMode="auto">
          <a:xfrm>
            <a:off x="2674518" y="3312653"/>
            <a:ext cx="778966" cy="211853"/>
          </a:xfrm>
          <a:prstGeom prst="rect">
            <a:avLst/>
          </a:prstGeom>
          <a:noFill/>
        </p:spPr>
      </p:pic>
      <p:pic>
        <p:nvPicPr>
          <p:cNvPr id="32" name="Picture 31">
            <a:extLst>
              <a:ext uri="{FF2B5EF4-FFF2-40B4-BE49-F238E27FC236}">
                <a16:creationId xmlns:a16="http://schemas.microsoft.com/office/drawing/2014/main" id="{806EB4B1-117C-0648-B2C5-F15278ED17EE}"/>
              </a:ext>
            </a:extLst>
          </p:cNvPr>
          <p:cNvPicPr>
            <a:picLocks noChangeAspect="1"/>
          </p:cNvPicPr>
          <p:nvPr/>
        </p:nvPicPr>
        <p:blipFill>
          <a:blip r:embed="rId12">
            <a:duotone>
              <a:schemeClr val="accent3">
                <a:shade val="45000"/>
                <a:satMod val="135000"/>
              </a:schemeClr>
              <a:prstClr val="white"/>
            </a:duotone>
          </a:blip>
          <a:stretch>
            <a:fillRect/>
          </a:stretch>
        </p:blipFill>
        <p:spPr>
          <a:xfrm>
            <a:off x="6713937" y="3090098"/>
            <a:ext cx="330493" cy="330493"/>
          </a:xfrm>
          <a:prstGeom prst="rect">
            <a:avLst/>
          </a:prstGeom>
        </p:spPr>
      </p:pic>
      <p:pic>
        <p:nvPicPr>
          <p:cNvPr id="34" name="Picture 33">
            <a:extLst>
              <a:ext uri="{FF2B5EF4-FFF2-40B4-BE49-F238E27FC236}">
                <a16:creationId xmlns:a16="http://schemas.microsoft.com/office/drawing/2014/main" id="{F922E2A9-8911-BB37-0457-8E8EBAF657C4}"/>
              </a:ext>
            </a:extLst>
          </p:cNvPr>
          <p:cNvPicPr>
            <a:picLocks noChangeAspect="1"/>
          </p:cNvPicPr>
          <p:nvPr/>
        </p:nvPicPr>
        <p:blipFill>
          <a:blip r:embed="rId13">
            <a:duotone>
              <a:schemeClr val="accent3">
                <a:shade val="45000"/>
                <a:satMod val="135000"/>
              </a:schemeClr>
              <a:prstClr val="white"/>
            </a:duotone>
          </a:blip>
          <a:stretch>
            <a:fillRect/>
          </a:stretch>
        </p:blipFill>
        <p:spPr>
          <a:xfrm>
            <a:off x="4733467" y="3144343"/>
            <a:ext cx="780014" cy="267805"/>
          </a:xfrm>
          <a:prstGeom prst="rect">
            <a:avLst/>
          </a:prstGeom>
        </p:spPr>
      </p:pic>
      <p:pic>
        <p:nvPicPr>
          <p:cNvPr id="35" name="Picture 34">
            <a:extLst>
              <a:ext uri="{FF2B5EF4-FFF2-40B4-BE49-F238E27FC236}">
                <a16:creationId xmlns:a16="http://schemas.microsoft.com/office/drawing/2014/main" id="{E6BA07EC-1D1E-EE51-7C1C-A4D93B637C72}"/>
              </a:ext>
            </a:extLst>
          </p:cNvPr>
          <p:cNvPicPr>
            <a:picLocks noChangeAspect="1"/>
          </p:cNvPicPr>
          <p:nvPr/>
        </p:nvPicPr>
        <p:blipFill>
          <a:blip r:embed="rId14">
            <a:duotone>
              <a:schemeClr val="bg2">
                <a:shade val="45000"/>
                <a:satMod val="135000"/>
              </a:schemeClr>
              <a:prstClr val="white"/>
            </a:duotone>
          </a:blip>
          <a:stretch>
            <a:fillRect/>
          </a:stretch>
        </p:blipFill>
        <p:spPr>
          <a:xfrm>
            <a:off x="8244886" y="3111970"/>
            <a:ext cx="732121" cy="286747"/>
          </a:xfrm>
          <a:prstGeom prst="rect">
            <a:avLst/>
          </a:prstGeom>
        </p:spPr>
      </p:pic>
      <p:sp>
        <p:nvSpPr>
          <p:cNvPr id="2" name="TextBox 1">
            <a:extLst>
              <a:ext uri="{FF2B5EF4-FFF2-40B4-BE49-F238E27FC236}">
                <a16:creationId xmlns:a16="http://schemas.microsoft.com/office/drawing/2014/main" id="{09ADA70F-B93C-E037-51F9-499265A8A5C6}"/>
              </a:ext>
            </a:extLst>
          </p:cNvPr>
          <p:cNvSpPr txBox="1"/>
          <p:nvPr/>
        </p:nvSpPr>
        <p:spPr>
          <a:xfrm>
            <a:off x="7479591" y="164306"/>
            <a:ext cx="4193297" cy="369332"/>
          </a:xfrm>
          <a:prstGeom prst="rect">
            <a:avLst/>
          </a:prstGeom>
          <a:noFill/>
        </p:spPr>
        <p:txBody>
          <a:bodyPr wrap="square" rtlCol="0">
            <a:spAutoFit/>
          </a:bodyPr>
          <a:lstStyle/>
          <a:p>
            <a:r>
              <a:rPr lang="en-US"/>
              <a:t>Simplified version</a:t>
            </a:r>
          </a:p>
        </p:txBody>
      </p:sp>
      <p:pic>
        <p:nvPicPr>
          <p:cNvPr id="6" name="Picture 5" descr="A black background with purple letters&#10;&#10;AI-generated content may be incorrect.">
            <a:extLst>
              <a:ext uri="{FF2B5EF4-FFF2-40B4-BE49-F238E27FC236}">
                <a16:creationId xmlns:a16="http://schemas.microsoft.com/office/drawing/2014/main" id="{7EB08663-01D6-9098-473C-21B2F0325D58}"/>
              </a:ext>
            </a:extLst>
          </p:cNvPr>
          <p:cNvPicPr>
            <a:picLocks noChangeAspect="1"/>
          </p:cNvPicPr>
          <p:nvPr/>
        </p:nvPicPr>
        <p:blipFill>
          <a:blip r:embed="rId15">
            <a:duotone>
              <a:schemeClr val="accent3">
                <a:shade val="45000"/>
                <a:satMod val="135000"/>
              </a:schemeClr>
              <a:prstClr val="white"/>
            </a:duoton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0031938" y="2850115"/>
            <a:ext cx="960748" cy="540420"/>
          </a:xfrm>
          <a:prstGeom prst="rect">
            <a:avLst/>
          </a:prstGeom>
        </p:spPr>
      </p:pic>
      <p:pic>
        <p:nvPicPr>
          <p:cNvPr id="7" name="Picture 6">
            <a:extLst>
              <a:ext uri="{FF2B5EF4-FFF2-40B4-BE49-F238E27FC236}">
                <a16:creationId xmlns:a16="http://schemas.microsoft.com/office/drawing/2014/main" id="{3FF24978-505E-FE4D-17CF-87412ABB4ED6}"/>
              </a:ext>
            </a:extLst>
          </p:cNvPr>
          <p:cNvPicPr>
            <a:picLocks noChangeAspect="1"/>
          </p:cNvPicPr>
          <p:nvPr/>
        </p:nvPicPr>
        <p:blipFill>
          <a:blip r:embed="rId17">
            <a:duotone>
              <a:schemeClr val="bg2">
                <a:shade val="45000"/>
                <a:satMod val="135000"/>
              </a:schemeClr>
              <a:prstClr val="white"/>
            </a:duotone>
          </a:blip>
          <a:stretch>
            <a:fillRect/>
          </a:stretch>
        </p:blipFill>
        <p:spPr>
          <a:xfrm>
            <a:off x="10074464" y="3310149"/>
            <a:ext cx="892847" cy="223212"/>
          </a:xfrm>
          <a:prstGeom prst="rect">
            <a:avLst/>
          </a:prstGeom>
        </p:spPr>
      </p:pic>
    </p:spTree>
    <p:extLst>
      <p:ext uri="{BB962C8B-B14F-4D97-AF65-F5344CB8AC3E}">
        <p14:creationId xmlns:p14="http://schemas.microsoft.com/office/powerpoint/2010/main" val="1737047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FCC37CA-B6E5-D6E4-378B-C1F3970909D2}"/>
              </a:ext>
            </a:extLst>
          </p:cNvPr>
          <p:cNvGraphicFramePr>
            <a:graphicFrameLocks noChangeAspect="1"/>
          </p:cNvGraphicFramePr>
          <p:nvPr>
            <p:custDataLst>
              <p:tags r:id="rId1"/>
            </p:custDataLst>
            <p:extLst>
              <p:ext uri="{D42A27DB-BD31-4B8C-83A1-F6EECF244321}">
                <p14:modId xmlns:p14="http://schemas.microsoft.com/office/powerpoint/2010/main" val="1252427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FFCC37CA-B6E5-D6E4-378B-C1F3970909D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5E543ED9-ACCE-9D53-1A06-A0120931759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237441-3A55-43A0-37D2-871F3FC9AA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A5873A-F35B-EDC7-6BA5-15F2E49DEFD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AD1FB9-9AFD-D961-F0B6-81BC1924919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95B7FC1-8A66-5FED-3630-577D1885CF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936DEA-AA77-117C-1C9B-CB3A277F2393}"/>
              </a:ext>
            </a:extLst>
          </p:cNvPr>
          <p:cNvSpPr>
            <a:spLocks noGrp="1"/>
          </p:cNvSpPr>
          <p:nvPr>
            <p:ph type="title"/>
          </p:nvPr>
        </p:nvSpPr>
        <p:spPr/>
        <p:txBody>
          <a:bodyPr vert="horz">
            <a:normAutofit/>
          </a:bodyPr>
          <a:lstStyle/>
          <a:p>
            <a:pPr algn="l" rtl="0"/>
            <a:r>
              <a:rPr lang="en-US"/>
              <a:t>Executive Summary </a:t>
            </a:r>
            <a:r>
              <a:rPr lang="en-US" b="0"/>
              <a:t>| Asset Management Operational Review </a:t>
            </a:r>
          </a:p>
        </p:txBody>
      </p:sp>
      <p:sp>
        <p:nvSpPr>
          <p:cNvPr id="4" name="Content Placeholder 3">
            <a:extLst>
              <a:ext uri="{FF2B5EF4-FFF2-40B4-BE49-F238E27FC236}">
                <a16:creationId xmlns:a16="http://schemas.microsoft.com/office/drawing/2014/main" id="{C777A1F3-D167-7452-BE3B-137A17CBD437}"/>
              </a:ext>
            </a:extLst>
          </p:cNvPr>
          <p:cNvSpPr>
            <a:spLocks noGrp="1"/>
          </p:cNvSpPr>
          <p:nvPr>
            <p:ph idx="1"/>
          </p:nvPr>
        </p:nvSpPr>
        <p:spPr>
          <a:xfrm>
            <a:off x="760476" y="1204892"/>
            <a:ext cx="10671048" cy="5303520"/>
          </a:xfrm>
        </p:spPr>
        <p:txBody>
          <a:bodyPr anchor="ctr">
            <a:noAutofit/>
          </a:bodyPr>
          <a:lstStyle/>
          <a:p>
            <a:pPr algn="l" rtl="0">
              <a:spcBef>
                <a:spcPts val="300"/>
              </a:spcBef>
            </a:pPr>
            <a:r>
              <a:rPr lang="en-US" sz="1600" b="1">
                <a:solidFill>
                  <a:srgbClr val="374151"/>
                </a:solidFill>
                <a:latin typeface="Gilroy" panose="00000500000000000000"/>
                <a:ea typeface="Lato Medium"/>
                <a:cs typeface="Lato Medium"/>
              </a:rPr>
              <a:t>Leasing Spreads:</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ea typeface="Lato Medium"/>
                <a:cs typeface="Lato Medium"/>
              </a:rPr>
              <a:t>12 leases were signed in Q2</a:t>
            </a:r>
            <a:r>
              <a:rPr lang="en-US" sz="1400">
                <a:solidFill>
                  <a:srgbClr val="374151"/>
                </a:solidFill>
                <a:latin typeface="Gilroy" panose="00000500000000000000"/>
                <a:ea typeface="Lato Medium"/>
                <a:cs typeface="Lato Medium"/>
              </a:rPr>
              <a:t> across 5 different markets, achieving </a:t>
            </a:r>
            <a:r>
              <a:rPr lang="en-US" sz="1400" b="1">
                <a:solidFill>
                  <a:srgbClr val="374151"/>
                </a:solidFill>
                <a:latin typeface="Gilroy" panose="00000500000000000000"/>
                <a:ea typeface="Lato Medium"/>
                <a:cs typeface="Lato Medium"/>
              </a:rPr>
              <a:t>23% leasing spread </a:t>
            </a:r>
            <a:r>
              <a:rPr lang="en-US" sz="1400">
                <a:solidFill>
                  <a:srgbClr val="374151"/>
                </a:solidFill>
                <a:latin typeface="Gilroy" panose="00000500000000000000"/>
                <a:ea typeface="Lato Medium"/>
                <a:cs typeface="Lato Medium"/>
              </a:rPr>
              <a:t>over prior leases</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Since inception, the Fund has signed </a:t>
            </a:r>
            <a:r>
              <a:rPr lang="en-US" sz="1400" b="1">
                <a:solidFill>
                  <a:srgbClr val="374151"/>
                </a:solidFill>
                <a:latin typeface="Gilroy" panose="00000500000000000000"/>
                <a:ea typeface="Lato Medium"/>
                <a:cs typeface="Lato Medium"/>
              </a:rPr>
              <a:t>104 leases with 41% spread </a:t>
            </a:r>
            <a:r>
              <a:rPr lang="en-US" sz="1400">
                <a:solidFill>
                  <a:srgbClr val="374151"/>
                </a:solidFill>
                <a:latin typeface="Gilroy" panose="00000500000000000000"/>
                <a:ea typeface="Lato Medium"/>
                <a:cs typeface="Lato Medium"/>
              </a:rPr>
              <a:t>over prior leases</a:t>
            </a:r>
          </a:p>
          <a:p>
            <a:pPr algn="l" rtl="0">
              <a:spcBef>
                <a:spcPts val="300"/>
              </a:spcBef>
            </a:pPr>
            <a:endParaRPr lang="en-US" sz="1600" b="1">
              <a:solidFill>
                <a:srgbClr val="374151"/>
              </a:solidFill>
              <a:highlight>
                <a:srgbClr val="FFFF00"/>
              </a:highlight>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Escalations:</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Escalations in Fund III are </a:t>
            </a:r>
            <a:r>
              <a:rPr lang="en-US" sz="1400" b="1">
                <a:solidFill>
                  <a:srgbClr val="374151"/>
                </a:solidFill>
                <a:latin typeface="Gilroy" panose="00000500000000000000"/>
                <a:ea typeface="Lato Medium"/>
                <a:cs typeface="Lato Medium"/>
              </a:rPr>
              <a:t>consistently just above underwriting</a:t>
            </a:r>
            <a:r>
              <a:rPr lang="en-US" sz="1400">
                <a:solidFill>
                  <a:srgbClr val="374151"/>
                </a:solidFill>
                <a:latin typeface="Gilroy" panose="00000500000000000000"/>
                <a:ea typeface="Lato Medium"/>
                <a:cs typeface="Lato Medium"/>
              </a:rPr>
              <a:t>, this quarter was particularly high given an outsized escalation in Columbus</a:t>
            </a:r>
            <a:endParaRPr lang="en-US" sz="1400" b="1">
              <a:solidFill>
                <a:srgbClr val="374151"/>
              </a:solidFill>
              <a:latin typeface="Gilroy" panose="00000500000000000000"/>
              <a:ea typeface="Lato Medium"/>
              <a:cs typeface="Lato Medium"/>
            </a:endParaRP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ea typeface="Lato Medium"/>
                <a:cs typeface="Lato Medium"/>
              </a:rPr>
              <a:t>Q2 escalations were 5.66% </a:t>
            </a:r>
            <a:r>
              <a:rPr lang="en-US" sz="1400">
                <a:solidFill>
                  <a:srgbClr val="374151"/>
                </a:solidFill>
                <a:latin typeface="Gilroy" panose="00000500000000000000"/>
                <a:ea typeface="Lato Medium"/>
                <a:cs typeface="Lato Medium"/>
              </a:rPr>
              <a:t>against BP of 3.09%, while leases signed in last 12 months achieved 4.45% escalations vs 3.19% BP</a:t>
            </a:r>
          </a:p>
          <a:p>
            <a:pPr marL="628650" lvl="1" indent="-342900" algn="l" rtl="0">
              <a:spcBef>
                <a:spcPts val="300"/>
              </a:spcBef>
              <a:buFont typeface="Arial" panose="020B0604020202020204" pitchFamily="34" charset="0"/>
              <a:buChar char="•"/>
            </a:pPr>
            <a:endParaRPr lang="en-US" sz="1400">
              <a:solidFill>
                <a:srgbClr val="374151"/>
              </a:solidFill>
              <a:highlight>
                <a:srgbClr val="FFFF00"/>
              </a:highlight>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Renewal Rate:</a:t>
            </a:r>
          </a:p>
          <a:p>
            <a:pPr marL="628650" lvl="1" indent="-342900" algn="l" rtl="0">
              <a:spcBef>
                <a:spcPts val="300"/>
              </a:spcBef>
              <a:buFont typeface="Arial" panose="020B0604020202020204" pitchFamily="34" charset="0"/>
              <a:buChar char="•"/>
            </a:pPr>
            <a:r>
              <a:rPr lang="en-US" sz="1400">
                <a:solidFill>
                  <a:srgbClr val="374151"/>
                </a:solidFill>
                <a:highlight>
                  <a:srgbClr val="FFFF00"/>
                </a:highlight>
                <a:latin typeface="Gilroy" panose="00000500000000000000"/>
                <a:ea typeface="Lato Medium"/>
                <a:cs typeface="Lato Medium"/>
              </a:rPr>
              <a:t>Renewal Rate for Fund III is </a:t>
            </a:r>
            <a:r>
              <a:rPr lang="en-US" sz="1400" b="1">
                <a:solidFill>
                  <a:srgbClr val="374151"/>
                </a:solidFill>
                <a:highlight>
                  <a:srgbClr val="FFFF00"/>
                </a:highlight>
                <a:latin typeface="Gilroy" panose="00000500000000000000"/>
                <a:ea typeface="Lato Medium"/>
                <a:cs typeface="Lato Medium"/>
              </a:rPr>
              <a:t>trending at ~57% </a:t>
            </a:r>
            <a:r>
              <a:rPr lang="en-US" sz="1400">
                <a:solidFill>
                  <a:srgbClr val="374151"/>
                </a:solidFill>
                <a:highlight>
                  <a:srgbClr val="FFFF00"/>
                </a:highlight>
                <a:latin typeface="Gilroy" panose="00000500000000000000"/>
                <a:ea typeface="Lato Medium"/>
                <a:cs typeface="Lato Medium"/>
              </a:rPr>
              <a:t>for the past 4 quarters </a:t>
            </a:r>
          </a:p>
          <a:p>
            <a:pPr marL="628650" lvl="1" indent="-342900" algn="l" rtl="0">
              <a:spcBef>
                <a:spcPts val="300"/>
              </a:spcBef>
              <a:buFont typeface="Arial" panose="020B0604020202020204" pitchFamily="34" charset="0"/>
              <a:buChar char="•"/>
            </a:pPr>
            <a:r>
              <a:rPr lang="en-US" sz="1400">
                <a:solidFill>
                  <a:srgbClr val="374151"/>
                </a:solidFill>
                <a:highlight>
                  <a:srgbClr val="FFFF00"/>
                </a:highlight>
                <a:latin typeface="Gilroy" panose="00000500000000000000"/>
                <a:ea typeface="Lato Medium"/>
                <a:cs typeface="Lato Medium"/>
              </a:rPr>
              <a:t>This rate trended slightly down this quarter, with 42% renewal rate in Q2 compared to 57% in last 12 months and 61% ITD</a:t>
            </a:r>
          </a:p>
          <a:p>
            <a:pPr algn="l" rtl="0">
              <a:spcBef>
                <a:spcPts val="300"/>
              </a:spcBef>
            </a:pPr>
            <a:endParaRPr lang="en-US" sz="1600" b="1">
              <a:solidFill>
                <a:srgbClr val="374151"/>
              </a:solidFill>
              <a:highlight>
                <a:srgbClr val="FFFF00"/>
              </a:highlight>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Downtime:</a:t>
            </a:r>
            <a:endParaRPr lang="en-US" sz="1400" b="1">
              <a:solidFill>
                <a:srgbClr val="374151"/>
              </a:solidFill>
              <a:latin typeface="Gilroy" panose="00000500000000000000"/>
              <a:ea typeface="Lato Medium"/>
              <a:cs typeface="Lato Medium"/>
            </a:endParaRP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The Fund currently has </a:t>
            </a:r>
            <a:r>
              <a:rPr lang="en-US" sz="1400" b="1">
                <a:solidFill>
                  <a:srgbClr val="374151"/>
                </a:solidFill>
                <a:latin typeface="Gilroy" panose="00000500000000000000"/>
                <a:ea typeface="Lato Medium"/>
                <a:cs typeface="Lato Medium"/>
              </a:rPr>
              <a:t>30 vacant spaces, </a:t>
            </a:r>
            <a:r>
              <a:rPr lang="en-US" sz="1400">
                <a:solidFill>
                  <a:srgbClr val="374151"/>
                </a:solidFill>
                <a:latin typeface="Gilroy" panose="00000500000000000000"/>
                <a:ea typeface="Lato Medium"/>
                <a:cs typeface="Lato Medium"/>
              </a:rPr>
              <a:t>11 of which have extended downtime over 10 months</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Vacant spaces are driven by a variety of factors including </a:t>
            </a:r>
            <a:r>
              <a:rPr lang="en-US" sz="1400" b="1">
                <a:solidFill>
                  <a:srgbClr val="374151"/>
                </a:solidFill>
                <a:latin typeface="Gilroy" panose="00000500000000000000"/>
                <a:ea typeface="Lato Medium"/>
                <a:cs typeface="Lato Medium"/>
              </a:rPr>
              <a:t>slow leasing activity, delinquencies, and delayed timelines due to construction. </a:t>
            </a:r>
            <a:r>
              <a:rPr lang="en-US" sz="1400">
                <a:solidFill>
                  <a:srgbClr val="374151"/>
                </a:solidFill>
                <a:latin typeface="Gilroy" panose="00000500000000000000"/>
                <a:ea typeface="Lato Medium"/>
                <a:cs typeface="Lato Medium"/>
              </a:rPr>
              <a:t>Several of the long-standing vacancies will be sale targets in the upcoming quarter.</a:t>
            </a:r>
            <a:endParaRPr lang="en-US" sz="1400" b="1">
              <a:solidFill>
                <a:srgbClr val="374151"/>
              </a:solidFill>
              <a:latin typeface="Gilroy" panose="00000500000000000000"/>
              <a:ea typeface="Lato Medium"/>
              <a:cs typeface="Lato Medium"/>
            </a:endParaRPr>
          </a:p>
          <a:p>
            <a:pPr algn="l" rtl="0">
              <a:spcBef>
                <a:spcPts val="300"/>
              </a:spcBef>
            </a:pPr>
            <a:endParaRPr lang="en-US" sz="1600" b="1">
              <a:solidFill>
                <a:srgbClr val="374151"/>
              </a:solidFill>
              <a:highlight>
                <a:srgbClr val="FFFF00"/>
              </a:highlight>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Economic Occupancy:</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ea typeface="Lato Medium"/>
                <a:cs typeface="Lato Medium"/>
              </a:rPr>
              <a:t>Forecast Manager projects 85.6% economic occupancy </a:t>
            </a:r>
            <a:r>
              <a:rPr lang="en-US" sz="1400">
                <a:solidFill>
                  <a:srgbClr val="374151"/>
                </a:solidFill>
                <a:latin typeface="Gilroy" panose="00000500000000000000"/>
                <a:ea typeface="Lato Medium"/>
                <a:cs typeface="Lato Medium"/>
              </a:rPr>
              <a:t>for the Fund at year end, 2025</a:t>
            </a:r>
          </a:p>
        </p:txBody>
      </p:sp>
      <p:sp>
        <p:nvSpPr>
          <p:cNvPr id="3" name="TextBox 2">
            <a:extLst>
              <a:ext uri="{FF2B5EF4-FFF2-40B4-BE49-F238E27FC236}">
                <a16:creationId xmlns:a16="http://schemas.microsoft.com/office/drawing/2014/main" id="{5C1FFE57-5FFF-7BC3-B2DF-E6192236955C}"/>
              </a:ext>
            </a:extLst>
          </p:cNvPr>
          <p:cNvSpPr txBox="1"/>
          <p:nvPr/>
        </p:nvSpPr>
        <p:spPr>
          <a:xfrm>
            <a:off x="9704438" y="217424"/>
            <a:ext cx="1986116" cy="923330"/>
          </a:xfrm>
          <a:prstGeom prst="rect">
            <a:avLst/>
          </a:prstGeom>
          <a:noFill/>
        </p:spPr>
        <p:txBody>
          <a:bodyPr wrap="square" rtlCol="0">
            <a:spAutoFit/>
          </a:bodyPr>
          <a:lstStyle/>
          <a:p>
            <a:r>
              <a:rPr lang="en-US">
                <a:highlight>
                  <a:srgbClr val="FFFF00"/>
                </a:highlight>
              </a:rPr>
              <a:t>AM – highlighted section to be updated</a:t>
            </a:r>
          </a:p>
        </p:txBody>
      </p:sp>
    </p:spTree>
    <p:extLst>
      <p:ext uri="{BB962C8B-B14F-4D97-AF65-F5344CB8AC3E}">
        <p14:creationId xmlns:p14="http://schemas.microsoft.com/office/powerpoint/2010/main" val="5679041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406D2F30-04D6-4AA7-E4E3-EA52AF92B35C}"/>
              </a:ext>
            </a:extLst>
          </p:cNvPr>
          <p:cNvSpPr>
            <a:spLocks noGrp="1"/>
          </p:cNvSpPr>
          <p:nvPr>
            <p:ph type="title"/>
          </p:nvPr>
        </p:nvSpPr>
        <p:spPr/>
        <p:txBody>
          <a:bodyPr/>
          <a:lstStyle/>
          <a:p>
            <a:r>
              <a:rPr lang="en-US"/>
              <a:t>Loan &amp; Hedging Maturities</a:t>
            </a:r>
          </a:p>
        </p:txBody>
      </p:sp>
      <p:graphicFrame>
        <p:nvGraphicFramePr>
          <p:cNvPr id="85" name="Table 84">
            <a:extLst>
              <a:ext uri="{FF2B5EF4-FFF2-40B4-BE49-F238E27FC236}">
                <a16:creationId xmlns:a16="http://schemas.microsoft.com/office/drawing/2014/main" id="{D8A5B5B6-711F-0672-CD28-FBA9FABE9B44}"/>
              </a:ext>
            </a:extLst>
          </p:cNvPr>
          <p:cNvGraphicFramePr>
            <a:graphicFrameLocks noGrp="1"/>
          </p:cNvGraphicFramePr>
          <p:nvPr/>
        </p:nvGraphicFramePr>
        <p:xfrm>
          <a:off x="627430" y="1157226"/>
          <a:ext cx="10802015" cy="5029200"/>
        </p:xfrm>
        <a:graphic>
          <a:graphicData uri="http://schemas.openxmlformats.org/drawingml/2006/table">
            <a:tbl>
              <a:tblPr firstRow="1" bandRow="1">
                <a:tableStyleId>{5C22544A-7EE6-4342-B048-85BDC9FD1C3A}</a:tableStyleId>
              </a:tblPr>
              <a:tblGrid>
                <a:gridCol w="484729">
                  <a:extLst>
                    <a:ext uri="{9D8B030D-6E8A-4147-A177-3AD203B41FA5}">
                      <a16:colId xmlns:a16="http://schemas.microsoft.com/office/drawing/2014/main" val="937967762"/>
                    </a:ext>
                  </a:extLst>
                </a:gridCol>
                <a:gridCol w="969167">
                  <a:extLst>
                    <a:ext uri="{9D8B030D-6E8A-4147-A177-3AD203B41FA5}">
                      <a16:colId xmlns:a16="http://schemas.microsoft.com/office/drawing/2014/main" val="3330665326"/>
                    </a:ext>
                  </a:extLst>
                </a:gridCol>
                <a:gridCol w="868680">
                  <a:extLst>
                    <a:ext uri="{9D8B030D-6E8A-4147-A177-3AD203B41FA5}">
                      <a16:colId xmlns:a16="http://schemas.microsoft.com/office/drawing/2014/main" val="1251194946"/>
                    </a:ext>
                  </a:extLst>
                </a:gridCol>
                <a:gridCol w="1529999">
                  <a:extLst>
                    <a:ext uri="{9D8B030D-6E8A-4147-A177-3AD203B41FA5}">
                      <a16:colId xmlns:a16="http://schemas.microsoft.com/office/drawing/2014/main" val="1779993136"/>
                    </a:ext>
                  </a:extLst>
                </a:gridCol>
                <a:gridCol w="365760">
                  <a:extLst>
                    <a:ext uri="{9D8B030D-6E8A-4147-A177-3AD203B41FA5}">
                      <a16:colId xmlns:a16="http://schemas.microsoft.com/office/drawing/2014/main" val="325079388"/>
                    </a:ext>
                  </a:extLst>
                </a:gridCol>
                <a:gridCol w="365760">
                  <a:extLst>
                    <a:ext uri="{9D8B030D-6E8A-4147-A177-3AD203B41FA5}">
                      <a16:colId xmlns:a16="http://schemas.microsoft.com/office/drawing/2014/main" val="1889038208"/>
                    </a:ext>
                  </a:extLst>
                </a:gridCol>
                <a:gridCol w="365760">
                  <a:extLst>
                    <a:ext uri="{9D8B030D-6E8A-4147-A177-3AD203B41FA5}">
                      <a16:colId xmlns:a16="http://schemas.microsoft.com/office/drawing/2014/main" val="122873498"/>
                    </a:ext>
                  </a:extLst>
                </a:gridCol>
                <a:gridCol w="365760">
                  <a:extLst>
                    <a:ext uri="{9D8B030D-6E8A-4147-A177-3AD203B41FA5}">
                      <a16:colId xmlns:a16="http://schemas.microsoft.com/office/drawing/2014/main" val="4168623172"/>
                    </a:ext>
                  </a:extLst>
                </a:gridCol>
                <a:gridCol w="365760">
                  <a:extLst>
                    <a:ext uri="{9D8B030D-6E8A-4147-A177-3AD203B41FA5}">
                      <a16:colId xmlns:a16="http://schemas.microsoft.com/office/drawing/2014/main" val="1200280107"/>
                    </a:ext>
                  </a:extLst>
                </a:gridCol>
                <a:gridCol w="365760">
                  <a:extLst>
                    <a:ext uri="{9D8B030D-6E8A-4147-A177-3AD203B41FA5}">
                      <a16:colId xmlns:a16="http://schemas.microsoft.com/office/drawing/2014/main" val="271070269"/>
                    </a:ext>
                  </a:extLst>
                </a:gridCol>
                <a:gridCol w="365760">
                  <a:extLst>
                    <a:ext uri="{9D8B030D-6E8A-4147-A177-3AD203B41FA5}">
                      <a16:colId xmlns:a16="http://schemas.microsoft.com/office/drawing/2014/main" val="677005127"/>
                    </a:ext>
                  </a:extLst>
                </a:gridCol>
                <a:gridCol w="365760">
                  <a:extLst>
                    <a:ext uri="{9D8B030D-6E8A-4147-A177-3AD203B41FA5}">
                      <a16:colId xmlns:a16="http://schemas.microsoft.com/office/drawing/2014/main" val="1673300852"/>
                    </a:ext>
                  </a:extLst>
                </a:gridCol>
                <a:gridCol w="365760">
                  <a:extLst>
                    <a:ext uri="{9D8B030D-6E8A-4147-A177-3AD203B41FA5}">
                      <a16:colId xmlns:a16="http://schemas.microsoft.com/office/drawing/2014/main" val="3688922699"/>
                    </a:ext>
                  </a:extLst>
                </a:gridCol>
                <a:gridCol w="365760">
                  <a:extLst>
                    <a:ext uri="{9D8B030D-6E8A-4147-A177-3AD203B41FA5}">
                      <a16:colId xmlns:a16="http://schemas.microsoft.com/office/drawing/2014/main" val="1841050416"/>
                    </a:ext>
                  </a:extLst>
                </a:gridCol>
                <a:gridCol w="365760">
                  <a:extLst>
                    <a:ext uri="{9D8B030D-6E8A-4147-A177-3AD203B41FA5}">
                      <a16:colId xmlns:a16="http://schemas.microsoft.com/office/drawing/2014/main" val="3360106991"/>
                    </a:ext>
                  </a:extLst>
                </a:gridCol>
                <a:gridCol w="365760">
                  <a:extLst>
                    <a:ext uri="{9D8B030D-6E8A-4147-A177-3AD203B41FA5}">
                      <a16:colId xmlns:a16="http://schemas.microsoft.com/office/drawing/2014/main" val="1880289993"/>
                    </a:ext>
                  </a:extLst>
                </a:gridCol>
                <a:gridCol w="365760">
                  <a:extLst>
                    <a:ext uri="{9D8B030D-6E8A-4147-A177-3AD203B41FA5}">
                      <a16:colId xmlns:a16="http://schemas.microsoft.com/office/drawing/2014/main" val="80596874"/>
                    </a:ext>
                  </a:extLst>
                </a:gridCol>
                <a:gridCol w="365760">
                  <a:extLst>
                    <a:ext uri="{9D8B030D-6E8A-4147-A177-3AD203B41FA5}">
                      <a16:colId xmlns:a16="http://schemas.microsoft.com/office/drawing/2014/main" val="434230289"/>
                    </a:ext>
                  </a:extLst>
                </a:gridCol>
                <a:gridCol w="365760">
                  <a:extLst>
                    <a:ext uri="{9D8B030D-6E8A-4147-A177-3AD203B41FA5}">
                      <a16:colId xmlns:a16="http://schemas.microsoft.com/office/drawing/2014/main" val="16525185"/>
                    </a:ext>
                  </a:extLst>
                </a:gridCol>
                <a:gridCol w="365760">
                  <a:extLst>
                    <a:ext uri="{9D8B030D-6E8A-4147-A177-3AD203B41FA5}">
                      <a16:colId xmlns:a16="http://schemas.microsoft.com/office/drawing/2014/main" val="2422974854"/>
                    </a:ext>
                  </a:extLst>
                </a:gridCol>
                <a:gridCol w="365760">
                  <a:extLst>
                    <a:ext uri="{9D8B030D-6E8A-4147-A177-3AD203B41FA5}">
                      <a16:colId xmlns:a16="http://schemas.microsoft.com/office/drawing/2014/main" val="288145555"/>
                    </a:ext>
                  </a:extLst>
                </a:gridCol>
                <a:gridCol w="365760">
                  <a:extLst>
                    <a:ext uri="{9D8B030D-6E8A-4147-A177-3AD203B41FA5}">
                      <a16:colId xmlns:a16="http://schemas.microsoft.com/office/drawing/2014/main" val="3270746826"/>
                    </a:ext>
                  </a:extLst>
                </a:gridCol>
                <a:gridCol w="365760">
                  <a:extLst>
                    <a:ext uri="{9D8B030D-6E8A-4147-A177-3AD203B41FA5}">
                      <a16:colId xmlns:a16="http://schemas.microsoft.com/office/drawing/2014/main" val="2720091043"/>
                    </a:ext>
                  </a:extLst>
                </a:gridCol>
              </a:tblGrid>
              <a:tr h="370840">
                <a:tc>
                  <a:txBody>
                    <a:bodyPr/>
                    <a:lstStyle/>
                    <a:p>
                      <a:endParaRPr lang="en-US" sz="1400"/>
                    </a:p>
                  </a:txBody>
                  <a:tcPr>
                    <a:noFill/>
                  </a:tcPr>
                </a:tc>
                <a:tc>
                  <a:txBody>
                    <a:bodyPr/>
                    <a:lstStyle/>
                    <a:p>
                      <a:pPr algn="ctr"/>
                      <a:r>
                        <a:rPr lang="en-US" sz="1100"/>
                        <a:t>Instrument</a:t>
                      </a:r>
                    </a:p>
                  </a:txBody>
                  <a:tcPr anchor="ctr">
                    <a:lnB w="12700"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algn="ctr"/>
                      <a:r>
                        <a:rPr lang="en-US" sz="1100"/>
                        <a:t>Committed</a:t>
                      </a:r>
                    </a:p>
                  </a:txBody>
                  <a:tcPr anchor="ctr">
                    <a:lnB w="12700"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algn="ctr"/>
                      <a:r>
                        <a:rPr lang="en-US" sz="1100"/>
                        <a:t>Rate</a:t>
                      </a:r>
                    </a:p>
                  </a:txBody>
                  <a:tcPr anchor="ctr">
                    <a:lnB w="12700"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algn="ctr"/>
                      <a:endParaRPr lang="en-US" sz="1100">
                        <a:solidFill>
                          <a:schemeClr val="tx1">
                            <a:lumMod val="50000"/>
                            <a:lumOff val="50000"/>
                          </a:schemeClr>
                        </a:solidFill>
                      </a:endParaRPr>
                    </a:p>
                  </a:txBody>
                  <a:tcPr anchor="b">
                    <a:lnB w="12700" cap="flat" cmpd="sng" algn="ctr">
                      <a:solidFill>
                        <a:schemeClr val="bg1">
                          <a:lumMod val="75000"/>
                        </a:schemeClr>
                      </a:solidFill>
                      <a:prstDash val="solid"/>
                      <a:round/>
                      <a:headEnd type="none" w="med" len="med"/>
                      <a:tailEnd type="none" w="med" len="med"/>
                    </a:lnB>
                    <a:noFill/>
                  </a:tcPr>
                </a:tc>
                <a:tc gridSpan="2">
                  <a:txBody>
                    <a:bodyPr/>
                    <a:lstStyle/>
                    <a:p>
                      <a:pPr algn="ctr"/>
                      <a:r>
                        <a:rPr lang="en-US" sz="1100" i="1">
                          <a:solidFill>
                            <a:schemeClr val="tx1">
                              <a:lumMod val="50000"/>
                              <a:lumOff val="50000"/>
                            </a:schemeClr>
                          </a:solidFill>
                        </a:rPr>
                        <a:t>May 22’</a:t>
                      </a:r>
                    </a:p>
                  </a:txBody>
                  <a:tcPr anchor="b">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solidFill>
                      <a:schemeClr val="accent3"/>
                    </a:solidFill>
                  </a:tcPr>
                </a:tc>
                <a:tc gridSpan="2">
                  <a:txBody>
                    <a:bodyPr/>
                    <a:lstStyle/>
                    <a:p>
                      <a:pPr algn="ctr"/>
                      <a:r>
                        <a:rPr lang="en-US" sz="1100" i="1">
                          <a:solidFill>
                            <a:schemeClr val="tx1">
                              <a:lumMod val="50000"/>
                              <a:lumOff val="50000"/>
                            </a:schemeClr>
                          </a:solidFill>
                        </a:rPr>
                        <a:t>May 23’</a:t>
                      </a:r>
                    </a:p>
                  </a:txBody>
                  <a:tcPr anchor="b">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solidFill>
                      <a:schemeClr val="accent3"/>
                    </a:solidFill>
                  </a:tcPr>
                </a:tc>
                <a:tc gridSpan="2">
                  <a:txBody>
                    <a:bodyPr/>
                    <a:lstStyle/>
                    <a:p>
                      <a:pPr algn="ctr"/>
                      <a:r>
                        <a:rPr lang="en-US" sz="1100" i="1">
                          <a:solidFill>
                            <a:schemeClr val="tx1">
                              <a:lumMod val="50000"/>
                              <a:lumOff val="50000"/>
                            </a:schemeClr>
                          </a:solidFill>
                        </a:rPr>
                        <a:t>May 24’</a:t>
                      </a:r>
                    </a:p>
                  </a:txBody>
                  <a:tcPr anchor="b">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solidFill>
                      <a:schemeClr val="accent3"/>
                    </a:solidFill>
                  </a:tcPr>
                </a:tc>
                <a:tc gridSpan="2">
                  <a:txBody>
                    <a:bodyPr/>
                    <a:lstStyle/>
                    <a:p>
                      <a:pPr algn="ctr"/>
                      <a:r>
                        <a:rPr lang="en-US" sz="1100" i="1">
                          <a:solidFill>
                            <a:schemeClr val="tx1">
                              <a:lumMod val="50000"/>
                              <a:lumOff val="50000"/>
                            </a:schemeClr>
                          </a:solidFill>
                        </a:rPr>
                        <a:t>May 25’</a:t>
                      </a:r>
                    </a:p>
                  </a:txBody>
                  <a:tcPr anchor="b">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solidFill>
                      <a:schemeClr val="accent3"/>
                    </a:solidFill>
                  </a:tcPr>
                </a:tc>
                <a:tc grid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i="1">
                          <a:solidFill>
                            <a:schemeClr val="tx1">
                              <a:lumMod val="50000"/>
                              <a:lumOff val="50000"/>
                            </a:schemeClr>
                          </a:solidFill>
                        </a:rPr>
                        <a:t>May 26’</a:t>
                      </a:r>
                    </a:p>
                  </a:txBody>
                  <a:tcPr anchor="b">
                    <a:lnB w="12700" cap="flat" cmpd="sng" algn="ctr">
                      <a:solidFill>
                        <a:schemeClr val="bg1">
                          <a:lumMod val="75000"/>
                        </a:schemeClr>
                      </a:solidFill>
                      <a:prstDash val="solid"/>
                      <a:round/>
                      <a:headEnd type="none" w="med" len="med"/>
                      <a:tailEnd type="none" w="med" len="med"/>
                    </a:lnB>
                    <a:noFill/>
                  </a:tcPr>
                </a:tc>
                <a:tc hMerge="1">
                  <a:txBody>
                    <a:bodyPr/>
                    <a:lstStyle/>
                    <a:p>
                      <a:pPr algn="ctr"/>
                      <a:endParaRPr lang="en-US" sz="1100"/>
                    </a:p>
                  </a:txBody>
                  <a:tcPr anchor="b">
                    <a:solidFill>
                      <a:schemeClr val="accent3"/>
                    </a:solidFill>
                  </a:tcPr>
                </a:tc>
                <a:tc gridSpan="2">
                  <a:txBody>
                    <a:bodyPr/>
                    <a:lstStyle/>
                    <a:p>
                      <a:pPr algn="ctr"/>
                      <a:r>
                        <a:rPr lang="en-US" sz="1100" i="1">
                          <a:solidFill>
                            <a:schemeClr val="tx1">
                              <a:lumMod val="50000"/>
                              <a:lumOff val="50000"/>
                            </a:schemeClr>
                          </a:solidFill>
                        </a:rPr>
                        <a:t>May 27’</a:t>
                      </a:r>
                    </a:p>
                  </a:txBody>
                  <a:tcPr anchor="b">
                    <a:lnB w="12700" cap="flat" cmpd="sng" algn="ctr">
                      <a:solidFill>
                        <a:schemeClr val="bg1">
                          <a:lumMod val="75000"/>
                        </a:schemeClr>
                      </a:solidFill>
                      <a:prstDash val="solid"/>
                      <a:round/>
                      <a:headEnd type="none" w="med" len="med"/>
                      <a:tailEnd type="none" w="med" len="med"/>
                    </a:lnB>
                    <a:noFill/>
                  </a:tcPr>
                </a:tc>
                <a:tc hMerge="1">
                  <a:txBody>
                    <a:bodyPr/>
                    <a:lstStyle/>
                    <a:p>
                      <a:pPr algn="ctr"/>
                      <a:endParaRPr lang="en-US" sz="1100"/>
                    </a:p>
                  </a:txBody>
                  <a:tcPr anchor="b">
                    <a:solidFill>
                      <a:schemeClr val="accent3"/>
                    </a:solidFill>
                  </a:tcPr>
                </a:tc>
                <a:tc gridSpan="2">
                  <a:txBody>
                    <a:bodyPr/>
                    <a:lstStyle/>
                    <a:p>
                      <a:pPr algn="ctr"/>
                      <a:r>
                        <a:rPr lang="en-US" sz="1100" i="1">
                          <a:solidFill>
                            <a:schemeClr val="tx1">
                              <a:lumMod val="50000"/>
                              <a:lumOff val="50000"/>
                            </a:schemeClr>
                          </a:solidFill>
                        </a:rPr>
                        <a:t>May 28’</a:t>
                      </a:r>
                    </a:p>
                  </a:txBody>
                  <a:tcPr anchor="b">
                    <a:lnB w="12700" cap="flat" cmpd="sng" algn="ctr">
                      <a:solidFill>
                        <a:schemeClr val="bg1">
                          <a:lumMod val="75000"/>
                        </a:schemeClr>
                      </a:solidFill>
                      <a:prstDash val="solid"/>
                      <a:round/>
                      <a:headEnd type="none" w="med" len="med"/>
                      <a:tailEnd type="none" w="med" len="med"/>
                    </a:lnB>
                    <a:noFill/>
                  </a:tcPr>
                </a:tc>
                <a:tc hMerge="1">
                  <a:txBody>
                    <a:bodyPr/>
                    <a:lstStyle/>
                    <a:p>
                      <a:pPr algn="ctr"/>
                      <a:endParaRPr lang="en-US" sz="1100"/>
                    </a:p>
                  </a:txBody>
                  <a:tcPr anchor="b">
                    <a:solidFill>
                      <a:schemeClr val="accent3"/>
                    </a:solidFill>
                  </a:tcPr>
                </a:tc>
                <a:tc gridSpan="2">
                  <a:txBody>
                    <a:bodyPr/>
                    <a:lstStyle/>
                    <a:p>
                      <a:pPr algn="ctr"/>
                      <a:r>
                        <a:rPr lang="en-US" sz="1100" i="1">
                          <a:solidFill>
                            <a:schemeClr val="tx1">
                              <a:lumMod val="50000"/>
                              <a:lumOff val="50000"/>
                            </a:schemeClr>
                          </a:solidFill>
                        </a:rPr>
                        <a:t>May 29’</a:t>
                      </a:r>
                    </a:p>
                  </a:txBody>
                  <a:tcPr anchor="b">
                    <a:lnB w="12700" cap="flat" cmpd="sng" algn="ctr">
                      <a:solidFill>
                        <a:schemeClr val="bg1">
                          <a:lumMod val="75000"/>
                        </a:schemeClr>
                      </a:solidFill>
                      <a:prstDash val="solid"/>
                      <a:round/>
                      <a:headEnd type="none" w="med" len="med"/>
                      <a:tailEnd type="none" w="med" len="med"/>
                    </a:lnB>
                    <a:noFill/>
                  </a:tcPr>
                </a:tc>
                <a:tc hMerge="1">
                  <a:txBody>
                    <a:bodyPr/>
                    <a:lstStyle/>
                    <a:p>
                      <a:pPr algn="ctr"/>
                      <a:endParaRPr lang="en-US" sz="1100"/>
                    </a:p>
                  </a:txBody>
                  <a:tcPr anchor="b">
                    <a:solidFill>
                      <a:schemeClr val="accent3"/>
                    </a:solidFill>
                  </a:tcPr>
                </a:tc>
                <a:tc gridSpan="2">
                  <a:txBody>
                    <a:bodyPr/>
                    <a:lstStyle/>
                    <a:p>
                      <a:pPr algn="ctr"/>
                      <a:r>
                        <a:rPr lang="en-US" sz="1100" i="1">
                          <a:solidFill>
                            <a:schemeClr val="tx1">
                              <a:lumMod val="50000"/>
                              <a:lumOff val="50000"/>
                            </a:schemeClr>
                          </a:solidFill>
                        </a:rPr>
                        <a:t>May 30’</a:t>
                      </a:r>
                    </a:p>
                  </a:txBody>
                  <a:tcPr anchor="b">
                    <a:lnB w="12700" cap="flat" cmpd="sng" algn="ctr">
                      <a:solidFill>
                        <a:schemeClr val="bg1">
                          <a:lumMod val="75000"/>
                        </a:schemeClr>
                      </a:solidFill>
                      <a:prstDash val="solid"/>
                      <a:round/>
                      <a:headEnd type="none" w="med" len="med"/>
                      <a:tailEnd type="none" w="med" len="med"/>
                    </a:lnB>
                    <a:noFill/>
                  </a:tcPr>
                </a:tc>
                <a:tc hMerge="1">
                  <a:txBody>
                    <a:bodyPr/>
                    <a:lstStyle/>
                    <a:p>
                      <a:pPr algn="ctr"/>
                      <a:endParaRPr lang="en-US" sz="1100"/>
                    </a:p>
                  </a:txBody>
                  <a:tcPr anchor="b">
                    <a:solidFill>
                      <a:schemeClr val="accent3"/>
                    </a:solidFill>
                  </a:tcPr>
                </a:tc>
                <a:extLst>
                  <a:ext uri="{0D108BD9-81ED-4DB2-BD59-A6C34878D82A}">
                    <a16:rowId xmlns:a16="http://schemas.microsoft.com/office/drawing/2014/main" val="487107813"/>
                  </a:ext>
                </a:extLst>
              </a:tr>
              <a:tr h="370840">
                <a:tc rowSpan="6">
                  <a:txBody>
                    <a:bodyPr/>
                    <a:lstStyle/>
                    <a:p>
                      <a:pPr algn="ctr"/>
                      <a:r>
                        <a:rPr lang="en-US" sz="1400" b="1">
                          <a:solidFill>
                            <a:schemeClr val="bg1"/>
                          </a:solidFill>
                        </a:rPr>
                        <a:t>Hedging</a:t>
                      </a:r>
                    </a:p>
                  </a:txBody>
                  <a:tcPr vert="vert270" anchor="ctr">
                    <a:solidFill>
                      <a:schemeClr val="accent5"/>
                    </a:solidFill>
                  </a:tcPr>
                </a:tc>
                <a:tc>
                  <a:txBody>
                    <a:bodyPr/>
                    <a:lstStyle/>
                    <a:p>
                      <a:pPr algn="ctr"/>
                      <a:r>
                        <a:rPr lang="en-US" sz="1100" b="1">
                          <a:solidFill>
                            <a:schemeClr val="accent5"/>
                          </a:solidFill>
                        </a:rPr>
                        <a:t>Cap</a:t>
                      </a:r>
                    </a:p>
                  </a:txBody>
                  <a:tcPr anchor="ctr">
                    <a:lnT w="12700" cap="flat" cmpd="sng" algn="ctr">
                      <a:solidFill>
                        <a:schemeClr val="bg1">
                          <a:lumMod val="75000"/>
                        </a:schemeClr>
                      </a:solidFill>
                      <a:prstDash val="solid"/>
                      <a:round/>
                      <a:headEnd type="none" w="med" len="med"/>
                      <a:tailEnd type="none" w="med" len="med"/>
                    </a:lnT>
                    <a:solidFill>
                      <a:schemeClr val="accent5">
                        <a:lumMod val="20000"/>
                        <a:lumOff val="80000"/>
                      </a:schemeClr>
                    </a:solidFill>
                  </a:tcPr>
                </a:tc>
                <a:tc>
                  <a:txBody>
                    <a:bodyPr/>
                    <a:lstStyle/>
                    <a:p>
                      <a:pPr algn="ctr"/>
                      <a:r>
                        <a:rPr lang="en-US" sz="1100" b="1">
                          <a:solidFill>
                            <a:schemeClr val="accent5"/>
                          </a:solidFill>
                        </a:rPr>
                        <a:t>$20M</a:t>
                      </a:r>
                    </a:p>
                  </a:txBody>
                  <a:tcPr anchor="ctr">
                    <a:lnT w="12700" cap="flat" cmpd="sng" algn="ctr">
                      <a:solidFill>
                        <a:schemeClr val="bg1">
                          <a:lumMod val="75000"/>
                        </a:schemeClr>
                      </a:solidFill>
                      <a:prstDash val="solid"/>
                      <a:round/>
                      <a:headEnd type="none" w="med" len="med"/>
                      <a:tailEnd type="none" w="med" len="med"/>
                    </a:lnT>
                    <a:solidFill>
                      <a:schemeClr val="accent5">
                        <a:lumMod val="20000"/>
                        <a:lumOff val="80000"/>
                      </a:schemeClr>
                    </a:solidFill>
                  </a:tcPr>
                </a:tc>
                <a:tc>
                  <a:txBody>
                    <a:bodyPr/>
                    <a:lstStyle/>
                    <a:p>
                      <a:pPr algn="ctr"/>
                      <a:r>
                        <a:rPr lang="en-US" sz="1100" b="1">
                          <a:solidFill>
                            <a:schemeClr val="accent5"/>
                          </a:solidFill>
                        </a:rPr>
                        <a:t>3.30% </a:t>
                      </a:r>
                      <a:r>
                        <a:rPr lang="en-US" sz="1100" b="1">
                          <a:solidFill>
                            <a:schemeClr val="tx1"/>
                          </a:solidFill>
                        </a:rPr>
                        <a:t>+ 1.80% = 5.10%</a:t>
                      </a:r>
                    </a:p>
                  </a:txBody>
                  <a:tcPr anchor="ctr">
                    <a:lnT w="12700" cap="flat" cmpd="sng" algn="ctr">
                      <a:solidFill>
                        <a:schemeClr val="bg1">
                          <a:lumMod val="75000"/>
                        </a:schemeClr>
                      </a:solidFill>
                      <a:prstDash val="solid"/>
                      <a:round/>
                      <a:headEnd type="none" w="med" len="med"/>
                      <a:tailEnd type="none" w="med" len="med"/>
                    </a:lnT>
                    <a:solidFill>
                      <a:schemeClr val="accent5">
                        <a:lumMod val="20000"/>
                        <a:lumOff val="80000"/>
                      </a:schemeClr>
                    </a:solid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56584413"/>
                  </a:ext>
                </a:extLst>
              </a:tr>
              <a:tr h="370840">
                <a:tc vMerge="1">
                  <a:txBody>
                    <a:bodyPr/>
                    <a:lstStyle/>
                    <a:p>
                      <a:endParaRPr lang="en-US"/>
                    </a:p>
                  </a:txBody>
                  <a:tcPr/>
                </a:tc>
                <a:tc>
                  <a:txBody>
                    <a:bodyPr/>
                    <a:lstStyle/>
                    <a:p>
                      <a:pPr algn="ctr"/>
                      <a:r>
                        <a:rPr lang="en-US" sz="1100" b="1">
                          <a:solidFill>
                            <a:schemeClr val="accent5"/>
                          </a:solidFill>
                        </a:rPr>
                        <a:t>Cap</a:t>
                      </a:r>
                    </a:p>
                  </a:txBody>
                  <a:tcPr anchor="ctr">
                    <a:solidFill>
                      <a:schemeClr val="accent5">
                        <a:lumMod val="20000"/>
                        <a:lumOff val="80000"/>
                      </a:schemeClr>
                    </a:solidFill>
                  </a:tcPr>
                </a:tc>
                <a:tc>
                  <a:txBody>
                    <a:bodyPr/>
                    <a:lstStyle/>
                    <a:p>
                      <a:pPr algn="ctr"/>
                      <a:r>
                        <a:rPr lang="en-US" sz="1100" b="1">
                          <a:solidFill>
                            <a:schemeClr val="accent5"/>
                          </a:solidFill>
                        </a:rPr>
                        <a:t>$51M</a:t>
                      </a:r>
                    </a:p>
                  </a:txBody>
                  <a:tcPr anchor="ctr">
                    <a:solidFill>
                      <a:schemeClr val="accent5">
                        <a:lumMod val="20000"/>
                        <a:lumOff val="80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a:solidFill>
                            <a:schemeClr val="accent5"/>
                          </a:solidFill>
                        </a:rPr>
                        <a:t>3.00% </a:t>
                      </a:r>
                      <a:r>
                        <a:rPr lang="en-US" sz="1100" b="1">
                          <a:solidFill>
                            <a:schemeClr val="tx1"/>
                          </a:solidFill>
                        </a:rPr>
                        <a:t>+ 1.80% = 4.80%</a:t>
                      </a:r>
                    </a:p>
                  </a:txBody>
                  <a:tcPr anchor="ctr">
                    <a:solidFill>
                      <a:schemeClr val="accent5">
                        <a:lumMod val="20000"/>
                        <a:lumOff val="80000"/>
                      </a:schemeClr>
                    </a:solid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2514363"/>
                  </a:ext>
                </a:extLst>
              </a:tr>
              <a:tr h="370840">
                <a:tc vMerge="1">
                  <a:txBody>
                    <a:bodyPr/>
                    <a:lstStyle/>
                    <a:p>
                      <a:endParaRPr lang="en-US"/>
                    </a:p>
                  </a:txBody>
                  <a:tcPr/>
                </a:tc>
                <a:tc>
                  <a:txBody>
                    <a:bodyPr/>
                    <a:lstStyle/>
                    <a:p>
                      <a:pPr algn="ctr"/>
                      <a:r>
                        <a:rPr lang="en-US" sz="1100" b="1">
                          <a:solidFill>
                            <a:schemeClr val="accent5"/>
                          </a:solidFill>
                        </a:rPr>
                        <a:t>Cap</a:t>
                      </a:r>
                    </a:p>
                  </a:txBody>
                  <a:tcPr anchor="ctr">
                    <a:solidFill>
                      <a:schemeClr val="accent5">
                        <a:lumMod val="20000"/>
                        <a:lumOff val="80000"/>
                      </a:schemeClr>
                    </a:solidFill>
                  </a:tcPr>
                </a:tc>
                <a:tc>
                  <a:txBody>
                    <a:bodyPr/>
                    <a:lstStyle/>
                    <a:p>
                      <a:pPr algn="ctr"/>
                      <a:r>
                        <a:rPr lang="en-US" sz="1100" b="1">
                          <a:solidFill>
                            <a:schemeClr val="accent5"/>
                          </a:solidFill>
                        </a:rPr>
                        <a:t>$40M</a:t>
                      </a:r>
                    </a:p>
                  </a:txBody>
                  <a:tcPr anchor="ctr">
                    <a:solidFill>
                      <a:schemeClr val="accent5">
                        <a:lumMod val="20000"/>
                        <a:lumOff val="80000"/>
                      </a:schemeClr>
                    </a:solidFill>
                  </a:tcPr>
                </a:tc>
                <a:tc>
                  <a:txBody>
                    <a:bodyPr/>
                    <a:lstStyle/>
                    <a:p>
                      <a:pPr algn="ctr"/>
                      <a:r>
                        <a:rPr lang="en-US" sz="1100" b="1">
                          <a:solidFill>
                            <a:schemeClr val="accent5"/>
                          </a:solidFill>
                        </a:rPr>
                        <a:t>3.00% </a:t>
                      </a:r>
                      <a:r>
                        <a:rPr lang="en-US" sz="1100" b="1">
                          <a:solidFill>
                            <a:schemeClr val="tx1"/>
                          </a:solidFill>
                        </a:rPr>
                        <a:t>+ 1.80% = 4.80%</a:t>
                      </a:r>
                    </a:p>
                  </a:txBody>
                  <a:tcPr anchor="ctr">
                    <a:solidFill>
                      <a:schemeClr val="accent5">
                        <a:lumMod val="20000"/>
                        <a:lumOff val="80000"/>
                      </a:schemeClr>
                    </a:solid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56216316"/>
                  </a:ext>
                </a:extLst>
              </a:tr>
              <a:tr h="370840">
                <a:tc vMerge="1">
                  <a:txBody>
                    <a:bodyPr/>
                    <a:lstStyle/>
                    <a:p>
                      <a:endParaRPr lang="en-US"/>
                    </a:p>
                  </a:txBody>
                  <a:tcPr/>
                </a:tc>
                <a:tc>
                  <a:txBody>
                    <a:bodyPr/>
                    <a:lstStyle/>
                    <a:p>
                      <a:pPr algn="ctr"/>
                      <a:r>
                        <a:rPr lang="en-US" sz="1100" b="1">
                          <a:solidFill>
                            <a:schemeClr val="accent5"/>
                          </a:solidFill>
                        </a:rPr>
                        <a:t>Swap</a:t>
                      </a:r>
                    </a:p>
                  </a:txBody>
                  <a:tcPr anchor="ctr">
                    <a:solidFill>
                      <a:schemeClr val="accent5">
                        <a:lumMod val="20000"/>
                        <a:lumOff val="80000"/>
                      </a:schemeClr>
                    </a:solidFill>
                  </a:tcPr>
                </a:tc>
                <a:tc>
                  <a:txBody>
                    <a:bodyPr/>
                    <a:lstStyle/>
                    <a:p>
                      <a:pPr algn="ctr"/>
                      <a:r>
                        <a:rPr lang="en-US" sz="1100" b="1">
                          <a:solidFill>
                            <a:schemeClr val="accent5"/>
                          </a:solidFill>
                        </a:rPr>
                        <a:t>$50M</a:t>
                      </a:r>
                    </a:p>
                  </a:txBody>
                  <a:tcPr anchor="ctr">
                    <a:solidFill>
                      <a:schemeClr val="accent5">
                        <a:lumMod val="20000"/>
                        <a:lumOff val="80000"/>
                      </a:schemeClr>
                    </a:solidFill>
                  </a:tcPr>
                </a:tc>
                <a:tc>
                  <a:txBody>
                    <a:bodyPr/>
                    <a:lstStyle/>
                    <a:p>
                      <a:pPr algn="ctr"/>
                      <a:r>
                        <a:rPr lang="en-US" sz="1100" b="1">
                          <a:solidFill>
                            <a:schemeClr val="accent5"/>
                          </a:solidFill>
                        </a:rPr>
                        <a:t>2.54% </a:t>
                      </a:r>
                      <a:r>
                        <a:rPr lang="en-US" sz="1100" b="1">
                          <a:solidFill>
                            <a:schemeClr val="tx1"/>
                          </a:solidFill>
                        </a:rPr>
                        <a:t>+ 1.80% = 4.34%</a:t>
                      </a:r>
                    </a:p>
                  </a:txBody>
                  <a:tcPr anchor="ctr">
                    <a:solidFill>
                      <a:schemeClr val="accent5">
                        <a:lumMod val="20000"/>
                        <a:lumOff val="80000"/>
                      </a:schemeClr>
                    </a:solid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8438768"/>
                  </a:ext>
                </a:extLst>
              </a:tr>
              <a:tr h="370840">
                <a:tc vMerge="1">
                  <a:txBody>
                    <a:bodyPr/>
                    <a:lstStyle/>
                    <a:p>
                      <a:endParaRPr lang="en-US"/>
                    </a:p>
                  </a:txBody>
                  <a:tcPr/>
                </a:tc>
                <a:tc>
                  <a:txBody>
                    <a:bodyPr/>
                    <a:lstStyle/>
                    <a:p>
                      <a:pPr algn="ctr"/>
                      <a:r>
                        <a:rPr lang="en-US" sz="1100" b="1">
                          <a:solidFill>
                            <a:schemeClr val="accent5"/>
                          </a:solidFill>
                        </a:rPr>
                        <a:t>Swap</a:t>
                      </a:r>
                    </a:p>
                  </a:txBody>
                  <a:tcPr anchor="ctr">
                    <a:solidFill>
                      <a:schemeClr val="accent5">
                        <a:lumMod val="20000"/>
                        <a:lumOff val="80000"/>
                      </a:schemeClr>
                    </a:solidFill>
                  </a:tcPr>
                </a:tc>
                <a:tc>
                  <a:txBody>
                    <a:bodyPr/>
                    <a:lstStyle/>
                    <a:p>
                      <a:pPr algn="ctr"/>
                      <a:r>
                        <a:rPr lang="en-US" sz="1100" b="1">
                          <a:solidFill>
                            <a:schemeClr val="accent5"/>
                          </a:solidFill>
                        </a:rPr>
                        <a:t>$21M</a:t>
                      </a:r>
                    </a:p>
                  </a:txBody>
                  <a:tcPr anchor="ctr">
                    <a:solidFill>
                      <a:schemeClr val="accent5">
                        <a:lumMod val="20000"/>
                        <a:lumOff val="80000"/>
                      </a:schemeClr>
                    </a:solidFill>
                  </a:tcPr>
                </a:tc>
                <a:tc>
                  <a:txBody>
                    <a:bodyPr/>
                    <a:lstStyle/>
                    <a:p>
                      <a:pPr algn="ctr"/>
                      <a:r>
                        <a:rPr lang="en-US" sz="1100" b="1">
                          <a:solidFill>
                            <a:schemeClr val="accent5"/>
                          </a:solidFill>
                        </a:rPr>
                        <a:t>4.08% </a:t>
                      </a:r>
                      <a:r>
                        <a:rPr lang="en-US" sz="1100" b="1">
                          <a:solidFill>
                            <a:schemeClr val="tx1"/>
                          </a:solidFill>
                        </a:rPr>
                        <a:t>+ 1.80% = 5.88%</a:t>
                      </a:r>
                    </a:p>
                  </a:txBody>
                  <a:tcPr anchor="ctr">
                    <a:solidFill>
                      <a:schemeClr val="accent5">
                        <a:lumMod val="20000"/>
                        <a:lumOff val="80000"/>
                      </a:schemeClr>
                    </a:solid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402602"/>
                  </a:ext>
                </a:extLst>
              </a:tr>
              <a:tr h="370840">
                <a:tc vMerge="1">
                  <a:txBody>
                    <a:bodyPr/>
                    <a:lstStyle/>
                    <a:p>
                      <a:endParaRPr lang="en-US"/>
                    </a:p>
                  </a:txBody>
                  <a:tcPr/>
                </a:tc>
                <a:tc>
                  <a:txBody>
                    <a:bodyPr/>
                    <a:lstStyle/>
                    <a:p>
                      <a:pPr algn="ctr"/>
                      <a:r>
                        <a:rPr lang="en-US" sz="1100" b="1">
                          <a:solidFill>
                            <a:schemeClr val="accent5"/>
                          </a:solidFill>
                        </a:rPr>
                        <a:t>Swap (Truist)</a:t>
                      </a:r>
                    </a:p>
                  </a:txBody>
                  <a:tcPr anchor="ctr">
                    <a:solidFill>
                      <a:schemeClr val="accent5">
                        <a:lumMod val="20000"/>
                        <a:lumOff val="80000"/>
                      </a:schemeClr>
                    </a:solidFill>
                  </a:tcPr>
                </a:tc>
                <a:tc>
                  <a:txBody>
                    <a:bodyPr/>
                    <a:lstStyle/>
                    <a:p>
                      <a:pPr algn="ctr"/>
                      <a:r>
                        <a:rPr lang="en-US" sz="1100" b="1">
                          <a:solidFill>
                            <a:schemeClr val="accent5"/>
                          </a:solidFill>
                        </a:rPr>
                        <a:t>$350M</a:t>
                      </a:r>
                    </a:p>
                  </a:txBody>
                  <a:tcPr anchor="ctr">
                    <a:solidFill>
                      <a:schemeClr val="accent5">
                        <a:lumMod val="20000"/>
                        <a:lumOff val="80000"/>
                      </a:schemeClr>
                    </a:solidFill>
                  </a:tcPr>
                </a:tc>
                <a:tc>
                  <a:txBody>
                    <a:bodyPr/>
                    <a:lstStyle/>
                    <a:p>
                      <a:pPr algn="ctr"/>
                      <a:r>
                        <a:rPr lang="en-US" sz="1100" b="1">
                          <a:solidFill>
                            <a:schemeClr val="tx1"/>
                          </a:solidFill>
                        </a:rPr>
                        <a:t>Rate TBD</a:t>
                      </a:r>
                    </a:p>
                  </a:txBody>
                  <a:tcPr anchor="ctr">
                    <a:solidFill>
                      <a:schemeClr val="accent5">
                        <a:lumMod val="20000"/>
                        <a:lumOff val="80000"/>
                      </a:schemeClr>
                    </a:solid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72343947"/>
                  </a:ext>
                </a:extLst>
              </a:tr>
              <a:tr h="0">
                <a:tc>
                  <a:txBody>
                    <a:bodyPr/>
                    <a:lstStyle/>
                    <a:p>
                      <a:pPr algn="ctr"/>
                      <a:endParaRPr lang="en-US" sz="500" b="1"/>
                    </a:p>
                  </a:txBody>
                  <a:tcPr marL="0" marR="0" marT="0" marB="0" vert="vert270" anchor="ctr">
                    <a:noFill/>
                  </a:tcPr>
                </a:tc>
                <a:tc>
                  <a:txBody>
                    <a:bodyPr/>
                    <a:lstStyle/>
                    <a:p>
                      <a:pPr algn="ctr"/>
                      <a:endParaRPr lang="en-US" sz="500">
                        <a:solidFill>
                          <a:schemeClr val="tx1"/>
                        </a:solidFill>
                      </a:endParaRPr>
                    </a:p>
                  </a:txBody>
                  <a:tcPr marL="0" marR="0" marT="0" marB="0" anchor="ctr">
                    <a:noFill/>
                  </a:tcPr>
                </a:tc>
                <a:tc>
                  <a:txBody>
                    <a:bodyPr/>
                    <a:lstStyle/>
                    <a:p>
                      <a:pPr algn="ctr"/>
                      <a:endParaRPr lang="en-US" sz="500">
                        <a:solidFill>
                          <a:schemeClr val="tx1"/>
                        </a:solidFill>
                      </a:endParaRPr>
                    </a:p>
                  </a:txBody>
                  <a:tcPr marL="0" marR="0" marT="0" marB="0" anchor="ctr">
                    <a:noFill/>
                  </a:tcPr>
                </a:tc>
                <a:tc>
                  <a:txBody>
                    <a:bodyPr/>
                    <a:lstStyle/>
                    <a:p>
                      <a:pPr algn="ctr"/>
                      <a:endParaRPr lang="en-US" sz="500">
                        <a:solidFill>
                          <a:schemeClr val="tx1"/>
                        </a:solidFill>
                      </a:endParaRPr>
                    </a:p>
                  </a:txBody>
                  <a:tcPr marL="0" marR="0" marT="0" marB="0" anchor="ctr">
                    <a:noFill/>
                  </a:tcPr>
                </a:tc>
                <a:tc>
                  <a:txBody>
                    <a:bodyPr/>
                    <a:lstStyle/>
                    <a:p>
                      <a:pPr algn="ctr"/>
                      <a:endParaRPr lang="en-US" sz="500">
                        <a:solidFill>
                          <a:schemeClr val="tx1"/>
                        </a:solidFill>
                      </a:endParaRPr>
                    </a:p>
                  </a:txBody>
                  <a:tcPr marL="0" marR="0" marT="0" marB="0"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59311622"/>
                  </a:ext>
                </a:extLst>
              </a:tr>
              <a:tr h="370840">
                <a:tc rowSpan="2">
                  <a:txBody>
                    <a:bodyPr/>
                    <a:lstStyle/>
                    <a:p>
                      <a:pPr algn="ctr"/>
                      <a:r>
                        <a:rPr lang="en-US" sz="1400" b="1">
                          <a:solidFill>
                            <a:schemeClr val="bg1"/>
                          </a:solidFill>
                        </a:rPr>
                        <a:t>Credit Facility</a:t>
                      </a:r>
                    </a:p>
                  </a:txBody>
                  <a:tcPr vert="vert270" anchor="ctr">
                    <a:solidFill>
                      <a:schemeClr val="accent1">
                        <a:lumMod val="75000"/>
                      </a:schemeClr>
                    </a:solidFill>
                  </a:tcPr>
                </a:tc>
                <a:tc>
                  <a:txBody>
                    <a:bodyPr/>
                    <a:lstStyle/>
                    <a:p>
                      <a:pPr algn="ctr"/>
                      <a:r>
                        <a:rPr lang="en-US" sz="1100" b="1">
                          <a:solidFill>
                            <a:schemeClr val="tx1"/>
                          </a:solidFill>
                        </a:rPr>
                        <a:t>Revolver</a:t>
                      </a:r>
                    </a:p>
                  </a:txBody>
                  <a:tcPr anchor="ctr">
                    <a:solidFill>
                      <a:schemeClr val="accent1">
                        <a:lumMod val="20000"/>
                        <a:lumOff val="80000"/>
                      </a:schemeClr>
                    </a:solidFill>
                  </a:tcPr>
                </a:tc>
                <a:tc>
                  <a:txBody>
                    <a:bodyPr/>
                    <a:lstStyle/>
                    <a:p>
                      <a:pPr algn="ctr"/>
                      <a:r>
                        <a:rPr lang="en-US" sz="1100" b="1">
                          <a:solidFill>
                            <a:schemeClr val="tx1"/>
                          </a:solidFill>
                        </a:rPr>
                        <a:t>$355M</a:t>
                      </a:r>
                    </a:p>
                  </a:txBody>
                  <a:tcPr anchor="ctr">
                    <a:solidFill>
                      <a:schemeClr val="accent1">
                        <a:lumMod val="20000"/>
                        <a:lumOff val="80000"/>
                      </a:schemeClr>
                    </a:solidFill>
                  </a:tcPr>
                </a:tc>
                <a:tc rowSpan="2">
                  <a:txBody>
                    <a:bodyPr/>
                    <a:lstStyle/>
                    <a:p>
                      <a:pPr algn="ctr"/>
                      <a:r>
                        <a:rPr lang="en-US" sz="1100" b="1">
                          <a:solidFill>
                            <a:schemeClr val="tx1"/>
                          </a:solidFill>
                        </a:rPr>
                        <a:t>Avg. of ~180 bps spread</a:t>
                      </a:r>
                    </a:p>
                  </a:txBody>
                  <a:tcPr anchor="ctr">
                    <a:solidFill>
                      <a:schemeClr val="accent1">
                        <a:lumMod val="20000"/>
                        <a:lumOff val="80000"/>
                      </a:schemeClr>
                    </a:solid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67254346"/>
                  </a:ext>
                </a:extLst>
              </a:tr>
              <a:tr h="370840">
                <a:tc vMerge="1">
                  <a:txBody>
                    <a:bodyPr/>
                    <a:lstStyle/>
                    <a:p>
                      <a:endParaRPr lang="en-US"/>
                    </a:p>
                  </a:txBody>
                  <a:tcPr/>
                </a:tc>
                <a:tc>
                  <a:txBody>
                    <a:bodyPr/>
                    <a:lstStyle/>
                    <a:p>
                      <a:pPr algn="ctr"/>
                      <a:r>
                        <a:rPr lang="en-US" sz="1100" b="1">
                          <a:solidFill>
                            <a:schemeClr val="tx1"/>
                          </a:solidFill>
                        </a:rPr>
                        <a:t>Term Loan</a:t>
                      </a:r>
                    </a:p>
                  </a:txBody>
                  <a:tcPr anchor="ctr">
                    <a:solidFill>
                      <a:schemeClr val="accent1">
                        <a:lumMod val="20000"/>
                        <a:lumOff val="80000"/>
                      </a:schemeClr>
                    </a:solidFill>
                  </a:tcPr>
                </a:tc>
                <a:tc>
                  <a:txBody>
                    <a:bodyPr/>
                    <a:lstStyle/>
                    <a:p>
                      <a:pPr algn="ctr"/>
                      <a:r>
                        <a:rPr lang="en-US" sz="1100" b="1">
                          <a:solidFill>
                            <a:schemeClr val="tx1"/>
                          </a:solidFill>
                        </a:rPr>
                        <a:t>$175M</a:t>
                      </a:r>
                    </a:p>
                  </a:txBody>
                  <a:tcPr anchor="ctr">
                    <a:solidFill>
                      <a:schemeClr val="accent1">
                        <a:lumMod val="20000"/>
                        <a:lumOff val="80000"/>
                      </a:schemeClr>
                    </a:solidFill>
                  </a:tcPr>
                </a:tc>
                <a:tc vMerge="1">
                  <a:txBody>
                    <a:bodyPr/>
                    <a:lstStyle/>
                    <a:p>
                      <a:endParaRPr/>
                    </a:p>
                  </a:txBody>
                  <a:tcPr anchor="ctr">
                    <a:no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1103198"/>
                  </a:ext>
                </a:extLst>
              </a:tr>
              <a:tr h="0">
                <a:tc>
                  <a:txBody>
                    <a:bodyPr/>
                    <a:lstStyle/>
                    <a:p>
                      <a:pPr algn="ctr"/>
                      <a:endParaRPr lang="en-US" sz="500" b="1"/>
                    </a:p>
                  </a:txBody>
                  <a:tcPr marL="0" marR="0" marT="0" marB="0" vert="vert270" anchor="ctr">
                    <a:noFill/>
                  </a:tcPr>
                </a:tc>
                <a:tc>
                  <a:txBody>
                    <a:bodyPr/>
                    <a:lstStyle/>
                    <a:p>
                      <a:pPr algn="ctr"/>
                      <a:endParaRPr lang="en-US" sz="500">
                        <a:solidFill>
                          <a:schemeClr val="tx1"/>
                        </a:solidFill>
                      </a:endParaRPr>
                    </a:p>
                  </a:txBody>
                  <a:tcPr marL="0" marR="0" marT="0" marB="0" anchor="ctr">
                    <a:noFill/>
                  </a:tcPr>
                </a:tc>
                <a:tc>
                  <a:txBody>
                    <a:bodyPr/>
                    <a:lstStyle/>
                    <a:p>
                      <a:pPr algn="ctr"/>
                      <a:endParaRPr lang="en-US" sz="500">
                        <a:solidFill>
                          <a:schemeClr val="tx1"/>
                        </a:solidFill>
                      </a:endParaRPr>
                    </a:p>
                  </a:txBody>
                  <a:tcPr marL="0" marR="0" marT="0" marB="0" anchor="ctr">
                    <a:noFill/>
                  </a:tcPr>
                </a:tc>
                <a:tc>
                  <a:txBody>
                    <a:bodyPr/>
                    <a:lstStyle/>
                    <a:p>
                      <a:pPr algn="ctr"/>
                      <a:endParaRPr lang="en-US" sz="500">
                        <a:solidFill>
                          <a:schemeClr val="tx1"/>
                        </a:solidFill>
                      </a:endParaRPr>
                    </a:p>
                  </a:txBody>
                  <a:tcPr marL="0" marR="0" marT="0" marB="0" anchor="ctr">
                    <a:noFill/>
                  </a:tcPr>
                </a:tc>
                <a:tc>
                  <a:txBody>
                    <a:bodyPr/>
                    <a:lstStyle/>
                    <a:p>
                      <a:pPr algn="ctr"/>
                      <a:endParaRPr lang="en-US" sz="500">
                        <a:solidFill>
                          <a:schemeClr val="tx1"/>
                        </a:solidFill>
                      </a:endParaRPr>
                    </a:p>
                  </a:txBody>
                  <a:tcPr marL="0" marR="0" marT="0" marB="0"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500">
                        <a:solidFill>
                          <a:schemeClr val="tx1"/>
                        </a:solidFill>
                      </a:endParaRPr>
                    </a:p>
                  </a:txBody>
                  <a:tcPr marL="0" marR="0" marT="0" marB="0"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47937483"/>
                  </a:ext>
                </a:extLst>
              </a:tr>
              <a:tr h="370840">
                <a:tc rowSpan="4">
                  <a:txBody>
                    <a:bodyPr/>
                    <a:lstStyle/>
                    <a:p>
                      <a:pPr algn="ctr"/>
                      <a:r>
                        <a:rPr lang="en-US" sz="1400" b="1">
                          <a:solidFill>
                            <a:schemeClr val="bg1"/>
                          </a:solidFill>
                        </a:rPr>
                        <a:t>Term Loans</a:t>
                      </a:r>
                    </a:p>
                  </a:txBody>
                  <a:tcPr vert="vert270" anchor="ctr">
                    <a:solidFill>
                      <a:schemeClr val="tx2"/>
                    </a:solidFill>
                  </a:tcPr>
                </a:tc>
                <a:tc>
                  <a:txBody>
                    <a:bodyPr/>
                    <a:lstStyle/>
                    <a:p>
                      <a:pPr algn="ctr"/>
                      <a:r>
                        <a:rPr lang="en-US" sz="1100" b="1">
                          <a:solidFill>
                            <a:schemeClr val="tx1"/>
                          </a:solidFill>
                        </a:rPr>
                        <a:t>Apollo</a:t>
                      </a:r>
                    </a:p>
                  </a:txBody>
                  <a:tcPr anchor="ctr">
                    <a:solidFill>
                      <a:schemeClr val="bg2">
                        <a:lumMod val="90000"/>
                      </a:schemeClr>
                    </a:solidFill>
                  </a:tcPr>
                </a:tc>
                <a:tc>
                  <a:txBody>
                    <a:bodyPr/>
                    <a:lstStyle/>
                    <a:p>
                      <a:pPr algn="ctr"/>
                      <a:r>
                        <a:rPr lang="en-US" sz="1100" b="1">
                          <a:solidFill>
                            <a:schemeClr val="tx1"/>
                          </a:solidFill>
                        </a:rPr>
                        <a:t>$94.5M</a:t>
                      </a:r>
                    </a:p>
                  </a:txBody>
                  <a:tcPr anchor="ctr">
                    <a:solidFill>
                      <a:schemeClr val="bg2">
                        <a:lumMod val="90000"/>
                      </a:schemeClr>
                    </a:solidFill>
                  </a:tcPr>
                </a:tc>
                <a:tc>
                  <a:txBody>
                    <a:bodyPr/>
                    <a:lstStyle/>
                    <a:p>
                      <a:pPr algn="ctr"/>
                      <a:r>
                        <a:rPr lang="en-US" sz="1100" b="1">
                          <a:solidFill>
                            <a:schemeClr val="accent5"/>
                          </a:solidFill>
                        </a:rPr>
                        <a:t>4.10% </a:t>
                      </a:r>
                      <a:r>
                        <a:rPr lang="en-US" sz="1100" b="1">
                          <a:solidFill>
                            <a:schemeClr val="tx1"/>
                          </a:solidFill>
                        </a:rPr>
                        <a:t>+ 2.05% = 6.15%</a:t>
                      </a:r>
                    </a:p>
                  </a:txBody>
                  <a:tcPr anchor="ctr">
                    <a:solidFill>
                      <a:schemeClr val="bg2">
                        <a:lumMod val="90000"/>
                      </a:schemeClr>
                    </a:solid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734991"/>
                  </a:ext>
                </a:extLst>
              </a:tr>
              <a:tr h="370840">
                <a:tc vMerge="1">
                  <a:txBody>
                    <a:bodyPr/>
                    <a:lstStyle/>
                    <a:p>
                      <a:endParaRPr lang="en-US"/>
                    </a:p>
                  </a:txBody>
                  <a:tcPr/>
                </a:tc>
                <a:tc>
                  <a:txBody>
                    <a:bodyPr/>
                    <a:lstStyle/>
                    <a:p>
                      <a:pPr algn="ctr"/>
                      <a:r>
                        <a:rPr lang="en-US" sz="1100" b="1">
                          <a:solidFill>
                            <a:schemeClr val="tx1"/>
                          </a:solidFill>
                        </a:rPr>
                        <a:t>NYL</a:t>
                      </a:r>
                    </a:p>
                  </a:txBody>
                  <a:tcPr anchor="ctr">
                    <a:solidFill>
                      <a:schemeClr val="bg2">
                        <a:lumMod val="90000"/>
                      </a:schemeClr>
                    </a:solidFill>
                  </a:tcPr>
                </a:tc>
                <a:tc>
                  <a:txBody>
                    <a:bodyPr/>
                    <a:lstStyle/>
                    <a:p>
                      <a:pPr algn="ctr"/>
                      <a:r>
                        <a:rPr lang="en-US" sz="1100" b="1">
                          <a:solidFill>
                            <a:schemeClr val="tx1"/>
                          </a:solidFill>
                        </a:rPr>
                        <a:t>$90M</a:t>
                      </a:r>
                    </a:p>
                  </a:txBody>
                  <a:tcPr anchor="ctr">
                    <a:solidFill>
                      <a:schemeClr val="bg2">
                        <a:lumMod val="90000"/>
                      </a:schemeClr>
                    </a:solidFill>
                  </a:tcPr>
                </a:tc>
                <a:tc>
                  <a:txBody>
                    <a:bodyPr/>
                    <a:lstStyle/>
                    <a:p>
                      <a:pPr algn="ctr"/>
                      <a:r>
                        <a:rPr lang="en-US" sz="1100" b="1">
                          <a:solidFill>
                            <a:schemeClr val="accent5"/>
                          </a:solidFill>
                        </a:rPr>
                        <a:t>4.00% </a:t>
                      </a:r>
                      <a:r>
                        <a:rPr lang="en-US" sz="1100" b="1">
                          <a:solidFill>
                            <a:schemeClr val="tx1"/>
                          </a:solidFill>
                        </a:rPr>
                        <a:t>+ 2.30% = 6.30%</a:t>
                      </a:r>
                    </a:p>
                  </a:txBody>
                  <a:tcPr anchor="ctr">
                    <a:solidFill>
                      <a:schemeClr val="bg2">
                        <a:lumMod val="90000"/>
                      </a:schemeClr>
                    </a:solid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9102699"/>
                  </a:ext>
                </a:extLst>
              </a:tr>
              <a:tr h="370840">
                <a:tc vMerge="1">
                  <a:txBody>
                    <a:bodyPr/>
                    <a:lstStyle/>
                    <a:p>
                      <a:endParaRPr lang="en-US"/>
                    </a:p>
                  </a:txBody>
                  <a:tcPr/>
                </a:tc>
                <a:tc>
                  <a:txBody>
                    <a:bodyPr/>
                    <a:lstStyle/>
                    <a:p>
                      <a:pPr algn="ctr"/>
                      <a:r>
                        <a:rPr lang="en-US" sz="1100" b="1">
                          <a:solidFill>
                            <a:schemeClr val="tx1"/>
                          </a:solidFill>
                        </a:rPr>
                        <a:t>BX</a:t>
                      </a:r>
                    </a:p>
                  </a:txBody>
                  <a:tcPr anchor="ctr">
                    <a:solidFill>
                      <a:schemeClr val="bg2">
                        <a:lumMod val="90000"/>
                      </a:schemeClr>
                    </a:solidFill>
                  </a:tcPr>
                </a:tc>
                <a:tc>
                  <a:txBody>
                    <a:bodyPr/>
                    <a:lstStyle/>
                    <a:p>
                      <a:pPr algn="ctr"/>
                      <a:r>
                        <a:rPr lang="en-US" sz="1100" b="1">
                          <a:solidFill>
                            <a:schemeClr val="tx1"/>
                          </a:solidFill>
                        </a:rPr>
                        <a:t>$81.5M</a:t>
                      </a:r>
                    </a:p>
                  </a:txBody>
                  <a:tcPr anchor="ctr">
                    <a:solidFill>
                      <a:schemeClr val="bg2">
                        <a:lumMod val="90000"/>
                      </a:schemeClr>
                    </a:solidFill>
                  </a:tcPr>
                </a:tc>
                <a:tc>
                  <a:txBody>
                    <a:bodyPr/>
                    <a:lstStyle/>
                    <a:p>
                      <a:pPr algn="ctr"/>
                      <a:r>
                        <a:rPr lang="en-US" sz="1100" b="1">
                          <a:solidFill>
                            <a:schemeClr val="accent5"/>
                          </a:solidFill>
                        </a:rPr>
                        <a:t>4.63% </a:t>
                      </a:r>
                      <a:r>
                        <a:rPr lang="en-US" sz="1100" b="1">
                          <a:solidFill>
                            <a:schemeClr val="tx1"/>
                          </a:solidFill>
                        </a:rPr>
                        <a:t>+ 1.90% = 6.53%</a:t>
                      </a:r>
                    </a:p>
                  </a:txBody>
                  <a:tcPr anchor="ctr">
                    <a:solidFill>
                      <a:schemeClr val="bg2">
                        <a:lumMod val="90000"/>
                      </a:schemeClr>
                    </a:solid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56365032"/>
                  </a:ext>
                </a:extLst>
              </a:tr>
              <a:tr h="370840">
                <a:tc vMerge="1">
                  <a:txBody>
                    <a:bodyPr/>
                    <a:lstStyle/>
                    <a:p>
                      <a:endParaRPr lang="en-US"/>
                    </a:p>
                  </a:txBody>
                  <a:tcPr/>
                </a:tc>
                <a:tc>
                  <a:txBody>
                    <a:bodyPr/>
                    <a:lstStyle/>
                    <a:p>
                      <a:pPr algn="ctr"/>
                      <a:r>
                        <a:rPr lang="en-US" sz="1100" b="1">
                          <a:solidFill>
                            <a:schemeClr val="tx1"/>
                          </a:solidFill>
                        </a:rPr>
                        <a:t>Truist (Closing)</a:t>
                      </a:r>
                    </a:p>
                  </a:txBody>
                  <a:tcPr anchor="ctr">
                    <a:solidFill>
                      <a:schemeClr val="bg2">
                        <a:lumMod val="90000"/>
                      </a:schemeClr>
                    </a:solidFill>
                  </a:tcPr>
                </a:tc>
                <a:tc>
                  <a:txBody>
                    <a:bodyPr/>
                    <a:lstStyle/>
                    <a:p>
                      <a:pPr algn="ctr"/>
                      <a:r>
                        <a:rPr lang="en-US" sz="1100" b="1">
                          <a:solidFill>
                            <a:schemeClr val="tx1"/>
                          </a:solidFill>
                        </a:rPr>
                        <a:t>$350M</a:t>
                      </a:r>
                    </a:p>
                  </a:txBody>
                  <a:tcPr anchor="ctr">
                    <a:solidFill>
                      <a:schemeClr val="bg2">
                        <a:lumMod val="90000"/>
                      </a:schemeClr>
                    </a:solidFill>
                  </a:tcPr>
                </a:tc>
                <a:tc>
                  <a:txBody>
                    <a:bodyPr/>
                    <a:lstStyle/>
                    <a:p>
                      <a:pPr algn="ctr"/>
                      <a:r>
                        <a:rPr lang="en-US" sz="1100" b="1">
                          <a:solidFill>
                            <a:schemeClr val="accent5"/>
                          </a:solidFill>
                        </a:rPr>
                        <a:t>SOFR</a:t>
                      </a:r>
                      <a:r>
                        <a:rPr lang="en-US" sz="1100" b="1">
                          <a:solidFill>
                            <a:schemeClr val="tx1"/>
                          </a:solidFill>
                        </a:rPr>
                        <a:t> + 1.90% </a:t>
                      </a:r>
                    </a:p>
                  </a:txBody>
                  <a:tcPr anchor="ctr">
                    <a:solidFill>
                      <a:schemeClr val="bg2">
                        <a:lumMod val="90000"/>
                      </a:schemeClr>
                    </a:solidFill>
                  </a:tcPr>
                </a:tc>
                <a:tc>
                  <a:txBody>
                    <a:bodyPr/>
                    <a:lstStyle/>
                    <a:p>
                      <a:pPr algn="ctr"/>
                      <a:endParaRPr lang="en-US" sz="1100" b="1">
                        <a:solidFill>
                          <a:schemeClr val="tx1"/>
                        </a:solidFill>
                      </a:endParaRPr>
                    </a:p>
                  </a:txBody>
                  <a:tcPr anchor="ctr">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algn="ctr" eaLnBrk="1" hangingPunct="1"/>
                      <a:endParaRPr lang="en-US" sz="1100" b="1">
                        <a:solidFill>
                          <a:schemeClr val="tx1"/>
                        </a:solidFill>
                        <a:latin typeface="+mn-lt"/>
                        <a:ea typeface="+mn-ea"/>
                        <a:cs typeface="+mn-cs"/>
                      </a:endParaRPr>
                    </a:p>
                  </a:txBody>
                  <a:tcPr anchor="ctr">
                    <a:lnL w="12700" cap="flat" cmpd="sng" algn="ctr">
                      <a:solidFill>
                        <a:schemeClr val="bg1">
                          <a:lumMod val="75000"/>
                        </a:schemeClr>
                      </a:solidFill>
                      <a:prstDash val="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algn="ctr" eaLnBrk="1" hangingPunct="1"/>
                      <a:endParaRPr lang="en-US" sz="1100" b="1">
                        <a:solidFill>
                          <a:schemeClr val="tx1"/>
                        </a:solidFill>
                        <a:latin typeface="+mn-lt"/>
                        <a:ea typeface="+mn-ea"/>
                        <a:cs typeface="+mn-cs"/>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65000"/>
                        </a:schemeClr>
                      </a:solidFill>
                      <a:prstDash val="lgDash"/>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endParaRPr lang="en-US" sz="1100" b="1">
                        <a:solidFill>
                          <a:schemeClr val="tx1"/>
                        </a:solidFill>
                      </a:endParaRPr>
                    </a:p>
                  </a:txBody>
                  <a:tcPr anchor="ctr">
                    <a:lnL w="6350" cap="flat" cmpd="sng" algn="ctr">
                      <a:solidFill>
                        <a:schemeClr val="bg1">
                          <a:lumMod val="65000"/>
                        </a:schemeClr>
                      </a:solidFill>
                      <a:prstDash val="lgDash"/>
                      <a:round/>
                      <a:headEnd type="none" w="med" len="med"/>
                      <a:tailEnd type="none" w="med" len="med"/>
                    </a:lnL>
                    <a:lnR w="63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69899601"/>
                  </a:ext>
                </a:extLst>
              </a:tr>
            </a:tbl>
          </a:graphicData>
        </a:graphic>
      </p:graphicFrame>
      <p:sp>
        <p:nvSpPr>
          <p:cNvPr id="86" name="Rectangle 85">
            <a:extLst>
              <a:ext uri="{FF2B5EF4-FFF2-40B4-BE49-F238E27FC236}">
                <a16:creationId xmlns:a16="http://schemas.microsoft.com/office/drawing/2014/main" id="{72B5E1D5-5FE3-CB09-E073-EC686D1CC98F}"/>
              </a:ext>
            </a:extLst>
          </p:cNvPr>
          <p:cNvSpPr/>
          <p:nvPr/>
        </p:nvSpPr>
        <p:spPr>
          <a:xfrm>
            <a:off x="5397912" y="1636385"/>
            <a:ext cx="2194560" cy="127274"/>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90A0114-4247-4E84-F015-30A4186597A9}"/>
              </a:ext>
            </a:extLst>
          </p:cNvPr>
          <p:cNvSpPr/>
          <p:nvPr/>
        </p:nvSpPr>
        <p:spPr>
          <a:xfrm>
            <a:off x="5701898" y="2358408"/>
            <a:ext cx="5120640" cy="12801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39662425-8BDB-AB9E-20CD-2A64EEC7D41F}"/>
              </a:ext>
            </a:extLst>
          </p:cNvPr>
          <p:cNvSpPr/>
          <p:nvPr/>
        </p:nvSpPr>
        <p:spPr>
          <a:xfrm>
            <a:off x="5668381" y="3127254"/>
            <a:ext cx="3200400" cy="127274"/>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5187098-FF03-6DE4-1C15-6F112A209188}"/>
              </a:ext>
            </a:extLst>
          </p:cNvPr>
          <p:cNvSpPr/>
          <p:nvPr/>
        </p:nvSpPr>
        <p:spPr>
          <a:xfrm>
            <a:off x="5117627" y="3949893"/>
            <a:ext cx="3749040" cy="128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781E1E3B-9BCA-FD87-AB6F-48F836CC3683}"/>
              </a:ext>
            </a:extLst>
          </p:cNvPr>
          <p:cNvSpPr/>
          <p:nvPr/>
        </p:nvSpPr>
        <p:spPr>
          <a:xfrm>
            <a:off x="6332566" y="4776602"/>
            <a:ext cx="3657600" cy="12801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99" name="TextBox 98">
            <a:extLst>
              <a:ext uri="{FF2B5EF4-FFF2-40B4-BE49-F238E27FC236}">
                <a16:creationId xmlns:a16="http://schemas.microsoft.com/office/drawing/2014/main" id="{49CE23CE-18DB-77FA-6DB9-0C5D15EF4E74}"/>
              </a:ext>
            </a:extLst>
          </p:cNvPr>
          <p:cNvSpPr txBox="1"/>
          <p:nvPr/>
        </p:nvSpPr>
        <p:spPr>
          <a:xfrm>
            <a:off x="4776384" y="1564472"/>
            <a:ext cx="682487" cy="261610"/>
          </a:xfrm>
          <a:prstGeom prst="rect">
            <a:avLst/>
          </a:prstGeom>
          <a:noFill/>
        </p:spPr>
        <p:txBody>
          <a:bodyPr wrap="square" rtlCol="0">
            <a:spAutoFit/>
          </a:bodyPr>
          <a:lstStyle/>
          <a:p>
            <a:r>
              <a:rPr lang="en-US" sz="1100" b="1">
                <a:solidFill>
                  <a:schemeClr val="tx1">
                    <a:lumMod val="65000"/>
                    <a:lumOff val="35000"/>
                  </a:schemeClr>
                </a:solidFill>
              </a:rPr>
              <a:t>Aug ‘22</a:t>
            </a:r>
          </a:p>
        </p:txBody>
      </p:sp>
      <p:sp>
        <p:nvSpPr>
          <p:cNvPr id="100" name="TextBox 99">
            <a:extLst>
              <a:ext uri="{FF2B5EF4-FFF2-40B4-BE49-F238E27FC236}">
                <a16:creationId xmlns:a16="http://schemas.microsoft.com/office/drawing/2014/main" id="{9795550F-396F-42B1-3D80-5E6D505B6638}"/>
              </a:ext>
            </a:extLst>
          </p:cNvPr>
          <p:cNvSpPr txBox="1"/>
          <p:nvPr/>
        </p:nvSpPr>
        <p:spPr>
          <a:xfrm>
            <a:off x="7588275" y="1558751"/>
            <a:ext cx="682487" cy="261610"/>
          </a:xfrm>
          <a:prstGeom prst="rect">
            <a:avLst/>
          </a:prstGeom>
          <a:noFill/>
        </p:spPr>
        <p:txBody>
          <a:bodyPr wrap="square" rtlCol="0">
            <a:spAutoFit/>
          </a:bodyPr>
          <a:lstStyle/>
          <a:p>
            <a:r>
              <a:rPr lang="en-US" sz="1100" b="1">
                <a:solidFill>
                  <a:schemeClr val="tx1">
                    <a:lumMod val="65000"/>
                    <a:lumOff val="35000"/>
                  </a:schemeClr>
                </a:solidFill>
              </a:rPr>
              <a:t>Aug ‘25</a:t>
            </a:r>
          </a:p>
        </p:txBody>
      </p:sp>
      <p:sp>
        <p:nvSpPr>
          <p:cNvPr id="101" name="Rectangle 100">
            <a:extLst>
              <a:ext uri="{FF2B5EF4-FFF2-40B4-BE49-F238E27FC236}">
                <a16:creationId xmlns:a16="http://schemas.microsoft.com/office/drawing/2014/main" id="{2EEB2244-BAF7-C0F1-C0C3-E8BC272C513F}"/>
              </a:ext>
            </a:extLst>
          </p:cNvPr>
          <p:cNvSpPr/>
          <p:nvPr/>
        </p:nvSpPr>
        <p:spPr>
          <a:xfrm>
            <a:off x="5667788" y="2000684"/>
            <a:ext cx="2926080" cy="127274"/>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08AE1B99-D73C-6883-6E73-1C770DF5D7C7}"/>
              </a:ext>
            </a:extLst>
          </p:cNvPr>
          <p:cNvSpPr txBox="1"/>
          <p:nvPr/>
        </p:nvSpPr>
        <p:spPr>
          <a:xfrm>
            <a:off x="5019411" y="1934272"/>
            <a:ext cx="682487" cy="261610"/>
          </a:xfrm>
          <a:prstGeom prst="rect">
            <a:avLst/>
          </a:prstGeom>
          <a:noFill/>
        </p:spPr>
        <p:txBody>
          <a:bodyPr wrap="square" rtlCol="0">
            <a:spAutoFit/>
          </a:bodyPr>
          <a:lstStyle/>
          <a:p>
            <a:r>
              <a:rPr lang="en-US" sz="1100" b="1">
                <a:solidFill>
                  <a:schemeClr val="tx1">
                    <a:lumMod val="65000"/>
                    <a:lumOff val="35000"/>
                  </a:schemeClr>
                </a:solidFill>
              </a:rPr>
              <a:t>Nov ‘22</a:t>
            </a:r>
          </a:p>
        </p:txBody>
      </p:sp>
      <p:sp>
        <p:nvSpPr>
          <p:cNvPr id="103" name="TextBox 102">
            <a:extLst>
              <a:ext uri="{FF2B5EF4-FFF2-40B4-BE49-F238E27FC236}">
                <a16:creationId xmlns:a16="http://schemas.microsoft.com/office/drawing/2014/main" id="{C9B6607C-1C5E-72DA-D840-F7A1146EE641}"/>
              </a:ext>
            </a:extLst>
          </p:cNvPr>
          <p:cNvSpPr txBox="1"/>
          <p:nvPr/>
        </p:nvSpPr>
        <p:spPr>
          <a:xfrm>
            <a:off x="8593868" y="1928632"/>
            <a:ext cx="682487" cy="261610"/>
          </a:xfrm>
          <a:prstGeom prst="rect">
            <a:avLst/>
          </a:prstGeom>
          <a:noFill/>
        </p:spPr>
        <p:txBody>
          <a:bodyPr wrap="square" rtlCol="0">
            <a:spAutoFit/>
          </a:bodyPr>
          <a:lstStyle/>
          <a:p>
            <a:r>
              <a:rPr lang="en-US" sz="1100" b="1">
                <a:solidFill>
                  <a:schemeClr val="tx1">
                    <a:lumMod val="65000"/>
                    <a:lumOff val="35000"/>
                  </a:schemeClr>
                </a:solidFill>
              </a:rPr>
              <a:t>Nov ‘26</a:t>
            </a:r>
          </a:p>
        </p:txBody>
      </p:sp>
      <p:sp>
        <p:nvSpPr>
          <p:cNvPr id="104" name="TextBox 103">
            <a:extLst>
              <a:ext uri="{FF2B5EF4-FFF2-40B4-BE49-F238E27FC236}">
                <a16:creationId xmlns:a16="http://schemas.microsoft.com/office/drawing/2014/main" id="{572CA319-B324-E8E1-28D9-8BE1489814F0}"/>
              </a:ext>
            </a:extLst>
          </p:cNvPr>
          <p:cNvSpPr txBox="1"/>
          <p:nvPr/>
        </p:nvSpPr>
        <p:spPr>
          <a:xfrm>
            <a:off x="10822538" y="2291611"/>
            <a:ext cx="682487" cy="261610"/>
          </a:xfrm>
          <a:prstGeom prst="rect">
            <a:avLst/>
          </a:prstGeom>
          <a:noFill/>
        </p:spPr>
        <p:txBody>
          <a:bodyPr wrap="square" rtlCol="0">
            <a:spAutoFit/>
          </a:bodyPr>
          <a:lstStyle/>
          <a:p>
            <a:r>
              <a:rPr lang="en-US" sz="1100" b="1">
                <a:solidFill>
                  <a:schemeClr val="tx1">
                    <a:lumMod val="65000"/>
                    <a:lumOff val="35000"/>
                  </a:schemeClr>
                </a:solidFill>
              </a:rPr>
              <a:t>Dec ‘29</a:t>
            </a:r>
          </a:p>
        </p:txBody>
      </p:sp>
      <p:sp>
        <p:nvSpPr>
          <p:cNvPr id="105" name="TextBox 104">
            <a:extLst>
              <a:ext uri="{FF2B5EF4-FFF2-40B4-BE49-F238E27FC236}">
                <a16:creationId xmlns:a16="http://schemas.microsoft.com/office/drawing/2014/main" id="{C84EA275-7C15-F8B2-0508-8E6810C03DCF}"/>
              </a:ext>
            </a:extLst>
          </p:cNvPr>
          <p:cNvSpPr txBox="1"/>
          <p:nvPr/>
        </p:nvSpPr>
        <p:spPr>
          <a:xfrm>
            <a:off x="5104375" y="2295648"/>
            <a:ext cx="682487" cy="261610"/>
          </a:xfrm>
          <a:prstGeom prst="rect">
            <a:avLst/>
          </a:prstGeom>
          <a:noFill/>
        </p:spPr>
        <p:txBody>
          <a:bodyPr wrap="square" rtlCol="0">
            <a:spAutoFit/>
          </a:bodyPr>
          <a:lstStyle/>
          <a:p>
            <a:r>
              <a:rPr lang="en-US" sz="1100" b="1">
                <a:solidFill>
                  <a:schemeClr val="tx1">
                    <a:lumMod val="65000"/>
                    <a:lumOff val="35000"/>
                  </a:schemeClr>
                </a:solidFill>
              </a:rPr>
              <a:t>Dec ‘22</a:t>
            </a:r>
          </a:p>
        </p:txBody>
      </p:sp>
      <p:sp>
        <p:nvSpPr>
          <p:cNvPr id="106" name="Rectangle 105">
            <a:extLst>
              <a:ext uri="{FF2B5EF4-FFF2-40B4-BE49-F238E27FC236}">
                <a16:creationId xmlns:a16="http://schemas.microsoft.com/office/drawing/2014/main" id="{A16F7137-7153-89CF-58FD-3AA11E0EE139}"/>
              </a:ext>
            </a:extLst>
          </p:cNvPr>
          <p:cNvSpPr/>
          <p:nvPr/>
        </p:nvSpPr>
        <p:spPr>
          <a:xfrm>
            <a:off x="5397912" y="2743202"/>
            <a:ext cx="3474720" cy="127274"/>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C014FEE7-140D-B964-A30C-7D52E0167A4A}"/>
              </a:ext>
            </a:extLst>
          </p:cNvPr>
          <p:cNvSpPr txBox="1"/>
          <p:nvPr/>
        </p:nvSpPr>
        <p:spPr>
          <a:xfrm>
            <a:off x="4776384" y="2678248"/>
            <a:ext cx="682487" cy="261610"/>
          </a:xfrm>
          <a:prstGeom prst="rect">
            <a:avLst/>
          </a:prstGeom>
          <a:noFill/>
        </p:spPr>
        <p:txBody>
          <a:bodyPr wrap="square" rtlCol="0">
            <a:spAutoFit/>
          </a:bodyPr>
          <a:lstStyle/>
          <a:p>
            <a:r>
              <a:rPr lang="en-US" sz="1100" b="1">
                <a:solidFill>
                  <a:schemeClr val="tx1">
                    <a:lumMod val="65000"/>
                    <a:lumOff val="35000"/>
                  </a:schemeClr>
                </a:solidFill>
              </a:rPr>
              <a:t>Aug ‘22</a:t>
            </a:r>
          </a:p>
        </p:txBody>
      </p:sp>
      <p:sp>
        <p:nvSpPr>
          <p:cNvPr id="108" name="TextBox 107">
            <a:extLst>
              <a:ext uri="{FF2B5EF4-FFF2-40B4-BE49-F238E27FC236}">
                <a16:creationId xmlns:a16="http://schemas.microsoft.com/office/drawing/2014/main" id="{689A415B-D3DC-46F6-829A-ADD6C4953367}"/>
              </a:ext>
            </a:extLst>
          </p:cNvPr>
          <p:cNvSpPr txBox="1"/>
          <p:nvPr/>
        </p:nvSpPr>
        <p:spPr>
          <a:xfrm>
            <a:off x="8895823" y="2678248"/>
            <a:ext cx="682487" cy="261610"/>
          </a:xfrm>
          <a:prstGeom prst="rect">
            <a:avLst/>
          </a:prstGeom>
          <a:noFill/>
        </p:spPr>
        <p:txBody>
          <a:bodyPr wrap="square" rtlCol="0">
            <a:spAutoFit/>
          </a:bodyPr>
          <a:lstStyle/>
          <a:p>
            <a:r>
              <a:rPr lang="en-US" sz="1100" b="1">
                <a:solidFill>
                  <a:schemeClr val="tx1">
                    <a:lumMod val="65000"/>
                    <a:lumOff val="35000"/>
                  </a:schemeClr>
                </a:solidFill>
              </a:rPr>
              <a:t>Jun ‘27</a:t>
            </a:r>
          </a:p>
        </p:txBody>
      </p:sp>
      <p:sp>
        <p:nvSpPr>
          <p:cNvPr id="109" name="TextBox 108">
            <a:extLst>
              <a:ext uri="{FF2B5EF4-FFF2-40B4-BE49-F238E27FC236}">
                <a16:creationId xmlns:a16="http://schemas.microsoft.com/office/drawing/2014/main" id="{B5D9C97F-A387-B5A5-B152-6844F3CF2C94}"/>
              </a:ext>
            </a:extLst>
          </p:cNvPr>
          <p:cNvSpPr txBox="1"/>
          <p:nvPr/>
        </p:nvSpPr>
        <p:spPr>
          <a:xfrm>
            <a:off x="8895822" y="3060086"/>
            <a:ext cx="682487" cy="261610"/>
          </a:xfrm>
          <a:prstGeom prst="rect">
            <a:avLst/>
          </a:prstGeom>
          <a:noFill/>
        </p:spPr>
        <p:txBody>
          <a:bodyPr wrap="square" rtlCol="0">
            <a:spAutoFit/>
          </a:bodyPr>
          <a:lstStyle/>
          <a:p>
            <a:r>
              <a:rPr lang="en-US" sz="1100" b="1">
                <a:solidFill>
                  <a:schemeClr val="tx1">
                    <a:lumMod val="65000"/>
                    <a:lumOff val="35000"/>
                  </a:schemeClr>
                </a:solidFill>
              </a:rPr>
              <a:t>Jun ‘27</a:t>
            </a:r>
          </a:p>
        </p:txBody>
      </p:sp>
      <p:sp>
        <p:nvSpPr>
          <p:cNvPr id="110" name="TextBox 109">
            <a:extLst>
              <a:ext uri="{FF2B5EF4-FFF2-40B4-BE49-F238E27FC236}">
                <a16:creationId xmlns:a16="http://schemas.microsoft.com/office/drawing/2014/main" id="{A64E1926-C6F1-BABC-A13E-7DA3CC3E4B5A}"/>
              </a:ext>
            </a:extLst>
          </p:cNvPr>
          <p:cNvSpPr txBox="1"/>
          <p:nvPr/>
        </p:nvSpPr>
        <p:spPr>
          <a:xfrm>
            <a:off x="5055151" y="3056420"/>
            <a:ext cx="682487" cy="261610"/>
          </a:xfrm>
          <a:prstGeom prst="rect">
            <a:avLst/>
          </a:prstGeom>
          <a:noFill/>
        </p:spPr>
        <p:txBody>
          <a:bodyPr wrap="square" rtlCol="0">
            <a:spAutoFit/>
          </a:bodyPr>
          <a:lstStyle/>
          <a:p>
            <a:r>
              <a:rPr lang="en-US" sz="1100" b="1">
                <a:solidFill>
                  <a:schemeClr val="tx1">
                    <a:lumMod val="65000"/>
                    <a:lumOff val="35000"/>
                  </a:schemeClr>
                </a:solidFill>
              </a:rPr>
              <a:t>Nov ‘22</a:t>
            </a:r>
          </a:p>
        </p:txBody>
      </p:sp>
      <p:sp>
        <p:nvSpPr>
          <p:cNvPr id="111" name="TextBox 110">
            <a:extLst>
              <a:ext uri="{FF2B5EF4-FFF2-40B4-BE49-F238E27FC236}">
                <a16:creationId xmlns:a16="http://schemas.microsoft.com/office/drawing/2014/main" id="{1F43CF41-B1B1-F5AD-899F-DFCE10583098}"/>
              </a:ext>
            </a:extLst>
          </p:cNvPr>
          <p:cNvSpPr txBox="1"/>
          <p:nvPr/>
        </p:nvSpPr>
        <p:spPr>
          <a:xfrm>
            <a:off x="8895822" y="3883096"/>
            <a:ext cx="682487" cy="261610"/>
          </a:xfrm>
          <a:prstGeom prst="rect">
            <a:avLst/>
          </a:prstGeom>
          <a:noFill/>
        </p:spPr>
        <p:txBody>
          <a:bodyPr wrap="square" rtlCol="0">
            <a:spAutoFit/>
          </a:bodyPr>
          <a:lstStyle/>
          <a:p>
            <a:r>
              <a:rPr lang="en-US" sz="1100" b="1">
                <a:solidFill>
                  <a:schemeClr val="tx1">
                    <a:lumMod val="65000"/>
                    <a:lumOff val="35000"/>
                  </a:schemeClr>
                </a:solidFill>
              </a:rPr>
              <a:t>Jun ‘27</a:t>
            </a:r>
          </a:p>
        </p:txBody>
      </p:sp>
      <p:sp>
        <p:nvSpPr>
          <p:cNvPr id="112" name="TextBox 111">
            <a:extLst>
              <a:ext uri="{FF2B5EF4-FFF2-40B4-BE49-F238E27FC236}">
                <a16:creationId xmlns:a16="http://schemas.microsoft.com/office/drawing/2014/main" id="{8488051C-AA65-8224-3418-BB69689DF125}"/>
              </a:ext>
            </a:extLst>
          </p:cNvPr>
          <p:cNvSpPr txBox="1"/>
          <p:nvPr/>
        </p:nvSpPr>
        <p:spPr>
          <a:xfrm>
            <a:off x="4501068" y="3883096"/>
            <a:ext cx="682487" cy="261610"/>
          </a:xfrm>
          <a:prstGeom prst="rect">
            <a:avLst/>
          </a:prstGeom>
          <a:noFill/>
        </p:spPr>
        <p:txBody>
          <a:bodyPr wrap="square" rtlCol="0">
            <a:spAutoFit/>
          </a:bodyPr>
          <a:lstStyle/>
          <a:p>
            <a:r>
              <a:rPr lang="en-US" sz="1100" b="1">
                <a:solidFill>
                  <a:schemeClr val="tx1">
                    <a:lumMod val="65000"/>
                    <a:lumOff val="35000"/>
                  </a:schemeClr>
                </a:solidFill>
              </a:rPr>
              <a:t>May ‘22</a:t>
            </a:r>
          </a:p>
        </p:txBody>
      </p:sp>
      <p:sp>
        <p:nvSpPr>
          <p:cNvPr id="113" name="Rectangle 112">
            <a:extLst>
              <a:ext uri="{FF2B5EF4-FFF2-40B4-BE49-F238E27FC236}">
                <a16:creationId xmlns:a16="http://schemas.microsoft.com/office/drawing/2014/main" id="{1F7FBA68-66B3-CC4C-5A37-19D5D71247F0}"/>
              </a:ext>
            </a:extLst>
          </p:cNvPr>
          <p:cNvSpPr/>
          <p:nvPr/>
        </p:nvSpPr>
        <p:spPr>
          <a:xfrm>
            <a:off x="5117627" y="4291353"/>
            <a:ext cx="3749040" cy="128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9CB3609-708A-F99E-BCF3-2795F7AE4EEC}"/>
              </a:ext>
            </a:extLst>
          </p:cNvPr>
          <p:cNvSpPr txBox="1"/>
          <p:nvPr/>
        </p:nvSpPr>
        <p:spPr>
          <a:xfrm>
            <a:off x="8895822" y="4224556"/>
            <a:ext cx="682487" cy="261610"/>
          </a:xfrm>
          <a:prstGeom prst="rect">
            <a:avLst/>
          </a:prstGeom>
          <a:noFill/>
        </p:spPr>
        <p:txBody>
          <a:bodyPr wrap="square" rtlCol="0">
            <a:spAutoFit/>
          </a:bodyPr>
          <a:lstStyle/>
          <a:p>
            <a:r>
              <a:rPr lang="en-US" sz="1100" b="1">
                <a:solidFill>
                  <a:schemeClr val="tx1">
                    <a:lumMod val="65000"/>
                    <a:lumOff val="35000"/>
                  </a:schemeClr>
                </a:solidFill>
              </a:rPr>
              <a:t>Jun ‘27</a:t>
            </a:r>
          </a:p>
        </p:txBody>
      </p:sp>
      <p:sp>
        <p:nvSpPr>
          <p:cNvPr id="115" name="TextBox 114">
            <a:extLst>
              <a:ext uri="{FF2B5EF4-FFF2-40B4-BE49-F238E27FC236}">
                <a16:creationId xmlns:a16="http://schemas.microsoft.com/office/drawing/2014/main" id="{CDD16466-5D47-AFCC-9374-14150B7C39D4}"/>
              </a:ext>
            </a:extLst>
          </p:cNvPr>
          <p:cNvSpPr txBox="1"/>
          <p:nvPr/>
        </p:nvSpPr>
        <p:spPr>
          <a:xfrm>
            <a:off x="4501068" y="4224556"/>
            <a:ext cx="682487" cy="261610"/>
          </a:xfrm>
          <a:prstGeom prst="rect">
            <a:avLst/>
          </a:prstGeom>
          <a:noFill/>
        </p:spPr>
        <p:txBody>
          <a:bodyPr wrap="square" rtlCol="0">
            <a:spAutoFit/>
          </a:bodyPr>
          <a:lstStyle/>
          <a:p>
            <a:r>
              <a:rPr lang="en-US" sz="1100" b="1">
                <a:solidFill>
                  <a:schemeClr val="tx1">
                    <a:lumMod val="65000"/>
                    <a:lumOff val="35000"/>
                  </a:schemeClr>
                </a:solidFill>
              </a:rPr>
              <a:t>May ‘22</a:t>
            </a:r>
          </a:p>
        </p:txBody>
      </p:sp>
      <p:sp>
        <p:nvSpPr>
          <p:cNvPr id="116" name="TextBox 115">
            <a:extLst>
              <a:ext uri="{FF2B5EF4-FFF2-40B4-BE49-F238E27FC236}">
                <a16:creationId xmlns:a16="http://schemas.microsoft.com/office/drawing/2014/main" id="{ECB27DFC-C927-B83D-1F8E-C6639048112D}"/>
              </a:ext>
            </a:extLst>
          </p:cNvPr>
          <p:cNvSpPr txBox="1"/>
          <p:nvPr/>
        </p:nvSpPr>
        <p:spPr>
          <a:xfrm>
            <a:off x="10019321" y="4706106"/>
            <a:ext cx="682487" cy="261610"/>
          </a:xfrm>
          <a:prstGeom prst="rect">
            <a:avLst/>
          </a:prstGeom>
          <a:noFill/>
        </p:spPr>
        <p:txBody>
          <a:bodyPr wrap="square" rtlCol="0">
            <a:spAutoFit/>
          </a:bodyPr>
          <a:lstStyle/>
          <a:p>
            <a:r>
              <a:rPr lang="en-US" sz="1100" b="1">
                <a:solidFill>
                  <a:schemeClr val="tx1">
                    <a:lumMod val="65000"/>
                    <a:lumOff val="35000"/>
                  </a:schemeClr>
                </a:solidFill>
              </a:rPr>
              <a:t>Oct ‘28</a:t>
            </a:r>
          </a:p>
        </p:txBody>
      </p:sp>
      <p:sp>
        <p:nvSpPr>
          <p:cNvPr id="117" name="TextBox 116">
            <a:extLst>
              <a:ext uri="{FF2B5EF4-FFF2-40B4-BE49-F238E27FC236}">
                <a16:creationId xmlns:a16="http://schemas.microsoft.com/office/drawing/2014/main" id="{B64D928A-3416-1E63-5EA5-D8E003D553E6}"/>
              </a:ext>
            </a:extLst>
          </p:cNvPr>
          <p:cNvSpPr txBox="1"/>
          <p:nvPr/>
        </p:nvSpPr>
        <p:spPr>
          <a:xfrm>
            <a:off x="5707117" y="4706106"/>
            <a:ext cx="682487" cy="261610"/>
          </a:xfrm>
          <a:prstGeom prst="rect">
            <a:avLst/>
          </a:prstGeom>
          <a:noFill/>
        </p:spPr>
        <p:txBody>
          <a:bodyPr wrap="square" rtlCol="0">
            <a:spAutoFit/>
          </a:bodyPr>
          <a:lstStyle/>
          <a:p>
            <a:r>
              <a:rPr lang="en-US" sz="1100" b="1">
                <a:solidFill>
                  <a:schemeClr val="tx1">
                    <a:lumMod val="65000"/>
                    <a:lumOff val="35000"/>
                  </a:schemeClr>
                </a:solidFill>
              </a:rPr>
              <a:t>Oct ‘23</a:t>
            </a:r>
          </a:p>
        </p:txBody>
      </p:sp>
      <p:sp>
        <p:nvSpPr>
          <p:cNvPr id="118" name="Rectangle 117">
            <a:extLst>
              <a:ext uri="{FF2B5EF4-FFF2-40B4-BE49-F238E27FC236}">
                <a16:creationId xmlns:a16="http://schemas.microsoft.com/office/drawing/2014/main" id="{8E92CB77-AA23-ED7A-9630-AFBB1FB602CF}"/>
              </a:ext>
            </a:extLst>
          </p:cNvPr>
          <p:cNvSpPr/>
          <p:nvPr/>
        </p:nvSpPr>
        <p:spPr>
          <a:xfrm>
            <a:off x="6529416" y="5166753"/>
            <a:ext cx="3657600" cy="12801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9" name="TextBox 118">
            <a:extLst>
              <a:ext uri="{FF2B5EF4-FFF2-40B4-BE49-F238E27FC236}">
                <a16:creationId xmlns:a16="http://schemas.microsoft.com/office/drawing/2014/main" id="{FC7A9C94-5351-393C-FBAC-E4D4EF478EE1}"/>
              </a:ext>
            </a:extLst>
          </p:cNvPr>
          <p:cNvSpPr txBox="1"/>
          <p:nvPr/>
        </p:nvSpPr>
        <p:spPr>
          <a:xfrm>
            <a:off x="10216171" y="5096257"/>
            <a:ext cx="682487" cy="261610"/>
          </a:xfrm>
          <a:prstGeom prst="rect">
            <a:avLst/>
          </a:prstGeom>
          <a:noFill/>
        </p:spPr>
        <p:txBody>
          <a:bodyPr wrap="square" rtlCol="0">
            <a:spAutoFit/>
          </a:bodyPr>
          <a:lstStyle/>
          <a:p>
            <a:r>
              <a:rPr lang="en-US" sz="1100" b="1">
                <a:solidFill>
                  <a:schemeClr val="tx1">
                    <a:lumMod val="65000"/>
                    <a:lumOff val="35000"/>
                  </a:schemeClr>
                </a:solidFill>
              </a:rPr>
              <a:t>Feb ‘29</a:t>
            </a:r>
          </a:p>
        </p:txBody>
      </p:sp>
      <p:sp>
        <p:nvSpPr>
          <p:cNvPr id="120" name="TextBox 119">
            <a:extLst>
              <a:ext uri="{FF2B5EF4-FFF2-40B4-BE49-F238E27FC236}">
                <a16:creationId xmlns:a16="http://schemas.microsoft.com/office/drawing/2014/main" id="{66701539-8E78-2C50-9476-4F870C5109F2}"/>
              </a:ext>
            </a:extLst>
          </p:cNvPr>
          <p:cNvSpPr txBox="1"/>
          <p:nvPr/>
        </p:nvSpPr>
        <p:spPr>
          <a:xfrm>
            <a:off x="5903967" y="5096257"/>
            <a:ext cx="682487" cy="261610"/>
          </a:xfrm>
          <a:prstGeom prst="rect">
            <a:avLst/>
          </a:prstGeom>
          <a:noFill/>
        </p:spPr>
        <p:txBody>
          <a:bodyPr wrap="square" rtlCol="0">
            <a:spAutoFit/>
          </a:bodyPr>
          <a:lstStyle/>
          <a:p>
            <a:r>
              <a:rPr lang="en-US" sz="1100" b="1">
                <a:solidFill>
                  <a:schemeClr val="tx1">
                    <a:lumMod val="65000"/>
                    <a:lumOff val="35000"/>
                  </a:schemeClr>
                </a:solidFill>
              </a:rPr>
              <a:t>Feb ‘24</a:t>
            </a:r>
          </a:p>
        </p:txBody>
      </p:sp>
      <p:sp>
        <p:nvSpPr>
          <p:cNvPr id="121" name="Rectangle 120">
            <a:extLst>
              <a:ext uri="{FF2B5EF4-FFF2-40B4-BE49-F238E27FC236}">
                <a16:creationId xmlns:a16="http://schemas.microsoft.com/office/drawing/2014/main" id="{331C6097-662D-6429-E0FE-BC7B0E0F08BC}"/>
              </a:ext>
            </a:extLst>
          </p:cNvPr>
          <p:cNvSpPr/>
          <p:nvPr/>
        </p:nvSpPr>
        <p:spPr>
          <a:xfrm>
            <a:off x="7006605" y="5564302"/>
            <a:ext cx="3657600" cy="12801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22" name="TextBox 121">
            <a:extLst>
              <a:ext uri="{FF2B5EF4-FFF2-40B4-BE49-F238E27FC236}">
                <a16:creationId xmlns:a16="http://schemas.microsoft.com/office/drawing/2014/main" id="{58DDF4D3-DC33-BEE9-B346-B4068A1CC930}"/>
              </a:ext>
            </a:extLst>
          </p:cNvPr>
          <p:cNvSpPr txBox="1"/>
          <p:nvPr/>
        </p:nvSpPr>
        <p:spPr>
          <a:xfrm>
            <a:off x="10693360" y="5493806"/>
            <a:ext cx="682487" cy="261610"/>
          </a:xfrm>
          <a:prstGeom prst="rect">
            <a:avLst/>
          </a:prstGeom>
          <a:noFill/>
        </p:spPr>
        <p:txBody>
          <a:bodyPr wrap="square" rtlCol="0">
            <a:spAutoFit/>
          </a:bodyPr>
          <a:lstStyle/>
          <a:p>
            <a:r>
              <a:rPr lang="en-US" sz="1100" b="1">
                <a:solidFill>
                  <a:schemeClr val="tx1">
                    <a:lumMod val="65000"/>
                    <a:lumOff val="35000"/>
                  </a:schemeClr>
                </a:solidFill>
              </a:rPr>
              <a:t>Sep ‘29</a:t>
            </a:r>
          </a:p>
        </p:txBody>
      </p:sp>
      <p:sp>
        <p:nvSpPr>
          <p:cNvPr id="123" name="TextBox 122">
            <a:extLst>
              <a:ext uri="{FF2B5EF4-FFF2-40B4-BE49-F238E27FC236}">
                <a16:creationId xmlns:a16="http://schemas.microsoft.com/office/drawing/2014/main" id="{A3CAE12B-DD53-046A-8AD3-416C6BE5A3F9}"/>
              </a:ext>
            </a:extLst>
          </p:cNvPr>
          <p:cNvSpPr txBox="1"/>
          <p:nvPr/>
        </p:nvSpPr>
        <p:spPr>
          <a:xfrm>
            <a:off x="6381156" y="5493806"/>
            <a:ext cx="682487" cy="261610"/>
          </a:xfrm>
          <a:prstGeom prst="rect">
            <a:avLst/>
          </a:prstGeom>
          <a:noFill/>
        </p:spPr>
        <p:txBody>
          <a:bodyPr wrap="square" rtlCol="0">
            <a:spAutoFit/>
          </a:bodyPr>
          <a:lstStyle/>
          <a:p>
            <a:r>
              <a:rPr lang="en-US" sz="1100" b="1">
                <a:solidFill>
                  <a:schemeClr val="tx1">
                    <a:lumMod val="65000"/>
                    <a:lumOff val="35000"/>
                  </a:schemeClr>
                </a:solidFill>
              </a:rPr>
              <a:t>Sep ‘24</a:t>
            </a:r>
          </a:p>
        </p:txBody>
      </p:sp>
      <p:sp>
        <p:nvSpPr>
          <p:cNvPr id="124" name="Rectangle 123">
            <a:extLst>
              <a:ext uri="{FF2B5EF4-FFF2-40B4-BE49-F238E27FC236}">
                <a16:creationId xmlns:a16="http://schemas.microsoft.com/office/drawing/2014/main" id="{A37157E9-FD88-6E61-745E-5BE42EBEB9A5}"/>
              </a:ext>
            </a:extLst>
          </p:cNvPr>
          <p:cNvSpPr/>
          <p:nvPr/>
        </p:nvSpPr>
        <p:spPr>
          <a:xfrm>
            <a:off x="7588275" y="5951829"/>
            <a:ext cx="3657600" cy="12801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25" name="TextBox 124">
            <a:extLst>
              <a:ext uri="{FF2B5EF4-FFF2-40B4-BE49-F238E27FC236}">
                <a16:creationId xmlns:a16="http://schemas.microsoft.com/office/drawing/2014/main" id="{636EB9E9-0E5D-3323-FD57-6C86DDEB832A}"/>
              </a:ext>
            </a:extLst>
          </p:cNvPr>
          <p:cNvSpPr txBox="1"/>
          <p:nvPr/>
        </p:nvSpPr>
        <p:spPr>
          <a:xfrm>
            <a:off x="11275030" y="5881333"/>
            <a:ext cx="682487" cy="261610"/>
          </a:xfrm>
          <a:prstGeom prst="rect">
            <a:avLst/>
          </a:prstGeom>
          <a:noFill/>
        </p:spPr>
        <p:txBody>
          <a:bodyPr wrap="square" rtlCol="0">
            <a:spAutoFit/>
          </a:bodyPr>
          <a:lstStyle/>
          <a:p>
            <a:r>
              <a:rPr lang="en-US" sz="1100" b="1">
                <a:solidFill>
                  <a:schemeClr val="tx1">
                    <a:lumMod val="65000"/>
                    <a:lumOff val="35000"/>
                  </a:schemeClr>
                </a:solidFill>
              </a:rPr>
              <a:t>Aug ‘30</a:t>
            </a:r>
          </a:p>
        </p:txBody>
      </p:sp>
      <p:sp>
        <p:nvSpPr>
          <p:cNvPr id="126" name="TextBox 125">
            <a:extLst>
              <a:ext uri="{FF2B5EF4-FFF2-40B4-BE49-F238E27FC236}">
                <a16:creationId xmlns:a16="http://schemas.microsoft.com/office/drawing/2014/main" id="{FA246217-413C-C078-834E-905B07DD1DE8}"/>
              </a:ext>
            </a:extLst>
          </p:cNvPr>
          <p:cNvSpPr txBox="1"/>
          <p:nvPr/>
        </p:nvSpPr>
        <p:spPr>
          <a:xfrm>
            <a:off x="6962826" y="5881333"/>
            <a:ext cx="682487" cy="261610"/>
          </a:xfrm>
          <a:prstGeom prst="rect">
            <a:avLst/>
          </a:prstGeom>
          <a:noFill/>
        </p:spPr>
        <p:txBody>
          <a:bodyPr wrap="square" rtlCol="0">
            <a:spAutoFit/>
          </a:bodyPr>
          <a:lstStyle/>
          <a:p>
            <a:r>
              <a:rPr lang="en-US" sz="1100" b="1">
                <a:solidFill>
                  <a:schemeClr val="tx1">
                    <a:lumMod val="65000"/>
                    <a:lumOff val="35000"/>
                  </a:schemeClr>
                </a:solidFill>
              </a:rPr>
              <a:t>Aug ‘25</a:t>
            </a:r>
          </a:p>
        </p:txBody>
      </p:sp>
      <p:sp>
        <p:nvSpPr>
          <p:cNvPr id="127" name="Rectangle 126">
            <a:extLst>
              <a:ext uri="{FF2B5EF4-FFF2-40B4-BE49-F238E27FC236}">
                <a16:creationId xmlns:a16="http://schemas.microsoft.com/office/drawing/2014/main" id="{0B80922F-7E4A-0229-F045-D8572F892F7F}"/>
              </a:ext>
            </a:extLst>
          </p:cNvPr>
          <p:cNvSpPr/>
          <p:nvPr/>
        </p:nvSpPr>
        <p:spPr>
          <a:xfrm>
            <a:off x="7607254" y="3499199"/>
            <a:ext cx="2926080" cy="127274"/>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3DD1ACF6-1498-8725-EDAD-B7AC8E9287B7}"/>
              </a:ext>
            </a:extLst>
          </p:cNvPr>
          <p:cNvSpPr txBox="1"/>
          <p:nvPr/>
        </p:nvSpPr>
        <p:spPr>
          <a:xfrm>
            <a:off x="6958877" y="3432787"/>
            <a:ext cx="682487" cy="261610"/>
          </a:xfrm>
          <a:prstGeom prst="rect">
            <a:avLst/>
          </a:prstGeom>
          <a:noFill/>
        </p:spPr>
        <p:txBody>
          <a:bodyPr wrap="square" rtlCol="0">
            <a:spAutoFit/>
          </a:bodyPr>
          <a:lstStyle/>
          <a:p>
            <a:r>
              <a:rPr lang="en-US" sz="1100" b="1">
                <a:solidFill>
                  <a:schemeClr val="tx1">
                    <a:lumMod val="65000"/>
                    <a:lumOff val="35000"/>
                  </a:schemeClr>
                </a:solidFill>
              </a:rPr>
              <a:t>Aug ‘25</a:t>
            </a:r>
          </a:p>
        </p:txBody>
      </p:sp>
      <p:sp>
        <p:nvSpPr>
          <p:cNvPr id="129" name="TextBox 128">
            <a:extLst>
              <a:ext uri="{FF2B5EF4-FFF2-40B4-BE49-F238E27FC236}">
                <a16:creationId xmlns:a16="http://schemas.microsoft.com/office/drawing/2014/main" id="{A0495692-C656-B412-6581-9853BFAAB2C4}"/>
              </a:ext>
            </a:extLst>
          </p:cNvPr>
          <p:cNvSpPr txBox="1"/>
          <p:nvPr/>
        </p:nvSpPr>
        <p:spPr>
          <a:xfrm>
            <a:off x="10533334" y="3427147"/>
            <a:ext cx="682487" cy="261610"/>
          </a:xfrm>
          <a:prstGeom prst="rect">
            <a:avLst/>
          </a:prstGeom>
          <a:noFill/>
        </p:spPr>
        <p:txBody>
          <a:bodyPr wrap="square" rtlCol="0">
            <a:spAutoFit/>
          </a:bodyPr>
          <a:lstStyle/>
          <a:p>
            <a:r>
              <a:rPr lang="en-US" sz="1100" b="1">
                <a:solidFill>
                  <a:schemeClr val="tx1">
                    <a:lumMod val="65000"/>
                    <a:lumOff val="35000"/>
                  </a:schemeClr>
                </a:solidFill>
              </a:rPr>
              <a:t>Aug ‘29</a:t>
            </a:r>
          </a:p>
        </p:txBody>
      </p:sp>
      <p:sp>
        <p:nvSpPr>
          <p:cNvPr id="130" name="Speech Bubble: Rectangle 129">
            <a:extLst>
              <a:ext uri="{FF2B5EF4-FFF2-40B4-BE49-F238E27FC236}">
                <a16:creationId xmlns:a16="http://schemas.microsoft.com/office/drawing/2014/main" id="{3DF769BD-5793-A168-A893-00ED18E516C8}"/>
              </a:ext>
            </a:extLst>
          </p:cNvPr>
          <p:cNvSpPr/>
          <p:nvPr/>
        </p:nvSpPr>
        <p:spPr>
          <a:xfrm>
            <a:off x="627430" y="6228261"/>
            <a:ext cx="3873638" cy="401139"/>
          </a:xfrm>
          <a:prstGeom prst="wedgeRectCallout">
            <a:avLst>
              <a:gd name="adj1" fmla="val -17663"/>
              <a:gd name="adj2" fmla="val -45067"/>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i="1">
                <a:solidFill>
                  <a:schemeClr val="tx1"/>
                </a:solidFill>
                <a:latin typeface="Gilroy" panose="00000500000000000000"/>
              </a:rPr>
              <a:t>Only 51% ($46M) remains in Fund III, with the rest being tied to co-invest with Morgan Stanley</a:t>
            </a:r>
          </a:p>
        </p:txBody>
      </p:sp>
      <p:cxnSp>
        <p:nvCxnSpPr>
          <p:cNvPr id="139" name="Connector: Elbow 138">
            <a:extLst>
              <a:ext uri="{FF2B5EF4-FFF2-40B4-BE49-F238E27FC236}">
                <a16:creationId xmlns:a16="http://schemas.microsoft.com/office/drawing/2014/main" id="{C1D0D9FB-3461-0AC8-CBD4-B77388DB81E6}"/>
              </a:ext>
            </a:extLst>
          </p:cNvPr>
          <p:cNvCxnSpPr>
            <a:cxnSpLocks/>
          </p:cNvCxnSpPr>
          <p:nvPr/>
        </p:nvCxnSpPr>
        <p:spPr>
          <a:xfrm rot="5400000" flipH="1" flipV="1">
            <a:off x="-220920" y="5634080"/>
            <a:ext cx="1201768" cy="387732"/>
          </a:xfrm>
          <a:prstGeom prst="bentConnector3">
            <a:avLst>
              <a:gd name="adj1" fmla="val 9993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3CF9165-FBED-530E-CF8D-384668EA2362}"/>
              </a:ext>
            </a:extLst>
          </p:cNvPr>
          <p:cNvCxnSpPr>
            <a:cxnSpLocks/>
            <a:endCxn id="130" idx="1"/>
          </p:cNvCxnSpPr>
          <p:nvPr/>
        </p:nvCxnSpPr>
        <p:spPr>
          <a:xfrm>
            <a:off x="166688" y="6428831"/>
            <a:ext cx="4607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1585F7D-65B0-F4B6-842D-43FCB3465862}"/>
              </a:ext>
            </a:extLst>
          </p:cNvPr>
          <p:cNvCxnSpPr>
            <a:cxnSpLocks/>
          </p:cNvCxnSpPr>
          <p:nvPr/>
        </p:nvCxnSpPr>
        <p:spPr>
          <a:xfrm>
            <a:off x="7558685" y="1548341"/>
            <a:ext cx="0" cy="466951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5" name="Arrow: Up 174">
            <a:extLst>
              <a:ext uri="{FF2B5EF4-FFF2-40B4-BE49-F238E27FC236}">
                <a16:creationId xmlns:a16="http://schemas.microsoft.com/office/drawing/2014/main" id="{D2F69666-D224-C6E3-6842-1206DAF93962}"/>
              </a:ext>
            </a:extLst>
          </p:cNvPr>
          <p:cNvSpPr/>
          <p:nvPr/>
        </p:nvSpPr>
        <p:spPr>
          <a:xfrm flipV="1">
            <a:off x="7490953" y="995555"/>
            <a:ext cx="135454" cy="26379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6" name="TextBox 175">
            <a:extLst>
              <a:ext uri="{FF2B5EF4-FFF2-40B4-BE49-F238E27FC236}">
                <a16:creationId xmlns:a16="http://schemas.microsoft.com/office/drawing/2014/main" id="{ABB8E6C0-B4C1-6E14-FF12-973372012BCA}"/>
              </a:ext>
            </a:extLst>
          </p:cNvPr>
          <p:cNvSpPr txBox="1"/>
          <p:nvPr/>
        </p:nvSpPr>
        <p:spPr>
          <a:xfrm>
            <a:off x="6918600" y="718390"/>
            <a:ext cx="1280160" cy="2308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pPr algn="ctr"/>
            <a:r>
              <a:rPr lang="en-US" sz="900">
                <a:solidFill>
                  <a:srgbClr val="FF0000"/>
                </a:solidFill>
              </a:rPr>
              <a:t>We are here – July ‘25</a:t>
            </a:r>
          </a:p>
        </p:txBody>
      </p:sp>
    </p:spTree>
    <p:extLst>
      <p:ext uri="{BB962C8B-B14F-4D97-AF65-F5344CB8AC3E}">
        <p14:creationId xmlns:p14="http://schemas.microsoft.com/office/powerpoint/2010/main" val="2919380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4515-0D3A-A694-4827-A6C34804BD1B}"/>
              </a:ext>
            </a:extLst>
          </p:cNvPr>
          <p:cNvSpPr>
            <a:spLocks noGrp="1"/>
          </p:cNvSpPr>
          <p:nvPr>
            <p:ph type="title"/>
          </p:nvPr>
        </p:nvSpPr>
        <p:spPr/>
        <p:txBody>
          <a:bodyPr>
            <a:normAutofit/>
          </a:bodyPr>
          <a:lstStyle/>
          <a:p>
            <a:r>
              <a:rPr lang="en-US"/>
              <a:t>Fund Performance Forecast </a:t>
            </a:r>
            <a:r>
              <a:rPr lang="en-US" b="0"/>
              <a:t>| Hedging &amp; Debt Forecast w/ MT Co-Invest &amp; Plymouth Sale</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89BDD4CD-63F2-060C-FE79-BF308D203EB0}"/>
              </a:ext>
            </a:extLst>
          </p:cNvPr>
          <p:cNvSpPr/>
          <p:nvPr/>
        </p:nvSpPr>
        <p:spPr>
          <a:xfrm>
            <a:off x="762555" y="1188720"/>
            <a:ext cx="1645920"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1694A149-8C69-AE21-7071-081F29D63F94}"/>
              </a:ext>
            </a:extLst>
          </p:cNvPr>
          <p:cNvGrpSpPr/>
          <p:nvPr/>
        </p:nvGrpSpPr>
        <p:grpSpPr>
          <a:xfrm>
            <a:off x="2482140" y="1645920"/>
            <a:ext cx="457200" cy="457200"/>
            <a:chOff x="9081452" y="2331966"/>
            <a:chExt cx="602714" cy="594360"/>
          </a:xfrm>
        </p:grpSpPr>
        <p:sp>
          <p:nvSpPr>
            <p:cNvPr id="15" name="Oval 14">
              <a:extLst>
                <a:ext uri="{FF2B5EF4-FFF2-40B4-BE49-F238E27FC236}">
                  <a16:creationId xmlns:a16="http://schemas.microsoft.com/office/drawing/2014/main" id="{64A1FC4B-B2CB-CEDD-F862-97D1BD100759}"/>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EACF1BB-0734-C205-6AF2-5435741AF82E}"/>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A44C586D-519E-5EC4-469A-0F0CCD75FAD6}"/>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98FAA4C0-51D5-444A-0378-D4AA2E090948}"/>
              </a:ext>
            </a:extLst>
          </p:cNvPr>
          <p:cNvSpPr/>
          <p:nvPr/>
        </p:nvSpPr>
        <p:spPr>
          <a:xfrm>
            <a:off x="3013005" y="1188720"/>
            <a:ext cx="8321040" cy="1371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Currently, the Fund has </a:t>
            </a:r>
            <a:r>
              <a:rPr lang="en-US" sz="1200" b="1">
                <a:solidFill>
                  <a:schemeClr val="tx1"/>
                </a:solidFill>
                <a:latin typeface="Gilroy" panose="00000500000000000000"/>
                <a:ea typeface="Lato" panose="020F0502020204030203" pitchFamily="34" charset="0"/>
                <a:cs typeface="Lato" panose="020F0502020204030203" pitchFamily="34" charset="0"/>
              </a:rPr>
              <a:t>$182M of hedging against the credit facility at a 3.03% weighted average SOFR rate </a:t>
            </a:r>
            <a:r>
              <a:rPr lang="en-US" sz="1200">
                <a:solidFill>
                  <a:schemeClr val="tx1"/>
                </a:solidFill>
                <a:latin typeface="Gilroy" panose="00000500000000000000"/>
                <a:ea typeface="Lato" panose="020F0502020204030203" pitchFamily="34" charset="0"/>
                <a:cs typeface="Lato" panose="020F0502020204030203" pitchFamily="34" charset="0"/>
              </a:rPr>
              <a:t>with staggered maturity dates from 3Q25 to 1Q29</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The</a:t>
            </a:r>
            <a:r>
              <a:rPr lang="en-US" sz="1200">
                <a:solidFill>
                  <a:schemeClr val="tx1"/>
                </a:solidFill>
                <a:latin typeface="Gilroy" panose="00000500000000000000"/>
                <a:ea typeface="Lato" panose="020F0502020204030203" pitchFamily="34" charset="0"/>
                <a:cs typeface="Lato" panose="020F0502020204030203" pitchFamily="34" charset="0"/>
              </a:rPr>
              <a:t> </a:t>
            </a:r>
            <a:r>
              <a:rPr lang="en-US" sz="1200" b="1">
                <a:solidFill>
                  <a:schemeClr val="tx1"/>
                </a:solidFill>
                <a:latin typeface="Gilroy" panose="00000500000000000000"/>
                <a:ea typeface="Lato" panose="020F0502020204030203" pitchFamily="34" charset="0"/>
                <a:cs typeface="Lato" panose="020F0502020204030203" pitchFamily="34" charset="0"/>
              </a:rPr>
              <a:t>Apollo, New York Life, and Blackstone refinances are fixed rate loans, </a:t>
            </a:r>
            <a:r>
              <a:rPr lang="en-US" sz="1200">
                <a:solidFill>
                  <a:schemeClr val="tx1"/>
                </a:solidFill>
                <a:latin typeface="Gilroy" panose="00000500000000000000"/>
                <a:ea typeface="Lato" panose="020F0502020204030203" pitchFamily="34" charset="0"/>
                <a:cs typeface="Lato" panose="020F0502020204030203" pitchFamily="34" charset="0"/>
              </a:rPr>
              <a:t>providing additional hedging through the remainder of the fund term</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model uses the </a:t>
            </a:r>
            <a:r>
              <a:rPr lang="en-US" sz="1200" b="1">
                <a:solidFill>
                  <a:schemeClr val="tx1"/>
                </a:solidFill>
                <a:latin typeface="Gilroy" panose="00000500000000000000"/>
                <a:ea typeface="Lato" panose="020F0502020204030203" pitchFamily="34" charset="0"/>
                <a:cs typeface="Lato" panose="020F0502020204030203" pitchFamily="34" charset="0"/>
              </a:rPr>
              <a:t>all-in rate for the $350M Truist loan of SOFR +190 bps with a hedged rate of 5.50%</a:t>
            </a:r>
          </a:p>
        </p:txBody>
      </p:sp>
      <p:sp>
        <p:nvSpPr>
          <p:cNvPr id="4" name="TextBox 3">
            <a:extLst>
              <a:ext uri="{FF2B5EF4-FFF2-40B4-BE49-F238E27FC236}">
                <a16:creationId xmlns:a16="http://schemas.microsoft.com/office/drawing/2014/main" id="{0A63D63F-24D0-7DA4-5520-59D03ED6CC1B}"/>
              </a:ext>
            </a:extLst>
          </p:cNvPr>
          <p:cNvSpPr txBox="1"/>
          <p:nvPr/>
        </p:nvSpPr>
        <p:spPr>
          <a:xfrm>
            <a:off x="762555" y="6337623"/>
            <a:ext cx="10571490" cy="246221"/>
          </a:xfrm>
          <a:prstGeom prst="rect">
            <a:avLst/>
          </a:prstGeom>
          <a:noFill/>
        </p:spPr>
        <p:txBody>
          <a:bodyPr wrap="square" lIns="0" rIns="0" rtlCol="0">
            <a:spAutoFit/>
          </a:bodyPr>
          <a:lstStyle/>
          <a:p>
            <a:r>
              <a:rPr lang="en-US" sz="1000" i="1">
                <a:latin typeface="Gilroy" panose="00000500000000000000"/>
                <a:cs typeface="Arial" panose="020B0604020202020204" pitchFamily="34" charset="0"/>
              </a:rPr>
              <a:t>Note: SOFR forward curve as of July 23</a:t>
            </a:r>
            <a:r>
              <a:rPr lang="en-US" sz="1000" i="1" baseline="30000">
                <a:latin typeface="Gilroy" panose="00000500000000000000"/>
                <a:cs typeface="Arial" panose="020B0604020202020204" pitchFamily="34" charset="0"/>
              </a:rPr>
              <a:t>rd</a:t>
            </a:r>
            <a:r>
              <a:rPr lang="en-US" sz="1000" i="1">
                <a:latin typeface="Gilroy" panose="00000500000000000000"/>
                <a:cs typeface="Arial" panose="020B0604020202020204" pitchFamily="34" charset="0"/>
              </a:rPr>
              <a:t>, 2025</a:t>
            </a:r>
          </a:p>
        </p:txBody>
      </p:sp>
      <p:graphicFrame>
        <p:nvGraphicFramePr>
          <p:cNvPr id="6" name="Chart 5">
            <a:extLst>
              <a:ext uri="{FF2B5EF4-FFF2-40B4-BE49-F238E27FC236}">
                <a16:creationId xmlns:a16="http://schemas.microsoft.com/office/drawing/2014/main" id="{6E3CB32C-DCC4-0668-B577-FE1DE31E475A}"/>
              </a:ext>
            </a:extLst>
          </p:cNvPr>
          <p:cNvGraphicFramePr>
            <a:graphicFrameLocks/>
          </p:cNvGraphicFramePr>
          <p:nvPr>
            <p:extLst>
              <p:ext uri="{D42A27DB-BD31-4B8C-83A1-F6EECF244321}">
                <p14:modId xmlns:p14="http://schemas.microsoft.com/office/powerpoint/2010/main" val="1581328173"/>
              </p:ext>
            </p:extLst>
          </p:nvPr>
        </p:nvGraphicFramePr>
        <p:xfrm>
          <a:off x="798274" y="2712922"/>
          <a:ext cx="5038171" cy="35316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12D44704-CF73-5741-0657-B999788EEF4E}"/>
              </a:ext>
            </a:extLst>
          </p:cNvPr>
          <p:cNvGraphicFramePr>
            <a:graphicFrameLocks/>
          </p:cNvGraphicFramePr>
          <p:nvPr>
            <p:extLst>
              <p:ext uri="{D42A27DB-BD31-4B8C-83A1-F6EECF244321}">
                <p14:modId xmlns:p14="http://schemas.microsoft.com/office/powerpoint/2010/main" val="732970127"/>
              </p:ext>
            </p:extLst>
          </p:nvPr>
        </p:nvGraphicFramePr>
        <p:xfrm>
          <a:off x="6308806" y="2712922"/>
          <a:ext cx="5120638" cy="35316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85825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072A-6B59-EBA0-DB83-3241E2970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44CFA-A122-4203-EEB6-3289AD94CB16}"/>
              </a:ext>
            </a:extLst>
          </p:cNvPr>
          <p:cNvSpPr>
            <a:spLocks noGrp="1"/>
          </p:cNvSpPr>
          <p:nvPr>
            <p:ph type="title"/>
          </p:nvPr>
        </p:nvSpPr>
        <p:spPr/>
        <p:txBody>
          <a:bodyPr>
            <a:normAutofit/>
          </a:bodyPr>
          <a:lstStyle/>
          <a:p>
            <a:r>
              <a:rPr lang="en-US"/>
              <a:t>Fund Performance Forecast </a:t>
            </a:r>
            <a:r>
              <a:rPr lang="en-US" b="0"/>
              <a:t>| Quarterly FFO Forecast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0455FB1B-78C1-FB8A-7676-2EE1E716FBEA}"/>
              </a:ext>
            </a:extLst>
          </p:cNvPr>
          <p:cNvSpPr/>
          <p:nvPr/>
        </p:nvSpPr>
        <p:spPr>
          <a:xfrm>
            <a:off x="762555" y="1188720"/>
            <a:ext cx="164592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43300D08-1D85-FACA-59CE-4DC27DA72912}"/>
              </a:ext>
            </a:extLst>
          </p:cNvPr>
          <p:cNvGrpSpPr/>
          <p:nvPr/>
        </p:nvGrpSpPr>
        <p:grpSpPr>
          <a:xfrm>
            <a:off x="2482140" y="1554480"/>
            <a:ext cx="457200" cy="457200"/>
            <a:chOff x="9081452" y="2331966"/>
            <a:chExt cx="602714" cy="594360"/>
          </a:xfrm>
        </p:grpSpPr>
        <p:sp>
          <p:nvSpPr>
            <p:cNvPr id="15" name="Oval 14">
              <a:extLst>
                <a:ext uri="{FF2B5EF4-FFF2-40B4-BE49-F238E27FC236}">
                  <a16:creationId xmlns:a16="http://schemas.microsoft.com/office/drawing/2014/main" id="{EE459B8D-0B5A-73A1-926B-581572A96678}"/>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DF682881-B457-610A-DE89-E5BA77F5CD1B}"/>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7FEAF998-50EF-C4D0-ABD6-793130EA4E9A}"/>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B20DB035-6B77-3355-5AF0-BE71870F31C8}"/>
              </a:ext>
            </a:extLst>
          </p:cNvPr>
          <p:cNvSpPr/>
          <p:nvPr/>
        </p:nvSpPr>
        <p:spPr>
          <a:xfrm>
            <a:off x="3013005" y="1188720"/>
            <a:ext cx="8321040" cy="1188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Core FFO and AFFO are similar but </a:t>
            </a:r>
            <a:r>
              <a:rPr lang="en-US" sz="1200" b="1">
                <a:solidFill>
                  <a:schemeClr val="tx1"/>
                </a:solidFill>
                <a:latin typeface="Gilroy" panose="00000500000000000000"/>
                <a:ea typeface="Lato" panose="020F0502020204030203" pitchFamily="34" charset="0"/>
                <a:cs typeface="Lato" panose="020F0502020204030203" pitchFamily="34" charset="0"/>
              </a:rPr>
              <a:t>improve slightly after the MT co-invest and Plymouth sale</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boost to AFFO after the co-invest and sale is driven by </a:t>
            </a:r>
            <a:r>
              <a:rPr lang="en-US" sz="1200" b="1">
                <a:solidFill>
                  <a:schemeClr val="tx1"/>
                </a:solidFill>
                <a:latin typeface="Gilroy" panose="00000500000000000000"/>
                <a:ea typeface="Lato" panose="020F0502020204030203" pitchFamily="34" charset="0"/>
                <a:cs typeface="Lato" panose="020F0502020204030203" pitchFamily="34" charset="0"/>
              </a:rPr>
              <a:t>avoiding high </a:t>
            </a:r>
            <a:r>
              <a:rPr lang="en-US" sz="1200" b="1" err="1">
                <a:solidFill>
                  <a:schemeClr val="tx1"/>
                </a:solidFill>
                <a:latin typeface="Gilroy" panose="00000500000000000000"/>
                <a:ea typeface="Lato" panose="020F0502020204030203" pitchFamily="34" charset="0"/>
                <a:cs typeface="Lato" panose="020F0502020204030203" pitchFamily="34" charset="0"/>
              </a:rPr>
              <a:t>CapEx</a:t>
            </a:r>
            <a:r>
              <a:rPr lang="en-US" sz="1200" b="1">
                <a:solidFill>
                  <a:schemeClr val="tx1"/>
                </a:solidFill>
                <a:latin typeface="Gilroy" panose="00000500000000000000"/>
                <a:ea typeface="Lato" panose="020F0502020204030203" pitchFamily="34" charset="0"/>
                <a:cs typeface="Lato" panose="020F0502020204030203" pitchFamily="34" charset="0"/>
              </a:rPr>
              <a:t>, TI &amp; LCs for the MT portfolio</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Per this forecast, the fund can support </a:t>
            </a:r>
            <a:r>
              <a:rPr lang="en-US" sz="1200" b="1">
                <a:solidFill>
                  <a:schemeClr val="tx1"/>
                </a:solidFill>
                <a:latin typeface="Gilroy" panose="00000500000000000000"/>
                <a:ea typeface="Lato" panose="020F0502020204030203" pitchFamily="34" charset="0"/>
                <a:cs typeface="Lato" panose="020F0502020204030203" pitchFamily="34" charset="0"/>
              </a:rPr>
              <a:t>4% Core FFO distributions in 2026 and 5-6% in 2027</a:t>
            </a:r>
            <a:endParaRPr lang="en-US" sz="1200">
              <a:solidFill>
                <a:schemeClr val="tx1"/>
              </a:solidFill>
              <a:latin typeface="Gilroy" panose="00000500000000000000"/>
              <a:ea typeface="Lato" panose="020F0502020204030203" pitchFamily="34" charset="0"/>
              <a:cs typeface="Lato" panose="020F0502020204030203" pitchFamily="34" charset="0"/>
            </a:endParaRPr>
          </a:p>
        </p:txBody>
      </p:sp>
      <p:graphicFrame>
        <p:nvGraphicFramePr>
          <p:cNvPr id="4" name="Chart 3">
            <a:extLst>
              <a:ext uri="{FF2B5EF4-FFF2-40B4-BE49-F238E27FC236}">
                <a16:creationId xmlns:a16="http://schemas.microsoft.com/office/drawing/2014/main" id="{9B16FE35-5A72-4CB8-B690-BB2B590AE287}"/>
              </a:ext>
            </a:extLst>
          </p:cNvPr>
          <p:cNvGraphicFramePr>
            <a:graphicFrameLocks/>
          </p:cNvGraphicFramePr>
          <p:nvPr>
            <p:extLst>
              <p:ext uri="{D42A27DB-BD31-4B8C-83A1-F6EECF244321}">
                <p14:modId xmlns:p14="http://schemas.microsoft.com/office/powerpoint/2010/main" val="4271767008"/>
              </p:ext>
            </p:extLst>
          </p:nvPr>
        </p:nvGraphicFramePr>
        <p:xfrm>
          <a:off x="762553" y="2581518"/>
          <a:ext cx="5202478" cy="37301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E68E0A7B-F385-450B-A0FD-E2F5BE32629C}"/>
              </a:ext>
            </a:extLst>
          </p:cNvPr>
          <p:cNvGraphicFramePr>
            <a:graphicFrameLocks/>
          </p:cNvGraphicFramePr>
          <p:nvPr>
            <p:extLst>
              <p:ext uri="{D42A27DB-BD31-4B8C-83A1-F6EECF244321}">
                <p14:modId xmlns:p14="http://schemas.microsoft.com/office/powerpoint/2010/main" val="3353831342"/>
              </p:ext>
            </p:extLst>
          </p:nvPr>
        </p:nvGraphicFramePr>
        <p:xfrm>
          <a:off x="5965031" y="2581518"/>
          <a:ext cx="5202479" cy="373017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66937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21B88-A7DE-0AC1-4187-3A9A62C855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EECFF-6723-7492-B022-2CD7296B8318}"/>
              </a:ext>
            </a:extLst>
          </p:cNvPr>
          <p:cNvSpPr>
            <a:spLocks noGrp="1"/>
          </p:cNvSpPr>
          <p:nvPr>
            <p:ph type="title"/>
          </p:nvPr>
        </p:nvSpPr>
        <p:spPr/>
        <p:txBody>
          <a:bodyPr>
            <a:normAutofit/>
          </a:bodyPr>
          <a:lstStyle/>
          <a:p>
            <a:r>
              <a:rPr lang="en-US"/>
              <a:t>Fund Performance Forecast </a:t>
            </a:r>
            <a:r>
              <a:rPr lang="en-US" b="0"/>
              <a:t>| Annual FFO Forecast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77CF6BE8-8938-F036-A513-F8050DCCBA64}"/>
              </a:ext>
            </a:extLst>
          </p:cNvPr>
          <p:cNvSpPr/>
          <p:nvPr/>
        </p:nvSpPr>
        <p:spPr>
          <a:xfrm>
            <a:off x="762555" y="1188720"/>
            <a:ext cx="164592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0F73D35F-CDA4-BF91-77C5-EBA950622F45}"/>
              </a:ext>
            </a:extLst>
          </p:cNvPr>
          <p:cNvGrpSpPr/>
          <p:nvPr/>
        </p:nvGrpSpPr>
        <p:grpSpPr>
          <a:xfrm>
            <a:off x="2482140" y="1554480"/>
            <a:ext cx="457200" cy="457200"/>
            <a:chOff x="9081452" y="2331966"/>
            <a:chExt cx="602714" cy="594360"/>
          </a:xfrm>
        </p:grpSpPr>
        <p:sp>
          <p:nvSpPr>
            <p:cNvPr id="15" name="Oval 14">
              <a:extLst>
                <a:ext uri="{FF2B5EF4-FFF2-40B4-BE49-F238E27FC236}">
                  <a16:creationId xmlns:a16="http://schemas.microsoft.com/office/drawing/2014/main" id="{0C505ECD-A446-F8B8-1B7C-418D0C0C4A70}"/>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A767E6A-DFE6-5BA7-5ABB-ECA104B6F272}"/>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C9C6ED16-59B3-DF73-510A-06DFAA2ED24F}"/>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CFEEB5DB-684D-10AC-EAEF-B51925E4508C}"/>
              </a:ext>
            </a:extLst>
          </p:cNvPr>
          <p:cNvSpPr/>
          <p:nvPr/>
        </p:nvSpPr>
        <p:spPr>
          <a:xfrm>
            <a:off x="3013005" y="1188720"/>
            <a:ext cx="8321040" cy="1188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Core FFO and AFFO are similar but </a:t>
            </a:r>
            <a:r>
              <a:rPr lang="en-US" sz="1200" b="1">
                <a:solidFill>
                  <a:schemeClr val="tx1"/>
                </a:solidFill>
                <a:latin typeface="Gilroy" panose="00000500000000000000"/>
                <a:ea typeface="Lato" panose="020F0502020204030203" pitchFamily="34" charset="0"/>
                <a:cs typeface="Lato" panose="020F0502020204030203" pitchFamily="34" charset="0"/>
              </a:rPr>
              <a:t>improve slightly after the MT co-invest and Plymouth sale</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boost to AFFO after the co-invest and sale is driven by </a:t>
            </a:r>
            <a:r>
              <a:rPr lang="en-US" sz="1200" b="1">
                <a:solidFill>
                  <a:schemeClr val="tx1"/>
                </a:solidFill>
                <a:latin typeface="Gilroy" panose="00000500000000000000"/>
                <a:ea typeface="Lato" panose="020F0502020204030203" pitchFamily="34" charset="0"/>
                <a:cs typeface="Lato" panose="020F0502020204030203" pitchFamily="34" charset="0"/>
              </a:rPr>
              <a:t>avoiding high </a:t>
            </a:r>
            <a:r>
              <a:rPr lang="en-US" sz="1200" b="1" err="1">
                <a:solidFill>
                  <a:schemeClr val="tx1"/>
                </a:solidFill>
                <a:latin typeface="Gilroy" panose="00000500000000000000"/>
                <a:ea typeface="Lato" panose="020F0502020204030203" pitchFamily="34" charset="0"/>
                <a:cs typeface="Lato" panose="020F0502020204030203" pitchFamily="34" charset="0"/>
              </a:rPr>
              <a:t>CapEx</a:t>
            </a:r>
            <a:r>
              <a:rPr lang="en-US" sz="1200" b="1">
                <a:solidFill>
                  <a:schemeClr val="tx1"/>
                </a:solidFill>
                <a:latin typeface="Gilroy" panose="00000500000000000000"/>
                <a:ea typeface="Lato" panose="020F0502020204030203" pitchFamily="34" charset="0"/>
                <a:cs typeface="Lato" panose="020F0502020204030203" pitchFamily="34" charset="0"/>
              </a:rPr>
              <a:t>, TI &amp; LCs for the MT portfolio</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Per this forecast, the fund can support </a:t>
            </a:r>
            <a:r>
              <a:rPr lang="en-US" sz="1200" b="1">
                <a:solidFill>
                  <a:schemeClr val="tx1"/>
                </a:solidFill>
                <a:latin typeface="Gilroy" panose="00000500000000000000"/>
                <a:ea typeface="Lato" panose="020F0502020204030203" pitchFamily="34" charset="0"/>
                <a:cs typeface="Lato" panose="020F0502020204030203" pitchFamily="34" charset="0"/>
              </a:rPr>
              <a:t>4% Core FFO distributions in 2026 and 5-6% in 2027</a:t>
            </a:r>
            <a:endParaRPr lang="en-US" sz="1200">
              <a:solidFill>
                <a:schemeClr val="tx1"/>
              </a:solidFill>
              <a:latin typeface="Gilroy" panose="00000500000000000000"/>
              <a:ea typeface="Lato" panose="020F0502020204030203" pitchFamily="34" charset="0"/>
              <a:cs typeface="Lato" panose="020F0502020204030203" pitchFamily="34" charset="0"/>
            </a:endParaRPr>
          </a:p>
        </p:txBody>
      </p:sp>
      <p:graphicFrame>
        <p:nvGraphicFramePr>
          <p:cNvPr id="6" name="Chart 5">
            <a:extLst>
              <a:ext uri="{FF2B5EF4-FFF2-40B4-BE49-F238E27FC236}">
                <a16:creationId xmlns:a16="http://schemas.microsoft.com/office/drawing/2014/main" id="{C269076C-3D10-48D6-88D9-6E7E6F77F48D}"/>
              </a:ext>
            </a:extLst>
          </p:cNvPr>
          <p:cNvGraphicFramePr>
            <a:graphicFrameLocks/>
          </p:cNvGraphicFramePr>
          <p:nvPr>
            <p:extLst>
              <p:ext uri="{D42A27DB-BD31-4B8C-83A1-F6EECF244321}">
                <p14:modId xmlns:p14="http://schemas.microsoft.com/office/powerpoint/2010/main" val="1281711950"/>
              </p:ext>
            </p:extLst>
          </p:nvPr>
        </p:nvGraphicFramePr>
        <p:xfrm>
          <a:off x="762553" y="2591144"/>
          <a:ext cx="5333445" cy="37480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A51B884-EFC5-4010-A35E-4C43C38D0344}"/>
              </a:ext>
            </a:extLst>
          </p:cNvPr>
          <p:cNvGraphicFramePr>
            <a:graphicFrameLocks/>
          </p:cNvGraphicFramePr>
          <p:nvPr>
            <p:extLst>
              <p:ext uri="{D42A27DB-BD31-4B8C-83A1-F6EECF244321}">
                <p14:modId xmlns:p14="http://schemas.microsoft.com/office/powerpoint/2010/main" val="1281177388"/>
              </p:ext>
            </p:extLst>
          </p:nvPr>
        </p:nvGraphicFramePr>
        <p:xfrm>
          <a:off x="6095996" y="2589790"/>
          <a:ext cx="5333445" cy="3748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46961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4515-0D3A-A694-4827-A6C34804BD1B}"/>
              </a:ext>
            </a:extLst>
          </p:cNvPr>
          <p:cNvSpPr>
            <a:spLocks noGrp="1"/>
          </p:cNvSpPr>
          <p:nvPr>
            <p:ph type="title"/>
          </p:nvPr>
        </p:nvSpPr>
        <p:spPr/>
        <p:txBody>
          <a:bodyPr>
            <a:normAutofit/>
          </a:bodyPr>
          <a:lstStyle/>
          <a:p>
            <a:r>
              <a:rPr lang="en-US"/>
              <a:t>Fund Performance Forecast </a:t>
            </a:r>
            <a:r>
              <a:rPr lang="en-US" b="0"/>
              <a:t>| Performance Overview</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89BDD4CD-63F2-060C-FE79-BF308D203EB0}"/>
              </a:ext>
            </a:extLst>
          </p:cNvPr>
          <p:cNvSpPr/>
          <p:nvPr/>
        </p:nvSpPr>
        <p:spPr>
          <a:xfrm>
            <a:off x="762555" y="1188720"/>
            <a:ext cx="1645920" cy="100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1694A149-8C69-AE21-7071-081F29D63F94}"/>
              </a:ext>
            </a:extLst>
          </p:cNvPr>
          <p:cNvGrpSpPr/>
          <p:nvPr/>
        </p:nvGrpSpPr>
        <p:grpSpPr>
          <a:xfrm>
            <a:off x="2482140" y="1463040"/>
            <a:ext cx="457200" cy="457200"/>
            <a:chOff x="9081452" y="2331966"/>
            <a:chExt cx="602714" cy="594360"/>
          </a:xfrm>
        </p:grpSpPr>
        <p:sp>
          <p:nvSpPr>
            <p:cNvPr id="15" name="Oval 14">
              <a:extLst>
                <a:ext uri="{FF2B5EF4-FFF2-40B4-BE49-F238E27FC236}">
                  <a16:creationId xmlns:a16="http://schemas.microsoft.com/office/drawing/2014/main" id="{64A1FC4B-B2CB-CEDD-F862-97D1BD100759}"/>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EACF1BB-0734-C205-6AF2-5435741AF82E}"/>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A44C586D-519E-5EC4-469A-0F0CCD75FAD6}"/>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98FAA4C0-51D5-444A-0378-D4AA2E090948}"/>
              </a:ext>
            </a:extLst>
          </p:cNvPr>
          <p:cNvSpPr/>
          <p:nvPr/>
        </p:nvSpPr>
        <p:spPr>
          <a:xfrm>
            <a:off x="3013005" y="1188720"/>
            <a:ext cx="8321040" cy="10058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In the Base Case, the Fund reaches </a:t>
            </a:r>
            <a:r>
              <a:rPr lang="en-US" sz="1200" b="1">
                <a:solidFill>
                  <a:schemeClr val="tx1"/>
                </a:solidFill>
                <a:latin typeface="Gilroy" panose="00000500000000000000"/>
                <a:ea typeface="Lato" panose="020F0502020204030203" pitchFamily="34" charset="0"/>
                <a:cs typeface="Lato" panose="020F0502020204030203" pitchFamily="34" charset="0"/>
              </a:rPr>
              <a:t>17.28% Gross IRR &amp; 13.54% Net IRR</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When the Co-Invest and Plymouth sale are modeled, the Fund reaches </a:t>
            </a:r>
            <a:r>
              <a:rPr lang="en-US" sz="1200" b="1">
                <a:solidFill>
                  <a:schemeClr val="tx1"/>
                </a:solidFill>
                <a:latin typeface="Gilroy" panose="00000500000000000000"/>
                <a:ea typeface="Lato" panose="020F0502020204030203" pitchFamily="34" charset="0"/>
                <a:cs typeface="Lato" panose="020F0502020204030203" pitchFamily="34" charset="0"/>
              </a:rPr>
              <a:t>17.39% Gross IRR &amp; 13.64% Net IRR</a:t>
            </a:r>
            <a:endParaRPr lang="en-US" sz="120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Base Case and Co-Invest &amp; Plymouth Dispo Model use exit caps of 5.84% and 5.85% respectively</a:t>
            </a:r>
            <a:r>
              <a:rPr lang="en-US" sz="1200" b="1">
                <a:solidFill>
                  <a:schemeClr val="tx1"/>
                </a:solidFill>
                <a:latin typeface="Gilroy" panose="00000500000000000000"/>
                <a:ea typeface="Lato" panose="020F0502020204030203" pitchFamily="34" charset="0"/>
                <a:cs typeface="Lato" panose="020F0502020204030203" pitchFamily="34" charset="0"/>
              </a:rPr>
              <a:t>, modeled over a 7-year hold period (assuming a sale on January 1</a:t>
            </a:r>
            <a:r>
              <a:rPr lang="en-US" sz="1200" b="1" baseline="30000">
                <a:solidFill>
                  <a:schemeClr val="tx1"/>
                </a:solidFill>
                <a:latin typeface="Gilroy" panose="00000500000000000000"/>
                <a:ea typeface="Lato" panose="020F0502020204030203" pitchFamily="34" charset="0"/>
                <a:cs typeface="Lato" panose="020F0502020204030203" pitchFamily="34" charset="0"/>
              </a:rPr>
              <a:t>st</a:t>
            </a:r>
            <a:r>
              <a:rPr lang="en-US" sz="1200" b="1">
                <a:solidFill>
                  <a:schemeClr val="tx1"/>
                </a:solidFill>
                <a:latin typeface="Gilroy" panose="00000500000000000000"/>
                <a:ea typeface="Lato" panose="020F0502020204030203" pitchFamily="34" charset="0"/>
                <a:cs typeface="Lato" panose="020F0502020204030203" pitchFamily="34" charset="0"/>
              </a:rPr>
              <a:t>, 2029)</a:t>
            </a:r>
          </a:p>
        </p:txBody>
      </p:sp>
      <p:sp>
        <p:nvSpPr>
          <p:cNvPr id="7" name="TextBox 6">
            <a:extLst>
              <a:ext uri="{FF2B5EF4-FFF2-40B4-BE49-F238E27FC236}">
                <a16:creationId xmlns:a16="http://schemas.microsoft.com/office/drawing/2014/main" id="{CD3C38FA-F4D7-288C-1501-19E1E842B428}"/>
              </a:ext>
            </a:extLst>
          </p:cNvPr>
          <p:cNvSpPr txBox="1"/>
          <p:nvPr/>
        </p:nvSpPr>
        <p:spPr>
          <a:xfrm>
            <a:off x="2553144" y="4530507"/>
            <a:ext cx="4133405" cy="307777"/>
          </a:xfrm>
          <a:prstGeom prst="rect">
            <a:avLst/>
          </a:prstGeom>
          <a:noFill/>
        </p:spPr>
        <p:txBody>
          <a:bodyPr wrap="square" rtlCol="0">
            <a:spAutoFit/>
          </a:bodyPr>
          <a:lstStyle/>
          <a:p>
            <a:r>
              <a:rPr lang="en-US" sz="1400" b="1">
                <a:solidFill>
                  <a:srgbClr val="44546A"/>
                </a:solidFill>
                <a:latin typeface="Gilroy" panose="00000500000000000000"/>
              </a:rPr>
              <a:t>With Co-Invest &amp; Plym Dispo Model </a:t>
            </a:r>
            <a:r>
              <a:rPr lang="en-US" sz="1400" i="1">
                <a:solidFill>
                  <a:srgbClr val="44546A"/>
                </a:solidFill>
                <a:latin typeface="Gilroy" panose="00000500000000000000"/>
              </a:rPr>
              <a:t>Jan 1</a:t>
            </a:r>
            <a:r>
              <a:rPr lang="en-US" sz="1400" i="1" baseline="30000">
                <a:solidFill>
                  <a:srgbClr val="44546A"/>
                </a:solidFill>
                <a:latin typeface="Gilroy" panose="00000500000000000000"/>
              </a:rPr>
              <a:t>st</a:t>
            </a:r>
            <a:r>
              <a:rPr lang="en-US" sz="1400" i="1">
                <a:solidFill>
                  <a:srgbClr val="44546A"/>
                </a:solidFill>
                <a:latin typeface="Gilroy" panose="00000500000000000000"/>
              </a:rPr>
              <a:t>, 2029 Sale</a:t>
            </a:r>
          </a:p>
        </p:txBody>
      </p:sp>
      <p:sp>
        <p:nvSpPr>
          <p:cNvPr id="8" name="TextBox 7">
            <a:extLst>
              <a:ext uri="{FF2B5EF4-FFF2-40B4-BE49-F238E27FC236}">
                <a16:creationId xmlns:a16="http://schemas.microsoft.com/office/drawing/2014/main" id="{4D222EB2-E64E-FF2B-B855-C4C1AB0BBA04}"/>
              </a:ext>
            </a:extLst>
          </p:cNvPr>
          <p:cNvSpPr txBox="1"/>
          <p:nvPr/>
        </p:nvSpPr>
        <p:spPr>
          <a:xfrm>
            <a:off x="2553144" y="2324609"/>
            <a:ext cx="3054699" cy="307777"/>
          </a:xfrm>
          <a:prstGeom prst="rect">
            <a:avLst/>
          </a:prstGeom>
          <a:noFill/>
        </p:spPr>
        <p:txBody>
          <a:bodyPr wrap="square" rtlCol="0">
            <a:spAutoFit/>
          </a:bodyPr>
          <a:lstStyle/>
          <a:p>
            <a:r>
              <a:rPr lang="en-US" sz="1400" b="1">
                <a:solidFill>
                  <a:srgbClr val="44546A"/>
                </a:solidFill>
                <a:latin typeface="Gilroy" panose="00000500000000000000"/>
              </a:rPr>
              <a:t>Base Case Model </a:t>
            </a:r>
            <a:r>
              <a:rPr lang="en-US" sz="1400" i="1">
                <a:solidFill>
                  <a:srgbClr val="44546A"/>
                </a:solidFill>
                <a:latin typeface="Gilroy" panose="00000500000000000000"/>
              </a:rPr>
              <a:t>Jan 1</a:t>
            </a:r>
            <a:r>
              <a:rPr lang="en-US" sz="1400" i="1" baseline="30000">
                <a:solidFill>
                  <a:srgbClr val="44546A"/>
                </a:solidFill>
                <a:latin typeface="Gilroy" panose="00000500000000000000"/>
              </a:rPr>
              <a:t>st</a:t>
            </a:r>
            <a:r>
              <a:rPr lang="en-US" sz="1400" i="1">
                <a:solidFill>
                  <a:srgbClr val="44546A"/>
                </a:solidFill>
                <a:latin typeface="Gilroy" panose="00000500000000000000"/>
              </a:rPr>
              <a:t>, 2029 Sale</a:t>
            </a:r>
          </a:p>
        </p:txBody>
      </p:sp>
      <p:pic>
        <p:nvPicPr>
          <p:cNvPr id="5" name="Picture 4">
            <a:extLst>
              <a:ext uri="{FF2B5EF4-FFF2-40B4-BE49-F238E27FC236}">
                <a16:creationId xmlns:a16="http://schemas.microsoft.com/office/drawing/2014/main" id="{81EB431E-8BAB-0895-6AA1-9FB44FF61469}"/>
              </a:ext>
            </a:extLst>
          </p:cNvPr>
          <p:cNvPicPr>
            <a:picLocks noChangeAspect="1"/>
          </p:cNvPicPr>
          <p:nvPr/>
        </p:nvPicPr>
        <p:blipFill>
          <a:blip r:embed="rId3"/>
          <a:stretch>
            <a:fillRect/>
          </a:stretch>
        </p:blipFill>
        <p:spPr>
          <a:xfrm>
            <a:off x="2651605" y="4821555"/>
            <a:ext cx="6680200" cy="1898650"/>
          </a:xfrm>
          <a:prstGeom prst="rect">
            <a:avLst/>
          </a:prstGeom>
        </p:spPr>
      </p:pic>
      <p:pic>
        <p:nvPicPr>
          <p:cNvPr id="6" name="Picture 5">
            <a:extLst>
              <a:ext uri="{FF2B5EF4-FFF2-40B4-BE49-F238E27FC236}">
                <a16:creationId xmlns:a16="http://schemas.microsoft.com/office/drawing/2014/main" id="{58FA4155-B75A-5C35-C38B-18294ADCB0A0}"/>
              </a:ext>
            </a:extLst>
          </p:cNvPr>
          <p:cNvPicPr>
            <a:picLocks noChangeAspect="1"/>
          </p:cNvPicPr>
          <p:nvPr/>
        </p:nvPicPr>
        <p:blipFill>
          <a:blip r:embed="rId4"/>
          <a:stretch>
            <a:fillRect/>
          </a:stretch>
        </p:blipFill>
        <p:spPr>
          <a:xfrm>
            <a:off x="2651605" y="2609533"/>
            <a:ext cx="6680200" cy="1898650"/>
          </a:xfrm>
          <a:prstGeom prst="rect">
            <a:avLst/>
          </a:prstGeom>
        </p:spPr>
      </p:pic>
    </p:spTree>
    <p:extLst>
      <p:ext uri="{BB962C8B-B14F-4D97-AF65-F5344CB8AC3E}">
        <p14:creationId xmlns:p14="http://schemas.microsoft.com/office/powerpoint/2010/main" val="2741082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9B9FE-8CC6-F9D0-9121-F60279D35D19}"/>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3AF8C6E-7BE7-F5FA-3C87-E75541DE48CB}"/>
              </a:ext>
            </a:extLst>
          </p:cNvPr>
          <p:cNvGraphicFramePr>
            <a:graphicFrameLocks noChangeAspect="1"/>
          </p:cNvGraphicFramePr>
          <p:nvPr>
            <p:custDataLst>
              <p:tags r:id="rId1"/>
            </p:custDataLst>
            <p:extLst>
              <p:ext uri="{D42A27DB-BD31-4B8C-83A1-F6EECF244321}">
                <p14:modId xmlns:p14="http://schemas.microsoft.com/office/powerpoint/2010/main" val="1167723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6" name="think-cell data - do not delete" hidden="1">
                        <a:extLst>
                          <a:ext uri="{FF2B5EF4-FFF2-40B4-BE49-F238E27FC236}">
                            <a16:creationId xmlns:a16="http://schemas.microsoft.com/office/drawing/2014/main" id="{33AF8C6E-7BE7-F5FA-3C87-E75541DE48C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E8BC582-CDFB-C8C6-F2E9-AE246DA5382A}"/>
              </a:ext>
            </a:extLst>
          </p:cNvPr>
          <p:cNvSpPr>
            <a:spLocks noGrp="1"/>
          </p:cNvSpPr>
          <p:nvPr>
            <p:ph type="title"/>
          </p:nvPr>
        </p:nvSpPr>
        <p:spPr/>
        <p:txBody>
          <a:bodyPr vert="horz">
            <a:normAutofit/>
          </a:bodyPr>
          <a:lstStyle/>
          <a:p>
            <a:r>
              <a:rPr lang="en-US"/>
              <a:t>Fund Performance Forecast </a:t>
            </a:r>
            <a:r>
              <a:rPr lang="en-US" b="0"/>
              <a:t>| IRR Waterfall</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6B315DC0-A970-F6C3-9D00-71A57AF0F89D}"/>
              </a:ext>
            </a:extLst>
          </p:cNvPr>
          <p:cNvSpPr/>
          <p:nvPr/>
        </p:nvSpPr>
        <p:spPr>
          <a:xfrm>
            <a:off x="762555" y="1188720"/>
            <a:ext cx="1645920"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FE13CF62-F6FD-9D16-ECCA-D25BBD2C8BDD}"/>
              </a:ext>
            </a:extLst>
          </p:cNvPr>
          <p:cNvGrpSpPr/>
          <p:nvPr/>
        </p:nvGrpSpPr>
        <p:grpSpPr>
          <a:xfrm>
            <a:off x="2482140" y="1645920"/>
            <a:ext cx="457200" cy="457200"/>
            <a:chOff x="9081452" y="2331966"/>
            <a:chExt cx="602714" cy="594360"/>
          </a:xfrm>
        </p:grpSpPr>
        <p:sp>
          <p:nvSpPr>
            <p:cNvPr id="15" name="Oval 14">
              <a:extLst>
                <a:ext uri="{FF2B5EF4-FFF2-40B4-BE49-F238E27FC236}">
                  <a16:creationId xmlns:a16="http://schemas.microsoft.com/office/drawing/2014/main" id="{77BB1391-320E-828F-70FA-A7D808EB9AE9}"/>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64614D3C-45FC-41CF-B26D-FD4F053A6192}"/>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54397A19-715B-87CF-DF5F-37BE6F7E16C3}"/>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27005197-C58F-7093-6B56-18C0F9B92AD6}"/>
              </a:ext>
            </a:extLst>
          </p:cNvPr>
          <p:cNvSpPr/>
          <p:nvPr/>
        </p:nvSpPr>
        <p:spPr>
          <a:xfrm>
            <a:off x="3013005" y="1188720"/>
            <a:ext cx="8321040" cy="1371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Base Net IRR represents the </a:t>
            </a:r>
            <a:r>
              <a:rPr lang="en-US" sz="1200" b="1">
                <a:solidFill>
                  <a:schemeClr val="tx1"/>
                </a:solidFill>
                <a:latin typeface="Gilroy" panose="00000500000000000000"/>
                <a:ea typeface="Lato" panose="020F0502020204030203" pitchFamily="34" charset="0"/>
                <a:cs typeface="Lato" panose="020F0502020204030203" pitchFamily="34" charset="0"/>
              </a:rPr>
              <a:t>return of the fund if none of the additional $500-600M </a:t>
            </a:r>
            <a:r>
              <a:rPr lang="en-US" sz="1200">
                <a:solidFill>
                  <a:schemeClr val="tx1"/>
                </a:solidFill>
                <a:latin typeface="Gilroy" panose="00000500000000000000"/>
                <a:ea typeface="Lato" panose="020F0502020204030203" pitchFamily="34" charset="0"/>
                <a:cs typeface="Lato" panose="020F0502020204030203" pitchFamily="34" charset="0"/>
              </a:rPr>
              <a:t>of future acquisitions are completed</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NOI growth boosts represents the </a:t>
            </a:r>
            <a:r>
              <a:rPr lang="en-US" sz="1200" b="1">
                <a:solidFill>
                  <a:schemeClr val="tx1"/>
                </a:solidFill>
                <a:latin typeface="Gilroy" panose="00000500000000000000"/>
                <a:ea typeface="Lato" panose="020F0502020204030203" pitchFamily="34" charset="0"/>
                <a:cs typeface="Lato" panose="020F0502020204030203" pitchFamily="34" charset="0"/>
              </a:rPr>
              <a:t>impact from the $190M of additional acquisitions </a:t>
            </a:r>
            <a:r>
              <a:rPr lang="en-US" sz="1200">
                <a:solidFill>
                  <a:schemeClr val="tx1"/>
                </a:solidFill>
                <a:latin typeface="Gilroy" panose="00000500000000000000"/>
                <a:ea typeface="Lato" panose="020F0502020204030203" pitchFamily="34" charset="0"/>
                <a:cs typeface="Lato" panose="020F0502020204030203" pitchFamily="34" charset="0"/>
              </a:rPr>
              <a:t>from Q1 2026 through Q2 2027</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Truist refi represents the impact of the </a:t>
            </a:r>
            <a:r>
              <a:rPr lang="en-US" sz="1200" b="1">
                <a:solidFill>
                  <a:schemeClr val="tx1"/>
                </a:solidFill>
                <a:latin typeface="Gilroy" panose="00000500000000000000"/>
                <a:ea typeface="Lato" panose="020F0502020204030203" pitchFamily="34" charset="0"/>
                <a:cs typeface="Lato" panose="020F0502020204030203" pitchFamily="34" charset="0"/>
              </a:rPr>
              <a:t>$100M additional acquisitions supported by surplus availability </a:t>
            </a:r>
            <a:r>
              <a:rPr lang="en-US" sz="1200">
                <a:solidFill>
                  <a:schemeClr val="tx1"/>
                </a:solidFill>
                <a:latin typeface="Gilroy" panose="00000500000000000000"/>
                <a:ea typeface="Lato" panose="020F0502020204030203" pitchFamily="34" charset="0"/>
                <a:cs typeface="Lato" panose="020F0502020204030203" pitchFamily="34" charset="0"/>
              </a:rPr>
              <a:t>created through refi</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Plymouth sale decreases the IRR since Memphis assets are </a:t>
            </a:r>
            <a:r>
              <a:rPr lang="en-US" sz="1200" b="1">
                <a:solidFill>
                  <a:schemeClr val="tx1"/>
                </a:solidFill>
                <a:latin typeface="Gilroy" panose="00000500000000000000"/>
                <a:ea typeface="Lato" panose="020F0502020204030203" pitchFamily="34" charset="0"/>
                <a:cs typeface="Lato" panose="020F0502020204030203" pitchFamily="34" charset="0"/>
              </a:rPr>
              <a:t>currently UW at a low-to-mid 6% exit cap rate in the model but are being sold at cost today</a:t>
            </a:r>
          </a:p>
        </p:txBody>
      </p:sp>
      <mc:AlternateContent xmlns:mc="http://schemas.openxmlformats.org/markup-compatibility/2006">
        <mc:Choice xmlns:cx1="http://schemas.microsoft.com/office/drawing/2015/9/8/chartex" Requires="cx1">
          <p:graphicFrame>
            <p:nvGraphicFramePr>
              <p:cNvPr id="4" name="Chart 3">
                <a:extLst>
                  <a:ext uri="{FF2B5EF4-FFF2-40B4-BE49-F238E27FC236}">
                    <a16:creationId xmlns:a16="http://schemas.microsoft.com/office/drawing/2014/main" id="{66E49293-B16F-B57A-439B-A790D373A7CA}"/>
                  </a:ext>
                </a:extLst>
              </p:cNvPr>
              <p:cNvGraphicFramePr/>
              <p:nvPr>
                <p:extLst>
                  <p:ext uri="{D42A27DB-BD31-4B8C-83A1-F6EECF244321}">
                    <p14:modId xmlns:p14="http://schemas.microsoft.com/office/powerpoint/2010/main" val="920301378"/>
                  </p:ext>
                </p:extLst>
              </p:nvPr>
            </p:nvGraphicFramePr>
            <p:xfrm>
              <a:off x="762555" y="2682048"/>
              <a:ext cx="8780207" cy="3407569"/>
            </p:xfrm>
            <a:graphic>
              <a:graphicData uri="http://schemas.microsoft.com/office/drawing/2014/chartex">
                <cx:chart xmlns:cx="http://schemas.microsoft.com/office/drawing/2014/chartex" xmlns:r="http://schemas.openxmlformats.org/officeDocument/2006/relationships" r:id="rId6"/>
              </a:graphicData>
            </a:graphic>
          </p:graphicFrame>
        </mc:Choice>
        <mc:Fallback>
          <p:pic>
            <p:nvPicPr>
              <p:cNvPr id="4" name="Chart 3">
                <a:extLst>
                  <a:ext uri="{FF2B5EF4-FFF2-40B4-BE49-F238E27FC236}">
                    <a16:creationId xmlns:a16="http://schemas.microsoft.com/office/drawing/2014/main" id="{66E49293-B16F-B57A-439B-A790D373A7CA}"/>
                  </a:ext>
                </a:extLst>
              </p:cNvPr>
              <p:cNvPicPr>
                <a:picLocks noGrp="1" noRot="1" noChangeAspect="1" noMove="1" noResize="1" noEditPoints="1" noAdjustHandles="1" noChangeArrowheads="1" noChangeShapeType="1"/>
              </p:cNvPicPr>
              <p:nvPr/>
            </p:nvPicPr>
            <p:blipFill>
              <a:blip r:embed="rId7"/>
              <a:stretch>
                <a:fillRect/>
              </a:stretch>
            </p:blipFill>
            <p:spPr>
              <a:xfrm>
                <a:off x="762555" y="2682048"/>
                <a:ext cx="8780207" cy="3407569"/>
              </a:xfrm>
              <a:prstGeom prst="rect">
                <a:avLst/>
              </a:prstGeom>
            </p:spPr>
          </p:pic>
        </mc:Fallback>
      </mc:AlternateContent>
      <p:sp>
        <p:nvSpPr>
          <p:cNvPr id="11" name="Speech Bubble: Rectangle 10">
            <a:extLst>
              <a:ext uri="{FF2B5EF4-FFF2-40B4-BE49-F238E27FC236}">
                <a16:creationId xmlns:a16="http://schemas.microsoft.com/office/drawing/2014/main" id="{BADA32AE-79D0-5C99-E478-0D1B00922CE1}"/>
              </a:ext>
            </a:extLst>
          </p:cNvPr>
          <p:cNvSpPr/>
          <p:nvPr/>
        </p:nvSpPr>
        <p:spPr>
          <a:xfrm>
            <a:off x="9242611" y="2682048"/>
            <a:ext cx="2651760" cy="640080"/>
          </a:xfrm>
          <a:prstGeom prst="wedgeRectCallout">
            <a:avLst>
              <a:gd name="adj1" fmla="val -58696"/>
              <a:gd name="adj2" fmla="val 69503"/>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a:solidFill>
                  <a:schemeClr val="tx1"/>
                </a:solidFill>
                <a:latin typeface="Gilroy" panose="00000500000000000000"/>
              </a:rPr>
              <a:t>IRR will be reduced by ~20bps if deployment pace of future acquisitions is limited to ~$80M per quarter</a:t>
            </a:r>
          </a:p>
        </p:txBody>
      </p:sp>
    </p:spTree>
    <p:extLst>
      <p:ext uri="{BB962C8B-B14F-4D97-AF65-F5344CB8AC3E}">
        <p14:creationId xmlns:p14="http://schemas.microsoft.com/office/powerpoint/2010/main" val="94690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F4874-EAC6-0E61-3346-4740F444D240}"/>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82D39C-462F-E9E0-1F02-CB09E3DE7DA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5" name="think-cell data - do not delete" hidden="1">
                        <a:extLst>
                          <a:ext uri="{FF2B5EF4-FFF2-40B4-BE49-F238E27FC236}">
                            <a16:creationId xmlns:a16="http://schemas.microsoft.com/office/drawing/2014/main" id="{5982D39C-462F-E9E0-1F02-CB09E3DE7DA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5D7A34-4F8D-F1B2-42EB-AF27593BAAD5}"/>
              </a:ext>
            </a:extLst>
          </p:cNvPr>
          <p:cNvSpPr>
            <a:spLocks noGrp="1"/>
          </p:cNvSpPr>
          <p:nvPr>
            <p:ph type="title"/>
          </p:nvPr>
        </p:nvSpPr>
        <p:spPr/>
        <p:txBody>
          <a:bodyPr vert="horz">
            <a:normAutofit/>
          </a:bodyPr>
          <a:lstStyle/>
          <a:p>
            <a:r>
              <a:rPr lang="en-US"/>
              <a:t>Fund Performance Forecast </a:t>
            </a:r>
            <a:r>
              <a:rPr lang="en-US" b="0"/>
              <a:t>| DSCR Forecast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3078D371-2FD0-5298-D0F8-24084F2ED74D}"/>
              </a:ext>
            </a:extLst>
          </p:cNvPr>
          <p:cNvSpPr/>
          <p:nvPr/>
        </p:nvSpPr>
        <p:spPr>
          <a:xfrm>
            <a:off x="762555" y="1188720"/>
            <a:ext cx="1645920" cy="100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7E460C75-0B57-1B6E-6CD4-951D8D81D1D5}"/>
              </a:ext>
            </a:extLst>
          </p:cNvPr>
          <p:cNvGrpSpPr/>
          <p:nvPr/>
        </p:nvGrpSpPr>
        <p:grpSpPr>
          <a:xfrm>
            <a:off x="2482140" y="1463040"/>
            <a:ext cx="457200" cy="457200"/>
            <a:chOff x="9081452" y="2331966"/>
            <a:chExt cx="602714" cy="594360"/>
          </a:xfrm>
        </p:grpSpPr>
        <p:sp>
          <p:nvSpPr>
            <p:cNvPr id="15" name="Oval 14">
              <a:extLst>
                <a:ext uri="{FF2B5EF4-FFF2-40B4-BE49-F238E27FC236}">
                  <a16:creationId xmlns:a16="http://schemas.microsoft.com/office/drawing/2014/main" id="{FE9DC281-37E8-358E-F5E4-80788A7DB942}"/>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214EAFBD-C44D-7BD7-C883-9402B91B2149}"/>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C3487596-571D-4258-7BC3-29150E450A6E}"/>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057CBEFE-41DC-195D-C655-FE84D7383A53}"/>
              </a:ext>
            </a:extLst>
          </p:cNvPr>
          <p:cNvSpPr/>
          <p:nvPr/>
        </p:nvSpPr>
        <p:spPr>
          <a:xfrm>
            <a:off x="3013005" y="1188720"/>
            <a:ext cx="8321040" cy="10058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The DSCR Stress case layers on a </a:t>
            </a:r>
            <a:r>
              <a:rPr lang="en-US" sz="1200" b="1" kern="0">
                <a:solidFill>
                  <a:prstClr val="black"/>
                </a:solidFill>
                <a:latin typeface="Gilroy" panose="00000500000000000000"/>
                <a:cs typeface="Arial" panose="020B0604020202020204" pitchFamily="34" charset="0"/>
              </a:rPr>
              <a:t>50 bps increase to the 10Y Treasury starting 8/1/2025 and an additional 2% NOI Reduction</a:t>
            </a:r>
            <a:endParaRPr kumimoji="0" lang="en-US" sz="1200" b="1" i="0" u="none" strike="noStrike" kern="0" cap="none" spc="0" normalizeH="0" baseline="0" noProof="0">
              <a:ln>
                <a:noFill/>
              </a:ln>
              <a:solidFill>
                <a:prstClr val="black"/>
              </a:solidFill>
              <a:effectLst/>
              <a:uLnTx/>
              <a:uFillTx/>
              <a:latin typeface="Gilroy" panose="00000500000000000000"/>
              <a:cs typeface="Arial" panose="020B0604020202020204" pitchFamily="34" charset="0"/>
            </a:endParaRP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In the Base Case </a:t>
            </a:r>
            <a:r>
              <a:rPr lang="en-US" sz="1200" b="1" kern="0">
                <a:solidFill>
                  <a:prstClr val="black"/>
                </a:solidFill>
                <a:latin typeface="Gilroy" panose="00000500000000000000"/>
                <a:cs typeface="Arial" panose="020B0604020202020204" pitchFamily="34" charset="0"/>
              </a:rPr>
              <a:t>the</a:t>
            </a:r>
            <a:r>
              <a:rPr lang="en-US" sz="1200" kern="0">
                <a:solidFill>
                  <a:prstClr val="black"/>
                </a:solidFill>
                <a:latin typeface="Gilroy" panose="00000500000000000000"/>
                <a:cs typeface="Arial" panose="020B0604020202020204" pitchFamily="34" charset="0"/>
              </a:rPr>
              <a:t> </a:t>
            </a:r>
            <a:r>
              <a:rPr lang="en-US" sz="1200" b="1" kern="0">
                <a:solidFill>
                  <a:prstClr val="black"/>
                </a:solidFill>
                <a:latin typeface="Gilroy" panose="00000500000000000000"/>
                <a:cs typeface="Arial" panose="020B0604020202020204" pitchFamily="34" charset="0"/>
              </a:rPr>
              <a:t>DSCR bottoms out at 1.46x in 2027, when stressed it gets to a 1.36x</a:t>
            </a: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With the </a:t>
            </a:r>
            <a:r>
              <a:rPr lang="en-US" sz="1200" kern="0" err="1">
                <a:solidFill>
                  <a:prstClr val="black"/>
                </a:solidFill>
                <a:latin typeface="Gilroy" panose="00000500000000000000"/>
                <a:cs typeface="Arial" panose="020B0604020202020204" pitchFamily="34" charset="0"/>
              </a:rPr>
              <a:t>MapleTree</a:t>
            </a:r>
            <a:r>
              <a:rPr lang="en-US" sz="1200" kern="0">
                <a:solidFill>
                  <a:prstClr val="black"/>
                </a:solidFill>
                <a:latin typeface="Gilroy" panose="00000500000000000000"/>
                <a:cs typeface="Arial" panose="020B0604020202020204" pitchFamily="34" charset="0"/>
              </a:rPr>
              <a:t> and Plymouth Disposition</a:t>
            </a:r>
            <a:r>
              <a:rPr lang="en-US" sz="1200" b="1" kern="0">
                <a:solidFill>
                  <a:prstClr val="black"/>
                </a:solidFill>
                <a:latin typeface="Gilroy" panose="00000500000000000000"/>
                <a:cs typeface="Arial" panose="020B0604020202020204" pitchFamily="34" charset="0"/>
              </a:rPr>
              <a:t> the DSCR bottoms out at 1.50x in 2027, when stressed it gets to a 1.37x</a:t>
            </a:r>
            <a:endParaRPr lang="en-US" sz="1200" kern="0">
              <a:solidFill>
                <a:prstClr val="black"/>
              </a:solidFill>
              <a:latin typeface="Gilroy" panose="00000500000000000000"/>
              <a:cs typeface="Arial" panose="020B0604020202020204" pitchFamily="34" charset="0"/>
            </a:endParaRPr>
          </a:p>
        </p:txBody>
      </p:sp>
      <p:graphicFrame>
        <p:nvGraphicFramePr>
          <p:cNvPr id="4" name="Chart 3">
            <a:extLst>
              <a:ext uri="{FF2B5EF4-FFF2-40B4-BE49-F238E27FC236}">
                <a16:creationId xmlns:a16="http://schemas.microsoft.com/office/drawing/2014/main" id="{9CE7CC1B-29E9-4E28-89DA-D315BCBD4238}"/>
              </a:ext>
            </a:extLst>
          </p:cNvPr>
          <p:cNvGraphicFramePr>
            <a:graphicFrameLocks/>
          </p:cNvGraphicFramePr>
          <p:nvPr>
            <p:extLst>
              <p:ext uri="{D42A27DB-BD31-4B8C-83A1-F6EECF244321}">
                <p14:modId xmlns:p14="http://schemas.microsoft.com/office/powerpoint/2010/main" val="3996155385"/>
              </p:ext>
            </p:extLst>
          </p:nvPr>
        </p:nvGraphicFramePr>
        <p:xfrm>
          <a:off x="6260420" y="2485168"/>
          <a:ext cx="5169028" cy="392287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Chart 7">
            <a:extLst>
              <a:ext uri="{FF2B5EF4-FFF2-40B4-BE49-F238E27FC236}">
                <a16:creationId xmlns:a16="http://schemas.microsoft.com/office/drawing/2014/main" id="{610F6F96-9583-4ACC-9F6E-8011BDE0BAD1}"/>
              </a:ext>
            </a:extLst>
          </p:cNvPr>
          <p:cNvGraphicFramePr>
            <a:graphicFrameLocks/>
          </p:cNvGraphicFramePr>
          <p:nvPr>
            <p:extLst>
              <p:ext uri="{D42A27DB-BD31-4B8C-83A1-F6EECF244321}">
                <p14:modId xmlns:p14="http://schemas.microsoft.com/office/powerpoint/2010/main" val="2227745798"/>
              </p:ext>
            </p:extLst>
          </p:nvPr>
        </p:nvGraphicFramePr>
        <p:xfrm>
          <a:off x="752280" y="2485168"/>
          <a:ext cx="5179301" cy="3919701"/>
        </p:xfrm>
        <a:graphic>
          <a:graphicData uri="http://schemas.openxmlformats.org/drawingml/2006/chart">
            <c:chart xmlns:c="http://schemas.openxmlformats.org/drawingml/2006/chart" xmlns:r="http://schemas.openxmlformats.org/officeDocument/2006/relationships" r:id="rId7"/>
          </a:graphicData>
        </a:graphic>
      </p:graphicFrame>
      <p:sp>
        <p:nvSpPr>
          <p:cNvPr id="9" name="TextBox 8">
            <a:extLst>
              <a:ext uri="{FF2B5EF4-FFF2-40B4-BE49-F238E27FC236}">
                <a16:creationId xmlns:a16="http://schemas.microsoft.com/office/drawing/2014/main" id="{63406D43-DB41-454D-659F-F1B1F67CE7EE}"/>
              </a:ext>
            </a:extLst>
          </p:cNvPr>
          <p:cNvSpPr txBox="1"/>
          <p:nvPr/>
        </p:nvSpPr>
        <p:spPr>
          <a:xfrm>
            <a:off x="762555" y="6337623"/>
            <a:ext cx="10571490" cy="246221"/>
          </a:xfrm>
          <a:prstGeom prst="rect">
            <a:avLst/>
          </a:prstGeom>
          <a:noFill/>
        </p:spPr>
        <p:txBody>
          <a:bodyPr wrap="square" lIns="0" rIns="0" rtlCol="0">
            <a:spAutoFit/>
          </a:bodyPr>
          <a:lstStyle/>
          <a:p>
            <a:r>
              <a:rPr lang="en-US" sz="1000" i="1">
                <a:latin typeface="Gilroy" panose="00000500000000000000"/>
                <a:cs typeface="Arial" panose="020B0604020202020204" pitchFamily="34" charset="0"/>
              </a:rPr>
              <a:t>Note: 10Y Treasury forward curve of 4.36% as of 7/23/25 </a:t>
            </a:r>
          </a:p>
        </p:txBody>
      </p:sp>
      <p:sp>
        <p:nvSpPr>
          <p:cNvPr id="11" name="Speech Bubble: Rectangle 10">
            <a:extLst>
              <a:ext uri="{FF2B5EF4-FFF2-40B4-BE49-F238E27FC236}">
                <a16:creationId xmlns:a16="http://schemas.microsoft.com/office/drawing/2014/main" id="{F5AEB6CB-A15C-83DE-FD7E-C921EB0F6DAB}"/>
              </a:ext>
            </a:extLst>
          </p:cNvPr>
          <p:cNvSpPr/>
          <p:nvPr/>
        </p:nvSpPr>
        <p:spPr>
          <a:xfrm>
            <a:off x="2259212" y="2971800"/>
            <a:ext cx="3291840" cy="457200"/>
          </a:xfrm>
          <a:prstGeom prst="wedgeRectCallout">
            <a:avLst>
              <a:gd name="adj1" fmla="val -62266"/>
              <a:gd name="adj2" fmla="val 33560"/>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a:solidFill>
                  <a:schemeClr val="tx1"/>
                </a:solidFill>
                <a:latin typeface="Gilroy" panose="00000500000000000000"/>
              </a:rPr>
              <a:t>Temporary boost due to additional proceeds from Truist refi before more acquisitions are made</a:t>
            </a:r>
          </a:p>
        </p:txBody>
      </p:sp>
    </p:spTree>
    <p:extLst>
      <p:ext uri="{BB962C8B-B14F-4D97-AF65-F5344CB8AC3E}">
        <p14:creationId xmlns:p14="http://schemas.microsoft.com/office/powerpoint/2010/main" val="1399377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963BA-9102-0F3C-6F74-AD19420CEDC9}"/>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5B0263-9A12-40AE-4D83-2C1B3A3C1B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5" name="think-cell data - do not delete" hidden="1">
                        <a:extLst>
                          <a:ext uri="{FF2B5EF4-FFF2-40B4-BE49-F238E27FC236}">
                            <a16:creationId xmlns:a16="http://schemas.microsoft.com/office/drawing/2014/main" id="{E05B0263-9A12-40AE-4D83-2C1B3A3C1B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0CB00C-0E55-3D37-848A-A6DEEE7E0A08}"/>
              </a:ext>
            </a:extLst>
          </p:cNvPr>
          <p:cNvSpPr>
            <a:spLocks noGrp="1"/>
          </p:cNvSpPr>
          <p:nvPr>
            <p:ph type="title"/>
          </p:nvPr>
        </p:nvSpPr>
        <p:spPr/>
        <p:txBody>
          <a:bodyPr vert="horz">
            <a:normAutofit/>
          </a:bodyPr>
          <a:lstStyle/>
          <a:p>
            <a:r>
              <a:rPr lang="en-US"/>
              <a:t>Fund Performance Forecast </a:t>
            </a:r>
            <a:r>
              <a:rPr lang="en-US" b="0"/>
              <a:t>| FCCR Forecast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D1FDC24B-143B-3DCD-21E0-E8068884E19E}"/>
              </a:ext>
            </a:extLst>
          </p:cNvPr>
          <p:cNvSpPr/>
          <p:nvPr/>
        </p:nvSpPr>
        <p:spPr>
          <a:xfrm>
            <a:off x="762555" y="1188720"/>
            <a:ext cx="1645920" cy="100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379F63B8-EB44-3957-2A26-F373358ADC33}"/>
              </a:ext>
            </a:extLst>
          </p:cNvPr>
          <p:cNvGrpSpPr/>
          <p:nvPr/>
        </p:nvGrpSpPr>
        <p:grpSpPr>
          <a:xfrm>
            <a:off x="2482140" y="1463040"/>
            <a:ext cx="457200" cy="457200"/>
            <a:chOff x="9081452" y="2331966"/>
            <a:chExt cx="602714" cy="594360"/>
          </a:xfrm>
        </p:grpSpPr>
        <p:sp>
          <p:nvSpPr>
            <p:cNvPr id="15" name="Oval 14">
              <a:extLst>
                <a:ext uri="{FF2B5EF4-FFF2-40B4-BE49-F238E27FC236}">
                  <a16:creationId xmlns:a16="http://schemas.microsoft.com/office/drawing/2014/main" id="{4BC9F8CC-5316-3601-0DDE-565B5E13CAD9}"/>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497254F-35C8-80CD-DB78-4DCAEC4B1AAC}"/>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E277FC37-E0A6-FDD9-05B8-C119F7FC23F3}"/>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82E05F66-EF3A-E6DA-33D4-2B7BAB896A86}"/>
              </a:ext>
            </a:extLst>
          </p:cNvPr>
          <p:cNvSpPr/>
          <p:nvPr/>
        </p:nvSpPr>
        <p:spPr>
          <a:xfrm>
            <a:off x="3013005" y="1188720"/>
            <a:ext cx="8321040" cy="10058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In the Base Case with $293M of future acquisitions, the </a:t>
            </a:r>
            <a:r>
              <a:rPr lang="en-US" sz="1200" b="1">
                <a:solidFill>
                  <a:schemeClr val="tx1"/>
                </a:solidFill>
                <a:latin typeface="Gilroy" panose="00000500000000000000"/>
                <a:ea typeface="Lato" panose="020F0502020204030203" pitchFamily="34" charset="0"/>
                <a:cs typeface="Lato" panose="020F0502020204030203" pitchFamily="34" charset="0"/>
              </a:rPr>
              <a:t>FCCR stays above the 1.50x FCCR buffer </a:t>
            </a:r>
            <a:r>
              <a:rPr lang="en-US" sz="1200">
                <a:solidFill>
                  <a:schemeClr val="tx1"/>
                </a:solidFill>
                <a:latin typeface="Gilroy" panose="00000500000000000000"/>
                <a:ea typeface="Lato" panose="020F0502020204030203" pitchFamily="34" charset="0"/>
                <a:cs typeface="Lato" panose="020F0502020204030203" pitchFamily="34" charset="0"/>
              </a:rPr>
              <a:t>getting to 1.82x in Q2 2027</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When including the </a:t>
            </a:r>
            <a:r>
              <a:rPr lang="en-US" sz="1200" err="1">
                <a:solidFill>
                  <a:schemeClr val="tx1"/>
                </a:solidFill>
                <a:latin typeface="Gilroy" panose="00000500000000000000"/>
                <a:ea typeface="Lato" panose="020F0502020204030203" pitchFamily="34" charset="0"/>
                <a:cs typeface="Lato" panose="020F0502020204030203" pitchFamily="34" charset="0"/>
              </a:rPr>
              <a:t>MapleTree</a:t>
            </a:r>
            <a:r>
              <a:rPr lang="en-US" sz="1200">
                <a:solidFill>
                  <a:schemeClr val="tx1"/>
                </a:solidFill>
                <a:latin typeface="Gilroy" panose="00000500000000000000"/>
                <a:ea typeface="Lato" panose="020F0502020204030203" pitchFamily="34" charset="0"/>
                <a:cs typeface="Lato" panose="020F0502020204030203" pitchFamily="34" charset="0"/>
              </a:rPr>
              <a:t> Co-Invest, Plymouth Sale and $593M of future acquisitions, the </a:t>
            </a:r>
            <a:r>
              <a:rPr lang="en-US" sz="1200" b="1">
                <a:solidFill>
                  <a:schemeClr val="tx1"/>
                </a:solidFill>
                <a:latin typeface="Gilroy" panose="00000500000000000000"/>
                <a:ea typeface="Lato" panose="020F0502020204030203" pitchFamily="34" charset="0"/>
                <a:cs typeface="Lato" panose="020F0502020204030203" pitchFamily="34" charset="0"/>
              </a:rPr>
              <a:t>FCCR stays above the 1.50x FCCR buffer as well </a:t>
            </a:r>
            <a:r>
              <a:rPr lang="en-US" sz="1200">
                <a:solidFill>
                  <a:schemeClr val="tx1"/>
                </a:solidFill>
                <a:latin typeface="Gilroy" panose="00000500000000000000"/>
                <a:ea typeface="Lato" panose="020F0502020204030203" pitchFamily="34" charset="0"/>
                <a:cs typeface="Lato" panose="020F0502020204030203" pitchFamily="34" charset="0"/>
              </a:rPr>
              <a:t>getting to 1.80x in Q2 2027</a:t>
            </a:r>
          </a:p>
        </p:txBody>
      </p:sp>
      <p:graphicFrame>
        <p:nvGraphicFramePr>
          <p:cNvPr id="4" name="Chart 3">
            <a:extLst>
              <a:ext uri="{FF2B5EF4-FFF2-40B4-BE49-F238E27FC236}">
                <a16:creationId xmlns:a16="http://schemas.microsoft.com/office/drawing/2014/main" id="{F0F3AD93-68E8-A1EC-4989-FE82A67CD66B}"/>
              </a:ext>
            </a:extLst>
          </p:cNvPr>
          <p:cNvGraphicFramePr>
            <a:graphicFrameLocks/>
          </p:cNvGraphicFramePr>
          <p:nvPr>
            <p:extLst>
              <p:ext uri="{D42A27DB-BD31-4B8C-83A1-F6EECF244321}">
                <p14:modId xmlns:p14="http://schemas.microsoft.com/office/powerpoint/2010/main" val="344566444"/>
              </p:ext>
            </p:extLst>
          </p:nvPr>
        </p:nvGraphicFramePr>
        <p:xfrm>
          <a:off x="762555" y="2734873"/>
          <a:ext cx="5238044" cy="357681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F0F3AD93-68E8-A1EC-4989-FE82A67CD66B}"/>
              </a:ext>
            </a:extLst>
          </p:cNvPr>
          <p:cNvGraphicFramePr>
            <a:graphicFrameLocks/>
          </p:cNvGraphicFramePr>
          <p:nvPr>
            <p:extLst>
              <p:ext uri="{D42A27DB-BD31-4B8C-83A1-F6EECF244321}">
                <p14:modId xmlns:p14="http://schemas.microsoft.com/office/powerpoint/2010/main" val="1908260978"/>
              </p:ext>
            </p:extLst>
          </p:nvPr>
        </p:nvGraphicFramePr>
        <p:xfrm>
          <a:off x="6096001" y="2734873"/>
          <a:ext cx="5238044" cy="357681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167725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A375DD8-E8C3-C297-E94A-D192B18588A3}"/>
              </a:ext>
            </a:extLst>
          </p:cNvPr>
          <p:cNvGraphicFramePr>
            <a:graphicFrameLocks noChangeAspect="1"/>
          </p:cNvGraphicFramePr>
          <p:nvPr>
            <p:custDataLst>
              <p:tags r:id="rId1"/>
            </p:custDataLst>
            <p:extLst>
              <p:ext uri="{D42A27DB-BD31-4B8C-83A1-F6EECF244321}">
                <p14:modId xmlns:p14="http://schemas.microsoft.com/office/powerpoint/2010/main" val="13519929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AA375DD8-E8C3-C297-E94A-D192B18588A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4AEDC21-4440-D623-E4AD-28B333D3F3F9}"/>
              </a:ext>
            </a:extLst>
          </p:cNvPr>
          <p:cNvSpPr>
            <a:spLocks noGrp="1"/>
          </p:cNvSpPr>
          <p:nvPr>
            <p:ph type="title"/>
          </p:nvPr>
        </p:nvSpPr>
        <p:spPr/>
        <p:txBody>
          <a:bodyPr vert="horz"/>
          <a:lstStyle/>
          <a:p>
            <a:r>
              <a:rPr lang="en-US"/>
              <a:t>Fund Performance Overview </a:t>
            </a:r>
            <a:r>
              <a:rPr lang="en-US" b="0"/>
              <a:t>| Seed Portfolio Forecast</a:t>
            </a:r>
          </a:p>
        </p:txBody>
      </p:sp>
      <p:sp>
        <p:nvSpPr>
          <p:cNvPr id="4" name="Rectangle 3">
            <a:extLst>
              <a:ext uri="{FF2B5EF4-FFF2-40B4-BE49-F238E27FC236}">
                <a16:creationId xmlns:a16="http://schemas.microsoft.com/office/drawing/2014/main" id="{FF010D8A-4AF0-6E67-AA01-257916CA770B}"/>
              </a:ext>
            </a:extLst>
          </p:cNvPr>
          <p:cNvSpPr/>
          <p:nvPr/>
        </p:nvSpPr>
        <p:spPr>
          <a:xfrm>
            <a:off x="762554" y="1171733"/>
            <a:ext cx="182880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6" name="Group 5">
            <a:extLst>
              <a:ext uri="{FF2B5EF4-FFF2-40B4-BE49-F238E27FC236}">
                <a16:creationId xmlns:a16="http://schemas.microsoft.com/office/drawing/2014/main" id="{31CA422D-BC77-DCEA-331B-90A52CBBCAD4}"/>
              </a:ext>
            </a:extLst>
          </p:cNvPr>
          <p:cNvGrpSpPr/>
          <p:nvPr/>
        </p:nvGrpSpPr>
        <p:grpSpPr>
          <a:xfrm>
            <a:off x="2674518" y="1536192"/>
            <a:ext cx="457200" cy="457200"/>
            <a:chOff x="9083708" y="2404703"/>
            <a:chExt cx="615673" cy="594359"/>
          </a:xfrm>
        </p:grpSpPr>
        <p:sp>
          <p:nvSpPr>
            <p:cNvPr id="11" name="Oval 10">
              <a:extLst>
                <a:ext uri="{FF2B5EF4-FFF2-40B4-BE49-F238E27FC236}">
                  <a16:creationId xmlns:a16="http://schemas.microsoft.com/office/drawing/2014/main" id="{090B2FD1-510E-F410-000D-15EBBEBA0CA1}"/>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42C0E6D5-F367-ABB5-AA5C-10F45F303560}"/>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75861D09-95E2-B51D-174E-CBD90613D0FC}"/>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Rectangle 20">
            <a:extLst>
              <a:ext uri="{FF2B5EF4-FFF2-40B4-BE49-F238E27FC236}">
                <a16:creationId xmlns:a16="http://schemas.microsoft.com/office/drawing/2014/main" id="{A7D9AE7E-B99E-5BA4-3A88-815A5FD4BAF3}"/>
              </a:ext>
            </a:extLst>
          </p:cNvPr>
          <p:cNvSpPr/>
          <p:nvPr/>
        </p:nvSpPr>
        <p:spPr>
          <a:xfrm>
            <a:off x="3214882" y="1170432"/>
            <a:ext cx="8138160" cy="1188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The assets in the seed portfolio reach </a:t>
            </a:r>
            <a:r>
              <a:rPr lang="en-US" sz="1200" b="1">
                <a:solidFill>
                  <a:schemeClr val="tx1"/>
                </a:solidFill>
                <a:latin typeface="Gilroy" panose="00000500000000000000"/>
                <a:cs typeface="Arial" panose="020B0604020202020204" pitchFamily="34" charset="0"/>
              </a:rPr>
              <a:t>16.8% Gross &amp; 12.6% Net IRR </a:t>
            </a:r>
            <a:r>
              <a:rPr lang="en-US" sz="1200">
                <a:solidFill>
                  <a:schemeClr val="tx1"/>
                </a:solidFill>
                <a:latin typeface="Gilroy" panose="00000500000000000000"/>
                <a:cs typeface="Arial" panose="020B0604020202020204" pitchFamily="34" charset="0"/>
              </a:rPr>
              <a:t>over a 6-year hold period (sale on Jan 1, 2028) and assuming a 5.75% exit cap</a:t>
            </a:r>
          </a:p>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Although we plan to sell the fund after 7 years, we evaluate the seed portfolio assets over a 6-year hold </a:t>
            </a:r>
            <a:r>
              <a:rPr lang="en-US" sz="1200">
                <a:solidFill>
                  <a:schemeClr val="tx1"/>
                </a:solidFill>
                <a:latin typeface="Gilroy" panose="00000500000000000000"/>
                <a:cs typeface="Arial" panose="020B0604020202020204" pitchFamily="34" charset="0"/>
              </a:rPr>
              <a:t>since this is roughly the average hold time of all projected fund assets (since assets purchased in 2024-25 will be held for under 6 years)</a:t>
            </a:r>
          </a:p>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Core FFO is slightly higher for the seed portfolio </a:t>
            </a:r>
            <a:r>
              <a:rPr lang="en-US" sz="1200">
                <a:solidFill>
                  <a:schemeClr val="tx1"/>
                </a:solidFill>
                <a:latin typeface="Gilroy" panose="00000500000000000000"/>
                <a:cs typeface="Arial" panose="020B0604020202020204" pitchFamily="34" charset="0"/>
              </a:rPr>
              <a:t>than full fund since these assets are purchased earlier</a:t>
            </a:r>
          </a:p>
        </p:txBody>
      </p:sp>
      <p:graphicFrame>
        <p:nvGraphicFramePr>
          <p:cNvPr id="9" name="Chart 8">
            <a:extLst>
              <a:ext uri="{FF2B5EF4-FFF2-40B4-BE49-F238E27FC236}">
                <a16:creationId xmlns:a16="http://schemas.microsoft.com/office/drawing/2014/main" id="{8012A3A4-B45F-4680-BF36-02BF1EA01F80}"/>
              </a:ext>
            </a:extLst>
          </p:cNvPr>
          <p:cNvGraphicFramePr>
            <a:graphicFrameLocks/>
          </p:cNvGraphicFramePr>
          <p:nvPr>
            <p:extLst>
              <p:ext uri="{D42A27DB-BD31-4B8C-83A1-F6EECF244321}">
                <p14:modId xmlns:p14="http://schemas.microsoft.com/office/powerpoint/2010/main" val="1128026793"/>
              </p:ext>
            </p:extLst>
          </p:nvPr>
        </p:nvGraphicFramePr>
        <p:xfrm>
          <a:off x="869730" y="2617595"/>
          <a:ext cx="5265932" cy="362172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able 11">
            <a:extLst>
              <a:ext uri="{FF2B5EF4-FFF2-40B4-BE49-F238E27FC236}">
                <a16:creationId xmlns:a16="http://schemas.microsoft.com/office/drawing/2014/main" id="{5F48645B-B29F-087C-A5FC-9EE3E6FB1ADF}"/>
              </a:ext>
            </a:extLst>
          </p:cNvPr>
          <p:cNvGraphicFramePr>
            <a:graphicFrameLocks noGrp="1"/>
          </p:cNvGraphicFramePr>
          <p:nvPr>
            <p:extLst>
              <p:ext uri="{D42A27DB-BD31-4B8C-83A1-F6EECF244321}">
                <p14:modId xmlns:p14="http://schemas.microsoft.com/office/powerpoint/2010/main" val="964301343"/>
              </p:ext>
            </p:extLst>
          </p:nvPr>
        </p:nvGraphicFramePr>
        <p:xfrm>
          <a:off x="6546092" y="2359152"/>
          <a:ext cx="4776178" cy="1920240"/>
        </p:xfrm>
        <a:graphic>
          <a:graphicData uri="http://schemas.openxmlformats.org/drawingml/2006/table">
            <a:tbl>
              <a:tblPr/>
              <a:tblGrid>
                <a:gridCol w="2311054">
                  <a:extLst>
                    <a:ext uri="{9D8B030D-6E8A-4147-A177-3AD203B41FA5}">
                      <a16:colId xmlns:a16="http://schemas.microsoft.com/office/drawing/2014/main" val="948436285"/>
                    </a:ext>
                  </a:extLst>
                </a:gridCol>
                <a:gridCol w="1232562">
                  <a:extLst>
                    <a:ext uri="{9D8B030D-6E8A-4147-A177-3AD203B41FA5}">
                      <a16:colId xmlns:a16="http://schemas.microsoft.com/office/drawing/2014/main" val="1862194511"/>
                    </a:ext>
                  </a:extLst>
                </a:gridCol>
                <a:gridCol w="1232562">
                  <a:extLst>
                    <a:ext uri="{9D8B030D-6E8A-4147-A177-3AD203B41FA5}">
                      <a16:colId xmlns:a16="http://schemas.microsoft.com/office/drawing/2014/main" val="3694244993"/>
                    </a:ext>
                  </a:extLst>
                </a:gridCol>
              </a:tblGrid>
              <a:tr h="146957">
                <a:tc>
                  <a:txBody>
                    <a:bodyPr/>
                    <a:lstStyle/>
                    <a:p>
                      <a:pPr algn="l" fontAlgn="ctr"/>
                      <a:endParaRPr lang="en-US" sz="1200" b="1" i="0" u="none" strike="noStrike">
                        <a:solidFill>
                          <a:schemeClr val="bg1"/>
                        </a:solidFill>
                        <a:effectLst/>
                        <a:latin typeface="Gilroy" panose="00000500000000000000"/>
                      </a:endParaRPr>
                    </a:p>
                  </a:txBody>
                  <a:tcPr marL="45720" marR="4572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1" u="none" strike="noStrike">
                          <a:solidFill>
                            <a:schemeClr val="tx1"/>
                          </a:solidFill>
                          <a:effectLst/>
                          <a:latin typeface="Gilroy" panose="00000500000000000000"/>
                        </a:rPr>
                        <a:t>End of 2027</a:t>
                      </a:r>
                    </a:p>
                  </a:txBody>
                  <a:tcPr marL="45720" marR="4572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1" u="none" strike="noStrike">
                          <a:solidFill>
                            <a:schemeClr val="tx1"/>
                          </a:solidFill>
                          <a:effectLst/>
                          <a:latin typeface="Gilroy" panose="00000500000000000000"/>
                        </a:rPr>
                        <a:t>End of 2028</a:t>
                      </a:r>
                    </a:p>
                  </a:txBody>
                  <a:tcPr marL="45720" marR="4572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8290700"/>
                  </a:ext>
                </a:extLst>
              </a:tr>
              <a:tr h="182880">
                <a:tc>
                  <a:txBody>
                    <a:bodyPr/>
                    <a:lstStyle/>
                    <a:p>
                      <a:pPr algn="l" fontAlgn="ctr"/>
                      <a:r>
                        <a:rPr lang="en-US" sz="1200" b="1" i="0" u="none" strike="noStrike">
                          <a:solidFill>
                            <a:schemeClr val="bg1"/>
                          </a:solidFill>
                          <a:effectLst/>
                          <a:latin typeface="Gilroy" panose="00000500000000000000"/>
                        </a:rPr>
                        <a:t> Hold Period Scenarios</a:t>
                      </a:r>
                    </a:p>
                  </a:txBody>
                  <a:tcPr marL="45720" marR="4572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chemeClr val="bg1"/>
                          </a:solidFill>
                          <a:effectLst/>
                          <a:latin typeface="Gilroy" panose="00000500000000000000"/>
                        </a:rPr>
                        <a:t>6 Years</a:t>
                      </a:r>
                    </a:p>
                  </a:txBody>
                  <a:tcPr marL="45720" marR="4572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chemeClr val="bg1"/>
                          </a:solidFill>
                          <a:effectLst/>
                          <a:latin typeface="Gilroy" panose="00000500000000000000"/>
                        </a:rPr>
                        <a:t>7 Years</a:t>
                      </a:r>
                    </a:p>
                  </a:txBody>
                  <a:tcPr marL="45720" marR="4572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2590876934"/>
                  </a:ext>
                </a:extLst>
              </a:tr>
              <a:tr h="182880">
                <a:tc>
                  <a:txBody>
                    <a:bodyPr/>
                    <a:lstStyle/>
                    <a:p>
                      <a:pPr algn="l" fontAlgn="ctr"/>
                      <a:r>
                        <a:rPr lang="en-US" sz="1200" b="1" i="0" u="none" strike="noStrike">
                          <a:solidFill>
                            <a:schemeClr val="tx1"/>
                          </a:solidFill>
                          <a:effectLst/>
                          <a:latin typeface="Gilroy" panose="00000500000000000000"/>
                        </a:rPr>
                        <a:t>Gross IRR</a:t>
                      </a:r>
                    </a:p>
                  </a:txBody>
                  <a:tcPr marL="45720" marR="4572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effectLst/>
                          <a:latin typeface="Gilroy" panose="00000500000000000000"/>
                        </a:rPr>
                        <a:t>16.8%</a:t>
                      </a:r>
                    </a:p>
                  </a:txBody>
                  <a:tcPr marL="45720" marR="4572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15.9%</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753636213"/>
                  </a:ext>
                </a:extLst>
              </a:tr>
              <a:tr h="182880">
                <a:tc>
                  <a:txBody>
                    <a:bodyPr/>
                    <a:lstStyle/>
                    <a:p>
                      <a:pPr algn="l" fontAlgn="ctr"/>
                      <a:r>
                        <a:rPr lang="en-US" sz="1200" b="1" i="0" u="none" strike="noStrike">
                          <a:solidFill>
                            <a:schemeClr val="tx1"/>
                          </a:solidFill>
                          <a:effectLst/>
                          <a:latin typeface="Gilroy" panose="00000500000000000000"/>
                        </a:rPr>
                        <a:t>Net IRR</a:t>
                      </a:r>
                    </a:p>
                  </a:txBody>
                  <a:tcPr marL="45720" marR="4572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effectLst/>
                          <a:latin typeface="Gilroy" panose="00000500000000000000"/>
                        </a:rPr>
                        <a:t>12.6%</a:t>
                      </a:r>
                    </a:p>
                  </a:txBody>
                  <a:tcPr marL="45720" marR="45720" anchor="ctr">
                    <a:lnL>
                      <a:noFill/>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12.2%</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7117823"/>
                  </a:ext>
                </a:extLst>
              </a:tr>
              <a:tr h="182880">
                <a:tc>
                  <a:txBody>
                    <a:bodyPr/>
                    <a:lstStyle/>
                    <a:p>
                      <a:pPr algn="l" fontAlgn="ctr"/>
                      <a:r>
                        <a:rPr lang="en-US" sz="1200" b="1" i="0" u="none" strike="noStrike">
                          <a:solidFill>
                            <a:schemeClr val="tx1"/>
                          </a:solidFill>
                          <a:effectLst/>
                          <a:latin typeface="Gilroy" panose="00000500000000000000"/>
                        </a:rPr>
                        <a:t>Gross Equity Multiple</a:t>
                      </a:r>
                    </a:p>
                  </a:txBody>
                  <a:tcPr marL="45720" marR="4572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effectLst/>
                          <a:latin typeface="Gilroy" panose="00000500000000000000"/>
                        </a:rPr>
                        <a:t>1.75x</a:t>
                      </a:r>
                    </a:p>
                  </a:txBody>
                  <a:tcPr marL="45720" marR="4572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1.93</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94836552"/>
                  </a:ext>
                </a:extLst>
              </a:tr>
              <a:tr h="182880">
                <a:tc>
                  <a:txBody>
                    <a:bodyPr/>
                    <a:lstStyle/>
                    <a:p>
                      <a:pPr algn="l" fontAlgn="ctr"/>
                      <a:r>
                        <a:rPr lang="en-US" sz="1200" b="1" i="0" u="none" strike="noStrike">
                          <a:solidFill>
                            <a:schemeClr val="tx1"/>
                          </a:solidFill>
                          <a:effectLst/>
                          <a:latin typeface="Gilroy" panose="00000500000000000000"/>
                        </a:rPr>
                        <a:t>Net Equity Multiple </a:t>
                      </a:r>
                    </a:p>
                  </a:txBody>
                  <a:tcPr marL="45720" marR="4572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effectLst/>
                          <a:latin typeface="Gilroy" panose="00000500000000000000"/>
                        </a:rPr>
                        <a:t>1.57x</a:t>
                      </a:r>
                    </a:p>
                  </a:txBody>
                  <a:tcPr marL="45720" marR="45720" anchor="ctr">
                    <a:lnL>
                      <a:noFill/>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1.72</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443777"/>
                  </a:ext>
                </a:extLst>
              </a:tr>
              <a:tr h="182880">
                <a:tc>
                  <a:txBody>
                    <a:bodyPr/>
                    <a:lstStyle/>
                    <a:p>
                      <a:pPr algn="l" fontAlgn="ctr"/>
                      <a:r>
                        <a:rPr lang="en-US" sz="1200" b="1" i="0" u="none" strike="noStrike">
                          <a:solidFill>
                            <a:schemeClr val="tx1"/>
                          </a:solidFill>
                          <a:effectLst/>
                          <a:latin typeface="Gilroy" panose="00000500000000000000"/>
                        </a:rPr>
                        <a:t>GP Promote</a:t>
                      </a:r>
                    </a:p>
                  </a:txBody>
                  <a:tcPr marL="45720" marR="4572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effectLst/>
                          <a:latin typeface="Gilroy" panose="00000500000000000000"/>
                        </a:rPr>
                        <a:t>$48.3</a:t>
                      </a:r>
                    </a:p>
                  </a:txBody>
                  <a:tcPr marL="45720" marR="4572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$60.7</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9792498"/>
                  </a:ext>
                </a:extLst>
              </a:tr>
            </a:tbl>
          </a:graphicData>
        </a:graphic>
      </p:graphicFrame>
      <p:graphicFrame>
        <p:nvGraphicFramePr>
          <p:cNvPr id="13" name="Table 12">
            <a:extLst>
              <a:ext uri="{FF2B5EF4-FFF2-40B4-BE49-F238E27FC236}">
                <a16:creationId xmlns:a16="http://schemas.microsoft.com/office/drawing/2014/main" id="{2CBFCD93-170C-CDF3-51F6-FF8DF027F0C7}"/>
              </a:ext>
            </a:extLst>
          </p:cNvPr>
          <p:cNvGraphicFramePr>
            <a:graphicFrameLocks noGrp="1"/>
          </p:cNvGraphicFramePr>
          <p:nvPr>
            <p:extLst>
              <p:ext uri="{D42A27DB-BD31-4B8C-83A1-F6EECF244321}">
                <p14:modId xmlns:p14="http://schemas.microsoft.com/office/powerpoint/2010/main" val="1915536733"/>
              </p:ext>
            </p:extLst>
          </p:nvPr>
        </p:nvGraphicFramePr>
        <p:xfrm>
          <a:off x="7618950" y="4594288"/>
          <a:ext cx="3703320" cy="1828800"/>
        </p:xfrm>
        <a:graphic>
          <a:graphicData uri="http://schemas.openxmlformats.org/drawingml/2006/table">
            <a:tbl>
              <a:tblPr/>
              <a:tblGrid>
                <a:gridCol w="1234440">
                  <a:extLst>
                    <a:ext uri="{9D8B030D-6E8A-4147-A177-3AD203B41FA5}">
                      <a16:colId xmlns:a16="http://schemas.microsoft.com/office/drawing/2014/main" val="2351184449"/>
                    </a:ext>
                  </a:extLst>
                </a:gridCol>
                <a:gridCol w="1234440">
                  <a:extLst>
                    <a:ext uri="{9D8B030D-6E8A-4147-A177-3AD203B41FA5}">
                      <a16:colId xmlns:a16="http://schemas.microsoft.com/office/drawing/2014/main" val="2073986575"/>
                    </a:ext>
                  </a:extLst>
                </a:gridCol>
                <a:gridCol w="1234440">
                  <a:extLst>
                    <a:ext uri="{9D8B030D-6E8A-4147-A177-3AD203B41FA5}">
                      <a16:colId xmlns:a16="http://schemas.microsoft.com/office/drawing/2014/main" val="3694244993"/>
                    </a:ext>
                  </a:extLst>
                </a:gridCol>
              </a:tblGrid>
              <a:tr h="228600">
                <a:tc>
                  <a:txBody>
                    <a:bodyPr/>
                    <a:lstStyle/>
                    <a:p>
                      <a:pPr algn="ctr" fontAlgn="ctr"/>
                      <a:r>
                        <a:rPr lang="en-US" sz="1200" b="1" i="0" u="none" strike="noStrike">
                          <a:solidFill>
                            <a:schemeClr val="bg1"/>
                          </a:solidFill>
                          <a:effectLst/>
                          <a:latin typeface="Gilroy" panose="00000500000000000000"/>
                        </a:rPr>
                        <a:t>Disposition Cap Rate</a:t>
                      </a:r>
                    </a:p>
                  </a:txBody>
                  <a:tcPr marL="45720" marR="4572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chemeClr val="bg1"/>
                          </a:solidFill>
                          <a:effectLst/>
                          <a:latin typeface="Gilroy" panose="00000500000000000000"/>
                        </a:rPr>
                        <a:t>Gross IRR</a:t>
                      </a:r>
                    </a:p>
                    <a:p>
                      <a:pPr algn="ctr" fontAlgn="ctr"/>
                      <a:r>
                        <a:rPr lang="en-US" sz="1200" b="1" i="0" u="none" strike="noStrike">
                          <a:solidFill>
                            <a:schemeClr val="bg1"/>
                          </a:solidFill>
                          <a:effectLst/>
                          <a:latin typeface="Gilroy" panose="00000500000000000000"/>
                        </a:rPr>
                        <a:t>16.8%</a:t>
                      </a:r>
                    </a:p>
                  </a:txBody>
                  <a:tcPr marL="45720" marR="4572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chemeClr val="bg1"/>
                          </a:solidFill>
                          <a:effectLst/>
                          <a:latin typeface="Gilroy" panose="00000500000000000000"/>
                        </a:rPr>
                        <a:t>Net IRR</a:t>
                      </a:r>
                    </a:p>
                    <a:p>
                      <a:pPr algn="ctr" fontAlgn="ctr"/>
                      <a:r>
                        <a:rPr lang="en-US" sz="1200" b="1" i="0" u="none" strike="noStrike">
                          <a:solidFill>
                            <a:schemeClr val="bg1"/>
                          </a:solidFill>
                          <a:effectLst/>
                          <a:latin typeface="Gilroy" panose="00000500000000000000"/>
                        </a:rPr>
                        <a:t>12.6%</a:t>
                      </a:r>
                    </a:p>
                  </a:txBody>
                  <a:tcPr marL="45720" marR="4572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2590876934"/>
                  </a:ext>
                </a:extLst>
              </a:tr>
              <a:tr h="228600">
                <a:tc>
                  <a:txBody>
                    <a:bodyPr/>
                    <a:lstStyle/>
                    <a:p>
                      <a:pPr algn="ctr" fontAlgn="ctr"/>
                      <a:r>
                        <a:rPr lang="en-US" sz="1200" b="0" i="0" u="none" strike="noStrike">
                          <a:solidFill>
                            <a:srgbClr val="000000"/>
                          </a:solidFill>
                          <a:effectLst/>
                          <a:latin typeface="Gilroy" panose="00000500000000000000"/>
                        </a:rPr>
                        <a:t>5.25%</a:t>
                      </a:r>
                    </a:p>
                  </a:txBody>
                  <a:tcPr marL="45720" marR="4572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200" b="0" i="0" u="none" strike="noStrike">
                          <a:solidFill>
                            <a:srgbClr val="000000"/>
                          </a:solidFill>
                          <a:effectLst/>
                          <a:latin typeface="Gilroy" panose="00000500000000000000"/>
                        </a:rPr>
                        <a:t>21.1%</a:t>
                      </a:r>
                    </a:p>
                  </a:txBody>
                  <a:tcPr marL="45720" marR="4572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ctr" fontAlgn="ctr"/>
                      <a:r>
                        <a:rPr lang="en-US" sz="1200" b="0" i="0" u="none" strike="noStrike">
                          <a:solidFill>
                            <a:srgbClr val="000000"/>
                          </a:solidFill>
                          <a:effectLst/>
                          <a:latin typeface="Gilroy" panose="00000500000000000000"/>
                        </a:rPr>
                        <a:t>16.5%</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63BE7B"/>
                    </a:solidFill>
                  </a:tcPr>
                </a:tc>
                <a:extLst>
                  <a:ext uri="{0D108BD9-81ED-4DB2-BD59-A6C34878D82A}">
                    <a16:rowId xmlns:a16="http://schemas.microsoft.com/office/drawing/2014/main" val="1753636213"/>
                  </a:ext>
                </a:extLst>
              </a:tr>
              <a:tr h="228600">
                <a:tc>
                  <a:txBody>
                    <a:bodyPr/>
                    <a:lstStyle/>
                    <a:p>
                      <a:pPr algn="ctr" fontAlgn="ctr"/>
                      <a:r>
                        <a:rPr lang="en-US" sz="1200" b="0" i="0" u="none" strike="noStrike">
                          <a:solidFill>
                            <a:srgbClr val="000000"/>
                          </a:solidFill>
                          <a:effectLst/>
                          <a:latin typeface="Gilroy" panose="00000500000000000000"/>
                        </a:rPr>
                        <a:t>5.50%</a:t>
                      </a:r>
                    </a:p>
                  </a:txBody>
                  <a:tcPr marL="45720" marR="4572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noFill/>
                  </a:tcPr>
                </a:tc>
                <a:tc>
                  <a:txBody>
                    <a:bodyPr/>
                    <a:lstStyle/>
                    <a:p>
                      <a:pPr algn="ctr" fontAlgn="ctr"/>
                      <a:r>
                        <a:rPr lang="en-US" sz="1200" b="0" i="0" u="none" strike="noStrike">
                          <a:solidFill>
                            <a:srgbClr val="000000"/>
                          </a:solidFill>
                          <a:effectLst/>
                          <a:latin typeface="Gilroy" panose="00000500000000000000"/>
                        </a:rPr>
                        <a:t>18.9%</a:t>
                      </a:r>
                    </a:p>
                  </a:txBody>
                  <a:tcPr marL="45720" marR="4572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3D580"/>
                    </a:solidFill>
                  </a:tcPr>
                </a:tc>
                <a:tc>
                  <a:txBody>
                    <a:bodyPr/>
                    <a:lstStyle/>
                    <a:p>
                      <a:pPr algn="ctr" fontAlgn="ctr"/>
                      <a:r>
                        <a:rPr lang="en-US" sz="1200" b="0" i="0" u="none" strike="noStrike">
                          <a:solidFill>
                            <a:srgbClr val="000000"/>
                          </a:solidFill>
                          <a:effectLst/>
                          <a:latin typeface="Gilroy" panose="00000500000000000000"/>
                        </a:rPr>
                        <a:t>14.5%</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B3D580"/>
                    </a:solidFill>
                  </a:tcPr>
                </a:tc>
                <a:extLst>
                  <a:ext uri="{0D108BD9-81ED-4DB2-BD59-A6C34878D82A}">
                    <a16:rowId xmlns:a16="http://schemas.microsoft.com/office/drawing/2014/main" val="3017580249"/>
                  </a:ext>
                </a:extLst>
              </a:tr>
              <a:tr h="228600">
                <a:tc>
                  <a:txBody>
                    <a:bodyPr/>
                    <a:lstStyle/>
                    <a:p>
                      <a:pPr algn="ctr" fontAlgn="ctr"/>
                      <a:r>
                        <a:rPr lang="en-US" sz="1200" b="0" i="0" u="none" strike="noStrike">
                          <a:solidFill>
                            <a:srgbClr val="000000"/>
                          </a:solidFill>
                          <a:effectLst/>
                          <a:latin typeface="Gilroy" panose="00000500000000000000"/>
                        </a:rPr>
                        <a:t>5.75%</a:t>
                      </a:r>
                    </a:p>
                  </a:txBody>
                  <a:tcPr marL="45720" marR="4572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noFill/>
                  </a:tcPr>
                </a:tc>
                <a:tc>
                  <a:txBody>
                    <a:bodyPr/>
                    <a:lstStyle/>
                    <a:p>
                      <a:pPr algn="ctr" fontAlgn="ctr"/>
                      <a:r>
                        <a:rPr lang="en-US" sz="1200" b="0" i="0" u="none" strike="noStrike">
                          <a:solidFill>
                            <a:srgbClr val="000000"/>
                          </a:solidFill>
                          <a:effectLst/>
                          <a:latin typeface="Gilroy" panose="00000500000000000000"/>
                        </a:rPr>
                        <a:t>16.8%</a:t>
                      </a:r>
                    </a:p>
                  </a:txBody>
                  <a:tcPr marL="45720" marR="4572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B84"/>
                    </a:solidFill>
                  </a:tcPr>
                </a:tc>
                <a:tc>
                  <a:txBody>
                    <a:bodyPr/>
                    <a:lstStyle/>
                    <a:p>
                      <a:pPr algn="ctr" fontAlgn="ctr"/>
                      <a:r>
                        <a:rPr lang="en-US" sz="1200" b="0" i="0" u="none" strike="noStrike">
                          <a:solidFill>
                            <a:srgbClr val="000000"/>
                          </a:solidFill>
                          <a:effectLst/>
                          <a:latin typeface="Gilroy" panose="00000500000000000000"/>
                        </a:rPr>
                        <a:t>12.6%</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FEB84"/>
                    </a:solidFill>
                  </a:tcPr>
                </a:tc>
                <a:extLst>
                  <a:ext uri="{0D108BD9-81ED-4DB2-BD59-A6C34878D82A}">
                    <a16:rowId xmlns:a16="http://schemas.microsoft.com/office/drawing/2014/main" val="286650575"/>
                  </a:ext>
                </a:extLst>
              </a:tr>
              <a:tr h="228600">
                <a:tc>
                  <a:txBody>
                    <a:bodyPr/>
                    <a:lstStyle/>
                    <a:p>
                      <a:pPr algn="ctr" fontAlgn="ctr"/>
                      <a:r>
                        <a:rPr lang="en-US" sz="1200" b="0" i="0" u="none" strike="noStrike">
                          <a:solidFill>
                            <a:srgbClr val="000000"/>
                          </a:solidFill>
                          <a:effectLst/>
                          <a:latin typeface="Gilroy" panose="00000500000000000000"/>
                        </a:rPr>
                        <a:t>6.00%</a:t>
                      </a:r>
                    </a:p>
                  </a:txBody>
                  <a:tcPr marL="45720" marR="4572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noFill/>
                  </a:tcPr>
                </a:tc>
                <a:tc>
                  <a:txBody>
                    <a:bodyPr/>
                    <a:lstStyle/>
                    <a:p>
                      <a:pPr algn="ctr" fontAlgn="ctr"/>
                      <a:r>
                        <a:rPr lang="en-US" sz="1200" b="0" i="0" u="none" strike="noStrike">
                          <a:solidFill>
                            <a:srgbClr val="000000"/>
                          </a:solidFill>
                          <a:effectLst/>
                          <a:latin typeface="Gilroy" panose="00000500000000000000"/>
                        </a:rPr>
                        <a:t>14.7%</a:t>
                      </a:r>
                    </a:p>
                  </a:txBody>
                  <a:tcPr marL="45720" marR="4572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BA877"/>
                    </a:solidFill>
                  </a:tcPr>
                </a:tc>
                <a:tc>
                  <a:txBody>
                    <a:bodyPr/>
                    <a:lstStyle/>
                    <a:p>
                      <a:pPr algn="ctr" fontAlgn="ctr"/>
                      <a:r>
                        <a:rPr lang="en-US" sz="1200" b="0" i="0" u="none" strike="noStrike">
                          <a:solidFill>
                            <a:srgbClr val="000000"/>
                          </a:solidFill>
                          <a:effectLst/>
                          <a:latin typeface="Gilroy" panose="00000500000000000000"/>
                        </a:rPr>
                        <a:t>10.9%</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BA877"/>
                    </a:solidFill>
                  </a:tcPr>
                </a:tc>
                <a:extLst>
                  <a:ext uri="{0D108BD9-81ED-4DB2-BD59-A6C34878D82A}">
                    <a16:rowId xmlns:a16="http://schemas.microsoft.com/office/drawing/2014/main" val="3842473613"/>
                  </a:ext>
                </a:extLst>
              </a:tr>
              <a:tr h="228600">
                <a:tc>
                  <a:txBody>
                    <a:bodyPr/>
                    <a:lstStyle/>
                    <a:p>
                      <a:pPr algn="ctr" fontAlgn="ctr"/>
                      <a:r>
                        <a:rPr lang="en-US" sz="1200" b="0" i="0" u="none" strike="noStrike">
                          <a:solidFill>
                            <a:srgbClr val="000000"/>
                          </a:solidFill>
                          <a:effectLst/>
                          <a:latin typeface="Gilroy" panose="00000500000000000000"/>
                        </a:rPr>
                        <a:t>6.25%</a:t>
                      </a:r>
                    </a:p>
                  </a:txBody>
                  <a:tcPr marL="45720" marR="4572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12.7%</a:t>
                      </a:r>
                    </a:p>
                  </a:txBody>
                  <a:tcPr marL="45720" marR="4572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US" sz="1200" b="0" i="0" u="none" strike="noStrike">
                          <a:solidFill>
                            <a:srgbClr val="000000"/>
                          </a:solidFill>
                          <a:effectLst/>
                          <a:latin typeface="Gilroy" panose="00000500000000000000"/>
                        </a:rPr>
                        <a:t>9.6%</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8696B"/>
                    </a:solidFill>
                  </a:tcPr>
                </a:tc>
                <a:extLst>
                  <a:ext uri="{0D108BD9-81ED-4DB2-BD59-A6C34878D82A}">
                    <a16:rowId xmlns:a16="http://schemas.microsoft.com/office/drawing/2014/main" val="197997140"/>
                  </a:ext>
                </a:extLst>
              </a:tr>
            </a:tbl>
          </a:graphicData>
        </a:graphic>
      </p:graphicFrame>
      <p:sp>
        <p:nvSpPr>
          <p:cNvPr id="3" name="TextBox 2">
            <a:extLst>
              <a:ext uri="{FF2B5EF4-FFF2-40B4-BE49-F238E27FC236}">
                <a16:creationId xmlns:a16="http://schemas.microsoft.com/office/drawing/2014/main" id="{573629B2-AF93-4A74-AA1B-0FD85E885CAD}"/>
              </a:ext>
            </a:extLst>
          </p:cNvPr>
          <p:cNvSpPr txBox="1"/>
          <p:nvPr/>
        </p:nvSpPr>
        <p:spPr>
          <a:xfrm>
            <a:off x="9465638" y="271654"/>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37213854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F739BB-B4C0-5226-EAD9-9BE6AB0A7D0B}"/>
              </a:ext>
            </a:extLst>
          </p:cNvPr>
          <p:cNvSpPr>
            <a:spLocks noGrp="1"/>
          </p:cNvSpPr>
          <p:nvPr>
            <p:ph idx="1"/>
          </p:nvPr>
        </p:nvSpPr>
        <p:spPr/>
        <p:txBody>
          <a:bodyPr/>
          <a:lstStyle/>
          <a:p>
            <a:r>
              <a:rPr lang="en-US"/>
              <a:t>Appendices</a:t>
            </a:r>
          </a:p>
        </p:txBody>
      </p:sp>
    </p:spTree>
    <p:extLst>
      <p:ext uri="{BB962C8B-B14F-4D97-AF65-F5344CB8AC3E}">
        <p14:creationId xmlns:p14="http://schemas.microsoft.com/office/powerpoint/2010/main" val="113732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FCC37CA-B6E5-D6E4-378B-C1F3970909D2}"/>
              </a:ext>
            </a:extLst>
          </p:cNvPr>
          <p:cNvGraphicFramePr>
            <a:graphicFrameLocks noChangeAspect="1"/>
          </p:cNvGraphicFramePr>
          <p:nvPr>
            <p:custDataLst>
              <p:tags r:id="rId1"/>
            </p:custDataLst>
            <p:extLst>
              <p:ext uri="{D42A27DB-BD31-4B8C-83A1-F6EECF244321}">
                <p14:modId xmlns:p14="http://schemas.microsoft.com/office/powerpoint/2010/main" val="1739368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1" name="think-cell data - do not delete" hidden="1">
                        <a:extLst>
                          <a:ext uri="{FF2B5EF4-FFF2-40B4-BE49-F238E27FC236}">
                            <a16:creationId xmlns:a16="http://schemas.microsoft.com/office/drawing/2014/main" id="{FFCC37CA-B6E5-D6E4-378B-C1F3970909D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5E543ED9-ACCE-9D53-1A06-A0120931759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237441-3A55-43A0-37D2-871F3FC9AA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A5873A-F35B-EDC7-6BA5-15F2E49DEFD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AD1FB9-9AFD-D961-F0B6-81BC1924919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95B7FC1-8A66-5FED-3630-577D1885CF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936DEA-AA77-117C-1C9B-CB3A277F2393}"/>
              </a:ext>
            </a:extLst>
          </p:cNvPr>
          <p:cNvSpPr>
            <a:spLocks noGrp="1"/>
          </p:cNvSpPr>
          <p:nvPr>
            <p:ph type="title"/>
          </p:nvPr>
        </p:nvSpPr>
        <p:spPr/>
        <p:txBody>
          <a:bodyPr vert="horz">
            <a:normAutofit/>
          </a:bodyPr>
          <a:lstStyle/>
          <a:p>
            <a:pPr algn="l" rtl="0"/>
            <a:r>
              <a:rPr lang="en-US"/>
              <a:t>Executive Summary </a:t>
            </a:r>
            <a:r>
              <a:rPr lang="en-US" b="0"/>
              <a:t>| Financial Overview</a:t>
            </a:r>
          </a:p>
        </p:txBody>
      </p:sp>
      <p:sp>
        <p:nvSpPr>
          <p:cNvPr id="4" name="Content Placeholder 3">
            <a:extLst>
              <a:ext uri="{FF2B5EF4-FFF2-40B4-BE49-F238E27FC236}">
                <a16:creationId xmlns:a16="http://schemas.microsoft.com/office/drawing/2014/main" id="{C777A1F3-D167-7452-BE3B-137A17CBD437}"/>
              </a:ext>
            </a:extLst>
          </p:cNvPr>
          <p:cNvSpPr>
            <a:spLocks noGrp="1"/>
          </p:cNvSpPr>
          <p:nvPr>
            <p:ph idx="1"/>
          </p:nvPr>
        </p:nvSpPr>
        <p:spPr>
          <a:xfrm>
            <a:off x="760476" y="1204892"/>
            <a:ext cx="10671048" cy="5303520"/>
          </a:xfrm>
        </p:spPr>
        <p:txBody>
          <a:bodyPr anchor="ctr">
            <a:noAutofit/>
          </a:bodyPr>
          <a:lstStyle/>
          <a:p>
            <a:pPr algn="l" rtl="0">
              <a:spcBef>
                <a:spcPts val="400"/>
              </a:spcBef>
            </a:pPr>
            <a:r>
              <a:rPr lang="en-US" sz="1600" b="1">
                <a:solidFill>
                  <a:schemeClr val="tx1"/>
                </a:solidFill>
                <a:latin typeface="Gilroy" panose="00000500000000000000"/>
              </a:rPr>
              <a:t>Transaction Activity:</a:t>
            </a:r>
          </a:p>
          <a:p>
            <a:pPr marL="628650" lvl="1" indent="-342900" algn="l" rtl="0">
              <a:spcBef>
                <a:spcPts val="400"/>
              </a:spcBef>
              <a:buFont typeface="Arial" panose="020B0604020202020204" pitchFamily="34" charset="0"/>
              <a:buChar char="•"/>
            </a:pPr>
            <a:r>
              <a:rPr lang="en-US" sz="1400">
                <a:solidFill>
                  <a:schemeClr val="tx1"/>
                </a:solidFill>
                <a:latin typeface="Gilroy" panose="00000500000000000000"/>
              </a:rPr>
              <a:t>In Q2-25, the fund acquired </a:t>
            </a:r>
            <a:r>
              <a:rPr lang="en-US" sz="1400" b="1">
                <a:solidFill>
                  <a:schemeClr val="tx1"/>
                </a:solidFill>
                <a:latin typeface="Gilroy" panose="00000500000000000000"/>
              </a:rPr>
              <a:t>39 properties for a total cost of approximately $452M.</a:t>
            </a:r>
          </a:p>
          <a:p>
            <a:pPr marL="628650" lvl="1" indent="-342900" algn="l" rtl="0">
              <a:spcBef>
                <a:spcPts val="400"/>
              </a:spcBef>
              <a:buFont typeface="Arial" panose="020B0604020202020204" pitchFamily="34" charset="0"/>
              <a:buChar char="•"/>
            </a:pPr>
            <a:r>
              <a:rPr lang="en-US" sz="1400">
                <a:solidFill>
                  <a:schemeClr val="tx1"/>
                </a:solidFill>
                <a:latin typeface="Gilroy" panose="00000500000000000000"/>
              </a:rPr>
              <a:t>The fund anticipates </a:t>
            </a:r>
            <a:r>
              <a:rPr lang="en-US" sz="1400" b="1">
                <a:solidFill>
                  <a:schemeClr val="tx1"/>
                </a:solidFill>
                <a:latin typeface="Gilroy" panose="00000500000000000000"/>
              </a:rPr>
              <a:t>one expected disposition </a:t>
            </a:r>
            <a:r>
              <a:rPr lang="en-US" sz="1400">
                <a:solidFill>
                  <a:schemeClr val="tx1"/>
                </a:solidFill>
                <a:latin typeface="Gilroy" panose="00000500000000000000"/>
              </a:rPr>
              <a:t>for a sales price of</a:t>
            </a:r>
            <a:r>
              <a:rPr lang="en-US" sz="1400" b="1">
                <a:solidFill>
                  <a:schemeClr val="tx1"/>
                </a:solidFill>
                <a:latin typeface="Gilroy" panose="00000500000000000000"/>
              </a:rPr>
              <a:t> $12M. </a:t>
            </a:r>
          </a:p>
          <a:p>
            <a:pPr algn="l" rtl="0">
              <a:spcBef>
                <a:spcPts val="400"/>
              </a:spcBef>
            </a:pPr>
            <a:endParaRPr lang="en-US" sz="1600" b="1">
              <a:solidFill>
                <a:schemeClr val="tx1"/>
              </a:solidFill>
              <a:latin typeface="Gilroy" panose="00000500000000000000"/>
            </a:endParaRPr>
          </a:p>
          <a:p>
            <a:pPr marL="0" indent="0" algn="l" rtl="0">
              <a:spcBef>
                <a:spcPts val="400"/>
              </a:spcBef>
              <a:buNone/>
            </a:pPr>
            <a:endParaRPr lang="en-US" sz="1600" b="1">
              <a:solidFill>
                <a:schemeClr val="tx1"/>
              </a:solidFill>
              <a:latin typeface="Gilroy" panose="00000500000000000000"/>
            </a:endParaRPr>
          </a:p>
          <a:p>
            <a:pPr algn="l" rtl="0">
              <a:spcBef>
                <a:spcPts val="400"/>
              </a:spcBef>
            </a:pPr>
            <a:r>
              <a:rPr lang="en-US" sz="1600" b="1">
                <a:solidFill>
                  <a:schemeClr val="tx1"/>
                </a:solidFill>
                <a:latin typeface="Gilroy" panose="00000500000000000000"/>
              </a:rPr>
              <a:t>NOI &amp; YOC:</a:t>
            </a:r>
          </a:p>
          <a:p>
            <a:pPr marL="571500" lvl="1" indent="-285750" algn="l" rtl="0">
              <a:spcBef>
                <a:spcPts val="400"/>
              </a:spcBef>
              <a:buFont typeface="Arial" panose="020B0604020202020204" pitchFamily="34" charset="0"/>
              <a:buChar char="•"/>
            </a:pPr>
            <a:r>
              <a:rPr lang="en-US" sz="1400" b="1">
                <a:solidFill>
                  <a:schemeClr val="tx1"/>
                </a:solidFill>
                <a:latin typeface="Gilroy" panose="00000500000000000000"/>
              </a:rPr>
              <a:t>NOI at $17.9M</a:t>
            </a:r>
            <a:r>
              <a:rPr lang="en-US" sz="1400">
                <a:solidFill>
                  <a:schemeClr val="tx1"/>
                </a:solidFill>
                <a:latin typeface="Gilroy" panose="00000500000000000000"/>
              </a:rPr>
              <a:t> for Q2</a:t>
            </a:r>
            <a:r>
              <a:rPr lang="en-US" sz="1400" b="1">
                <a:solidFill>
                  <a:schemeClr val="tx1"/>
                </a:solidFill>
                <a:latin typeface="Gilroy" panose="00000500000000000000"/>
              </a:rPr>
              <a:t> </a:t>
            </a:r>
            <a:r>
              <a:rPr lang="en-US" sz="1400">
                <a:solidFill>
                  <a:schemeClr val="tx1"/>
                </a:solidFill>
                <a:latin typeface="Gilroy" panose="00000500000000000000"/>
              </a:rPr>
              <a:t>increased from $16.2M in Q1, mainly due to new acquisitions. YOC declined to 5.37%, compared to 5.52% in Q1. </a:t>
            </a:r>
          </a:p>
          <a:p>
            <a:pPr marL="571500" lvl="1" indent="-285750" algn="l" rtl="0">
              <a:spcBef>
                <a:spcPts val="400"/>
              </a:spcBef>
              <a:buFont typeface="Arial" panose="020B0604020202020204" pitchFamily="34" charset="0"/>
              <a:buChar char="•"/>
            </a:pPr>
            <a:r>
              <a:rPr lang="en-US" sz="1400" b="1">
                <a:solidFill>
                  <a:schemeClr val="tx1"/>
                </a:solidFill>
                <a:latin typeface="Gilroy" panose="00000500000000000000"/>
              </a:rPr>
              <a:t>Yield on Cost is 5.37% with Development and 5.50% (excluding Development) </a:t>
            </a:r>
            <a:r>
              <a:rPr lang="en-US" sz="1400">
                <a:solidFill>
                  <a:schemeClr val="tx1"/>
                </a:solidFill>
                <a:latin typeface="Gilroy" panose="00000500000000000000"/>
              </a:rPr>
              <a:t>for Q2, representing a decrease of 15bps from prior quarter mainly due to performance of assets acquired in 2025, specifically vacant properties.</a:t>
            </a:r>
          </a:p>
          <a:p>
            <a:pPr marL="571500" lvl="1" indent="-285750" algn="l" rtl="0">
              <a:spcBef>
                <a:spcPts val="400"/>
              </a:spcBef>
              <a:buFont typeface="Arial" panose="020B0604020202020204" pitchFamily="34" charset="0"/>
              <a:buChar char="•"/>
            </a:pPr>
            <a:r>
              <a:rPr lang="en-US" sz="1400" b="1">
                <a:solidFill>
                  <a:schemeClr val="tx1"/>
                </a:solidFill>
                <a:latin typeface="Gilroy" panose="00000500000000000000"/>
              </a:rPr>
              <a:t>The fund has called</a:t>
            </a:r>
          </a:p>
          <a:p>
            <a:pPr marL="571500" lvl="1" indent="-285750" algn="l" rtl="0">
              <a:spcBef>
                <a:spcPts val="400"/>
              </a:spcBef>
              <a:buFont typeface="Arial" panose="020B0604020202020204" pitchFamily="34" charset="0"/>
              <a:buChar char="•"/>
            </a:pPr>
            <a:r>
              <a:rPr lang="en-US" sz="1400">
                <a:solidFill>
                  <a:schemeClr val="tx1"/>
                </a:solidFill>
                <a:latin typeface="Gilroy" panose="00000500000000000000"/>
              </a:rPr>
              <a:t>Same Store NOI (of ~$1,077M Total Cost of properties) </a:t>
            </a:r>
            <a:r>
              <a:rPr lang="en-US" sz="1400" b="1">
                <a:solidFill>
                  <a:schemeClr val="tx1"/>
                </a:solidFill>
                <a:latin typeface="Gilroy" panose="00000500000000000000"/>
              </a:rPr>
              <a:t>decreased slight in Q2 from $15.6M to $15.5M, </a:t>
            </a:r>
            <a:r>
              <a:rPr lang="en-US" sz="1400">
                <a:solidFill>
                  <a:schemeClr val="tx1"/>
                </a:solidFill>
                <a:latin typeface="Gilroy" panose="00000500000000000000"/>
              </a:rPr>
              <a:t>mainly due higher recoverable operating expenses incurred in the current quarter.</a:t>
            </a:r>
            <a:endParaRPr lang="en-US" sz="1600" b="1">
              <a:solidFill>
                <a:schemeClr val="tx1"/>
              </a:solidFill>
              <a:latin typeface="Gilroy" panose="00000500000000000000"/>
            </a:endParaRPr>
          </a:p>
          <a:p>
            <a:pPr algn="l" rtl="0">
              <a:spcBef>
                <a:spcPts val="400"/>
              </a:spcBef>
            </a:pPr>
            <a:endParaRPr lang="en-US" sz="1600" b="1">
              <a:solidFill>
                <a:schemeClr val="tx1"/>
              </a:solidFill>
              <a:latin typeface="Gilroy" panose="00000500000000000000"/>
            </a:endParaRPr>
          </a:p>
          <a:p>
            <a:pPr algn="l" rtl="0">
              <a:spcBef>
                <a:spcPts val="400"/>
              </a:spcBef>
            </a:pPr>
            <a:endParaRPr lang="en-US" sz="1600" b="1">
              <a:solidFill>
                <a:schemeClr val="tx1"/>
              </a:solidFill>
              <a:latin typeface="Gilroy" panose="00000500000000000000"/>
            </a:endParaRPr>
          </a:p>
          <a:p>
            <a:pPr algn="l" rtl="0">
              <a:spcBef>
                <a:spcPts val="400"/>
              </a:spcBef>
            </a:pPr>
            <a:r>
              <a:rPr lang="en-US" sz="1600" b="1">
                <a:solidFill>
                  <a:schemeClr val="tx1"/>
                </a:solidFill>
                <a:latin typeface="Gilroy" panose="00000500000000000000"/>
              </a:rPr>
              <a:t>FFO:</a:t>
            </a:r>
          </a:p>
          <a:p>
            <a:pPr marL="571500" lvl="1" indent="-285750" algn="l" rtl="0">
              <a:spcBef>
                <a:spcPts val="400"/>
              </a:spcBef>
              <a:buFont typeface="Arial" panose="020B0604020202020204" pitchFamily="34" charset="0"/>
              <a:buChar char="•"/>
            </a:pPr>
            <a:r>
              <a:rPr lang="en-US" sz="1400" b="1">
                <a:solidFill>
                  <a:schemeClr val="tx1"/>
                </a:solidFill>
                <a:latin typeface="Gilroy" panose="00000500000000000000"/>
              </a:rPr>
              <a:t>The Fund’s FFO is 1.2% for Q2, while Core FFO is 1.8% </a:t>
            </a:r>
            <a:r>
              <a:rPr lang="en-US" sz="1400">
                <a:solidFill>
                  <a:schemeClr val="tx1"/>
                </a:solidFill>
                <a:latin typeface="Gilroy" panose="00000500000000000000"/>
              </a:rPr>
              <a:t>(adjusting for commitment fees). Theoretical Core FFO is 2.9% assuming 60% LTC and G&amp;A of 0.5%.</a:t>
            </a:r>
          </a:p>
          <a:p>
            <a:pPr marL="576072" lvl="1" indent="-283464" algn="l" rtl="0">
              <a:spcBef>
                <a:spcPts val="400"/>
              </a:spcBef>
              <a:buFont typeface="Arial" panose="020B0604020202020204" pitchFamily="34" charset="0"/>
              <a:buChar char="•"/>
            </a:pPr>
            <a:r>
              <a:rPr lang="en-US" sz="1400" b="1">
                <a:solidFill>
                  <a:schemeClr val="tx1"/>
                </a:solidFill>
                <a:latin typeface="Gilroy" panose="00000500000000000000"/>
              </a:rPr>
              <a:t>Core AFFO was (3.1%) for Q2</a:t>
            </a:r>
            <a:r>
              <a:rPr lang="en-US" sz="1400">
                <a:solidFill>
                  <a:schemeClr val="tx1"/>
                </a:solidFill>
                <a:latin typeface="Gilroy" panose="00000500000000000000"/>
              </a:rPr>
              <a:t> after subtracting out $8.4M of capex and adding back $0.7M of financing costs amortization.</a:t>
            </a:r>
          </a:p>
        </p:txBody>
      </p:sp>
      <p:sp>
        <p:nvSpPr>
          <p:cNvPr id="3" name="TextBox 2">
            <a:extLst>
              <a:ext uri="{FF2B5EF4-FFF2-40B4-BE49-F238E27FC236}">
                <a16:creationId xmlns:a16="http://schemas.microsoft.com/office/drawing/2014/main" id="{AFB61A11-4E4E-7B1E-45EB-CA71FA7FCD4D}"/>
              </a:ext>
            </a:extLst>
          </p:cNvPr>
          <p:cNvSpPr txBox="1"/>
          <p:nvPr/>
        </p:nvSpPr>
        <p:spPr>
          <a:xfrm>
            <a:off x="9704438" y="217424"/>
            <a:ext cx="1986116" cy="369332"/>
          </a:xfrm>
          <a:prstGeom prst="rect">
            <a:avLst/>
          </a:prstGeom>
          <a:solidFill>
            <a:schemeClr val="accent6">
              <a:lumMod val="60000"/>
              <a:lumOff val="40000"/>
            </a:schemeClr>
          </a:solidFill>
        </p:spPr>
        <p:txBody>
          <a:bodyPr wrap="square" rtlCol="0">
            <a:spAutoFit/>
          </a:bodyPr>
          <a:lstStyle/>
          <a:p>
            <a:r>
              <a:rPr lang="en-US"/>
              <a:t>Open for update</a:t>
            </a:r>
          </a:p>
        </p:txBody>
      </p:sp>
    </p:spTree>
    <p:extLst>
      <p:ext uri="{BB962C8B-B14F-4D97-AF65-F5344CB8AC3E}">
        <p14:creationId xmlns:p14="http://schemas.microsoft.com/office/powerpoint/2010/main" val="3056820729"/>
      </p:ext>
    </p:extLst>
  </p:cSld>
  <p:clrMapOvr>
    <a:masterClrMapping/>
  </p:clrMapOvr>
  <p:extLst>
    <p:ext uri="{6950BFC3-D8DA-4A85-94F7-54DA5524770B}">
      <p188:commentRel xmlns:p188="http://schemas.microsoft.com/office/powerpoint/2018/8/main" r:id="rId4"/>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E2A0C23E-492A-F4B8-8BBA-70EE9DFD2023}"/>
              </a:ext>
            </a:extLst>
          </p:cNvPr>
          <p:cNvSpPr txBox="1">
            <a:spLocks/>
          </p:cNvSpPr>
          <p:nvPr/>
        </p:nvSpPr>
        <p:spPr>
          <a:xfrm>
            <a:off x="762555" y="546306"/>
            <a:ext cx="10072437" cy="685481"/>
          </a:xfrm>
          <a:prstGeom prst="rect">
            <a:avLst/>
          </a:prstGeom>
        </p:spPr>
        <p:txBody>
          <a:bodyPr wrap="square" lIns="0" tIns="0" rIns="0" bIns="0" anchor="ctr">
            <a:normAutofit/>
          </a:bodyPr>
          <a:lstStyle>
            <a:defPPr>
              <a:defRPr lang="en-US"/>
            </a:defPPr>
            <a:lvl1pPr defTabSz="914400">
              <a:defRPr sz="2160" b="1" i="0">
                <a:solidFill>
                  <a:srgbClr val="44546A"/>
                </a:solidFill>
                <a:latin typeface="Gilroy"/>
                <a:ea typeface="+mj-ea"/>
                <a:cs typeface="Lato"/>
              </a:defRPr>
            </a:lvl1pPr>
          </a:lstStyle>
          <a:p>
            <a:r>
              <a:rPr lang="en-US"/>
              <a:t>A/R Specific Allowance - Deep Dive</a:t>
            </a:r>
          </a:p>
        </p:txBody>
      </p:sp>
      <p:pic>
        <p:nvPicPr>
          <p:cNvPr id="18" name="Picture 17">
            <a:extLst>
              <a:ext uri="{FF2B5EF4-FFF2-40B4-BE49-F238E27FC236}">
                <a16:creationId xmlns:a16="http://schemas.microsoft.com/office/drawing/2014/main" id="{6E058901-2B6B-5D44-EDA5-82CAA59A2B3C}"/>
              </a:ext>
            </a:extLst>
          </p:cNvPr>
          <p:cNvPicPr>
            <a:picLocks noChangeAspect="1"/>
          </p:cNvPicPr>
          <p:nvPr/>
        </p:nvPicPr>
        <p:blipFill>
          <a:blip r:embed="rId3"/>
          <a:stretch>
            <a:fillRect/>
          </a:stretch>
        </p:blipFill>
        <p:spPr>
          <a:xfrm>
            <a:off x="41347" y="1597208"/>
            <a:ext cx="11969606" cy="3663584"/>
          </a:xfrm>
          <a:prstGeom prst="rect">
            <a:avLst/>
          </a:prstGeom>
        </p:spPr>
      </p:pic>
    </p:spTree>
    <p:extLst>
      <p:ext uri="{BB962C8B-B14F-4D97-AF65-F5344CB8AC3E}">
        <p14:creationId xmlns:p14="http://schemas.microsoft.com/office/powerpoint/2010/main" val="1890058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364FAB-ADEF-194D-A36C-93FA7BA4F1F7}"/>
              </a:ext>
            </a:extLst>
          </p:cNvPr>
          <p:cNvSpPr>
            <a:spLocks noGrp="1"/>
          </p:cNvSpPr>
          <p:nvPr>
            <p:ph idx="1"/>
          </p:nvPr>
        </p:nvSpPr>
        <p:spPr/>
        <p:txBody>
          <a:bodyPr>
            <a:normAutofit/>
          </a:bodyPr>
          <a:lstStyle/>
          <a:p>
            <a:r>
              <a:rPr lang="en-US" sz="2800"/>
              <a:t>NYL Pool (NNJ Co-Invest)</a:t>
            </a:r>
          </a:p>
        </p:txBody>
      </p:sp>
    </p:spTree>
    <p:extLst>
      <p:ext uri="{BB962C8B-B14F-4D97-AF65-F5344CB8AC3E}">
        <p14:creationId xmlns:p14="http://schemas.microsoft.com/office/powerpoint/2010/main" val="13691090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1C0E2-8619-E9B4-2A2E-B0DA8FAB77CD}"/>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0D286754-29CD-169A-919D-AF2468B9B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2" name="think-cell data - do not delete" hidden="1">
                        <a:extLst>
                          <a:ext uri="{FF2B5EF4-FFF2-40B4-BE49-F238E27FC236}">
                            <a16:creationId xmlns:a16="http://schemas.microsoft.com/office/drawing/2014/main" id="{0D286754-29CD-169A-919D-AF2468B9B75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3" name="Straight Connector 2">
            <a:extLst>
              <a:ext uri="{FF2B5EF4-FFF2-40B4-BE49-F238E27FC236}">
                <a16:creationId xmlns:a16="http://schemas.microsoft.com/office/drawing/2014/main" id="{AC33E42F-C516-2491-2797-539CEB43DF6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E0B58B-CA1F-841C-0C99-F3A69E869D1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13B106-6F60-0A51-0DBC-05781078FD8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2D356EE-DFE2-54C4-BD70-F4EA90A67A82}"/>
              </a:ext>
            </a:extLst>
          </p:cNvPr>
          <p:cNvSpPr>
            <a:spLocks noGrp="1"/>
          </p:cNvSpPr>
          <p:nvPr>
            <p:ph type="title"/>
          </p:nvPr>
        </p:nvSpPr>
        <p:spPr/>
        <p:txBody>
          <a:bodyPr vert="horz"/>
          <a:lstStyle/>
          <a:p>
            <a:r>
              <a:rPr lang="en-US"/>
              <a:t>Yield on Cost &amp; </a:t>
            </a:r>
            <a:r>
              <a:rPr lang="en-US" err="1"/>
              <a:t>CapEx</a:t>
            </a:r>
            <a:r>
              <a:rPr lang="en-US"/>
              <a:t> Forecast </a:t>
            </a:r>
            <a:r>
              <a:rPr lang="en-US" b="0"/>
              <a:t>| NYL</a:t>
            </a:r>
          </a:p>
        </p:txBody>
      </p:sp>
      <p:sp>
        <p:nvSpPr>
          <p:cNvPr id="16" name="Rectangle 15">
            <a:extLst>
              <a:ext uri="{FF2B5EF4-FFF2-40B4-BE49-F238E27FC236}">
                <a16:creationId xmlns:a16="http://schemas.microsoft.com/office/drawing/2014/main" id="{A19A25F3-728E-087B-D28D-06DEA86C62A4}"/>
              </a:ext>
            </a:extLst>
          </p:cNvPr>
          <p:cNvSpPr/>
          <p:nvPr/>
        </p:nvSpPr>
        <p:spPr>
          <a:xfrm>
            <a:off x="6497775" y="1299028"/>
            <a:ext cx="512064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sp>
        <p:nvSpPr>
          <p:cNvPr id="17" name="Rectangle 16">
            <a:extLst>
              <a:ext uri="{FF2B5EF4-FFF2-40B4-BE49-F238E27FC236}">
                <a16:creationId xmlns:a16="http://schemas.microsoft.com/office/drawing/2014/main" id="{698DE045-92BD-C536-5369-85B18ED7D016}"/>
              </a:ext>
            </a:extLst>
          </p:cNvPr>
          <p:cNvSpPr/>
          <p:nvPr/>
        </p:nvSpPr>
        <p:spPr>
          <a:xfrm>
            <a:off x="6497775" y="1573348"/>
            <a:ext cx="5120640" cy="2057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Yield on Cost for our NYL pool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grows most sharply in 2028 </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as many properties unlock during 2027</a:t>
            </a: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lang="en-US" sz="1400" b="1">
                <a:solidFill>
                  <a:prstClr val="black"/>
                </a:solidFill>
                <a:latin typeface="Gilroy" panose="00000500000000000000"/>
                <a:cs typeface="Arial" panose="020B0604020202020204" pitchFamily="34" charset="0"/>
              </a:rPr>
              <a:t> and TI/LC stays flat over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time</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t>
            </a:r>
            <a:r>
              <a:rPr lang="en-US" sz="1400">
                <a:solidFill>
                  <a:prstClr val="black"/>
                </a:solidFill>
                <a:latin typeface="Gilroy" panose="00000500000000000000"/>
                <a:cs typeface="Arial" panose="020B0604020202020204" pitchFamily="34" charset="0"/>
              </a:rPr>
              <a:t>stabilizing near $2M annually</a:t>
            </a:r>
            <a:endParaRPr kumimoji="0" lang="en-US" sz="1400" b="0" i="0" u="none" strike="noStrike" kern="1200" cap="none" spc="0" normalizeH="0" baseline="0" noProof="0">
              <a:ln>
                <a:noFill/>
              </a:ln>
              <a:solidFill>
                <a:prstClr val="black"/>
              </a:solidFill>
              <a:effectLst/>
              <a:highlight>
                <a:srgbClr val="FFFF00"/>
              </a:highlight>
              <a:uLnTx/>
              <a:uFillTx/>
              <a:latin typeface="Gilroy" panose="00000500000000000000"/>
              <a:ea typeface="+mn-ea"/>
              <a:cs typeface="Arial" panose="020B0604020202020204" pitchFamily="34" charset="0"/>
            </a:endParaRP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Accumulated </a:t>
            </a: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and TI/LC reach $10.6M </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for the NYL pool by the end of 2028</a:t>
            </a:r>
          </a:p>
        </p:txBody>
      </p:sp>
      <p:graphicFrame>
        <p:nvGraphicFramePr>
          <p:cNvPr id="4" name="Chart 3">
            <a:extLst>
              <a:ext uri="{FF2B5EF4-FFF2-40B4-BE49-F238E27FC236}">
                <a16:creationId xmlns:a16="http://schemas.microsoft.com/office/drawing/2014/main" id="{494DA117-ABE9-4814-9F53-0009A3AB55EF}"/>
              </a:ext>
            </a:extLst>
          </p:cNvPr>
          <p:cNvGraphicFramePr>
            <a:graphicFrameLocks/>
          </p:cNvGraphicFramePr>
          <p:nvPr>
            <p:extLst>
              <p:ext uri="{D42A27DB-BD31-4B8C-83A1-F6EECF244321}">
                <p14:modId xmlns:p14="http://schemas.microsoft.com/office/powerpoint/2010/main" val="2694521768"/>
              </p:ext>
            </p:extLst>
          </p:nvPr>
        </p:nvGraphicFramePr>
        <p:xfrm>
          <a:off x="531166" y="1207923"/>
          <a:ext cx="5334762" cy="27211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6FEB0631-F5C3-4C2E-8B2E-C7A9074D0286}"/>
              </a:ext>
            </a:extLst>
          </p:cNvPr>
          <p:cNvGraphicFramePr>
            <a:graphicFrameLocks/>
          </p:cNvGraphicFramePr>
          <p:nvPr>
            <p:extLst>
              <p:ext uri="{D42A27DB-BD31-4B8C-83A1-F6EECF244321}">
                <p14:modId xmlns:p14="http://schemas.microsoft.com/office/powerpoint/2010/main" val="1887445858"/>
              </p:ext>
            </p:extLst>
          </p:nvPr>
        </p:nvGraphicFramePr>
        <p:xfrm>
          <a:off x="547740" y="3929025"/>
          <a:ext cx="5340096" cy="274701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0584898D-3AF9-4AD6-90D5-2FC2F9A468BC}"/>
              </a:ext>
            </a:extLst>
          </p:cNvPr>
          <p:cNvGraphicFramePr>
            <a:graphicFrameLocks/>
          </p:cNvGraphicFramePr>
          <p:nvPr>
            <p:extLst>
              <p:ext uri="{D42A27DB-BD31-4B8C-83A1-F6EECF244321}">
                <p14:modId xmlns:p14="http://schemas.microsoft.com/office/powerpoint/2010/main" val="344698793"/>
              </p:ext>
            </p:extLst>
          </p:nvPr>
        </p:nvGraphicFramePr>
        <p:xfrm>
          <a:off x="6302259" y="3929025"/>
          <a:ext cx="5342001" cy="274701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4796281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AFB0B-6CE3-56BF-13D1-1476C916C496}"/>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9A3FF61-26D0-ABFE-CFBA-AA100A1F5C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1" imgH="411" progId="TCLayout.ActiveDocument.1">
                  <p:embed/>
                </p:oleObj>
              </mc:Choice>
              <mc:Fallback>
                <p:oleObj name="think-cell Slide" r:id="rId3" imgW="411" imgH="411" progId="TCLayout.ActiveDocument.1">
                  <p:embed/>
                  <p:pic>
                    <p:nvPicPr>
                      <p:cNvPr id="6" name="Object 5" hidden="1">
                        <a:extLst>
                          <a:ext uri="{FF2B5EF4-FFF2-40B4-BE49-F238E27FC236}">
                            <a16:creationId xmlns:a16="http://schemas.microsoft.com/office/drawing/2014/main" id="{C9A3FF61-26D0-ABFE-CFBA-AA100A1F5C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FC6B284-D972-2DCA-424B-2E2A255D3FCA}"/>
              </a:ext>
            </a:extLst>
          </p:cNvPr>
          <p:cNvSpPr>
            <a:spLocks noGrp="1"/>
          </p:cNvSpPr>
          <p:nvPr>
            <p:ph type="title"/>
          </p:nvPr>
        </p:nvSpPr>
        <p:spPr/>
        <p:txBody>
          <a:bodyPr vert="horz">
            <a:normAutofit/>
          </a:bodyPr>
          <a:lstStyle/>
          <a:p>
            <a:r>
              <a:rPr lang="en-US"/>
              <a:t>Debt Yield Covenant Analysis</a:t>
            </a:r>
            <a:r>
              <a:rPr lang="en-US" b="0"/>
              <a:t>| NYL</a:t>
            </a:r>
            <a:endParaRPr lang="en-US"/>
          </a:p>
        </p:txBody>
      </p:sp>
      <p:sp>
        <p:nvSpPr>
          <p:cNvPr id="15" name="Rectangle 14">
            <a:extLst>
              <a:ext uri="{FF2B5EF4-FFF2-40B4-BE49-F238E27FC236}">
                <a16:creationId xmlns:a16="http://schemas.microsoft.com/office/drawing/2014/main" id="{09600A42-C328-E16A-50D9-427CF47702D3}"/>
              </a:ext>
            </a:extLst>
          </p:cNvPr>
          <p:cNvSpPr/>
          <p:nvPr/>
        </p:nvSpPr>
        <p:spPr>
          <a:xfrm>
            <a:off x="762554" y="1171733"/>
            <a:ext cx="182880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6" name="Group 15">
            <a:extLst>
              <a:ext uri="{FF2B5EF4-FFF2-40B4-BE49-F238E27FC236}">
                <a16:creationId xmlns:a16="http://schemas.microsoft.com/office/drawing/2014/main" id="{91B6A391-B1A0-FB03-2C78-C6532E7E20C7}"/>
              </a:ext>
            </a:extLst>
          </p:cNvPr>
          <p:cNvGrpSpPr/>
          <p:nvPr/>
        </p:nvGrpSpPr>
        <p:grpSpPr>
          <a:xfrm>
            <a:off x="2674518" y="1490472"/>
            <a:ext cx="457200" cy="457200"/>
            <a:chOff x="9083708" y="2404703"/>
            <a:chExt cx="615673" cy="594359"/>
          </a:xfrm>
        </p:grpSpPr>
        <p:sp>
          <p:nvSpPr>
            <p:cNvPr id="18" name="Oval 17">
              <a:extLst>
                <a:ext uri="{FF2B5EF4-FFF2-40B4-BE49-F238E27FC236}">
                  <a16:creationId xmlns:a16="http://schemas.microsoft.com/office/drawing/2014/main" id="{DC357DA5-999F-6867-191D-2E17B4D0FEB1}"/>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hevron 18">
              <a:extLst>
                <a:ext uri="{FF2B5EF4-FFF2-40B4-BE49-F238E27FC236}">
                  <a16:creationId xmlns:a16="http://schemas.microsoft.com/office/drawing/2014/main" id="{B8C7547A-304A-CAD4-DCFC-F8C0F1CDA86F}"/>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E01C338A-71A5-C864-EB11-27ED47C2E749}"/>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Rectangle 16">
            <a:extLst>
              <a:ext uri="{FF2B5EF4-FFF2-40B4-BE49-F238E27FC236}">
                <a16:creationId xmlns:a16="http://schemas.microsoft.com/office/drawing/2014/main" id="{89CE7711-DB9E-68DB-86FE-526ECF5A6E44}"/>
              </a:ext>
            </a:extLst>
          </p:cNvPr>
          <p:cNvSpPr/>
          <p:nvPr/>
        </p:nvSpPr>
        <p:spPr>
          <a:xfrm>
            <a:off x="3214882" y="1170432"/>
            <a:ext cx="8138160" cy="10972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Debt Yield covenant remains flat at 8.5% </a:t>
            </a:r>
            <a:r>
              <a:rPr lang="en-US" sz="1200">
                <a:solidFill>
                  <a:schemeClr val="tx1"/>
                </a:solidFill>
                <a:latin typeface="Gilroy" panose="00000500000000000000"/>
                <a:cs typeface="Arial" panose="020B0604020202020204" pitchFamily="34" charset="0"/>
              </a:rPr>
              <a:t>(equating to an annualized NOI of $7.65M) throughout the course of the loan </a:t>
            </a:r>
          </a:p>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Stryker lease expiration at the end of 2026 </a:t>
            </a:r>
            <a:r>
              <a:rPr lang="en-US" sz="1200">
                <a:solidFill>
                  <a:schemeClr val="tx1"/>
                </a:solidFill>
                <a:latin typeface="Gilroy" panose="00000500000000000000"/>
                <a:cs typeface="Arial" panose="020B0604020202020204" pitchFamily="34" charset="0"/>
              </a:rPr>
              <a:t>results in significant drop to quarterly NOI in Q1 2027 (amplified since the adjusted NOI is calculated by annualizing the quarterly NOI)</a:t>
            </a:r>
          </a:p>
        </p:txBody>
      </p:sp>
      <p:sp>
        <p:nvSpPr>
          <p:cNvPr id="8" name="TextBox 7">
            <a:extLst>
              <a:ext uri="{FF2B5EF4-FFF2-40B4-BE49-F238E27FC236}">
                <a16:creationId xmlns:a16="http://schemas.microsoft.com/office/drawing/2014/main" id="{2FBE5F8D-AB5D-D0FA-BBEC-27AA72477A52}"/>
              </a:ext>
            </a:extLst>
          </p:cNvPr>
          <p:cNvSpPr txBox="1"/>
          <p:nvPr/>
        </p:nvSpPr>
        <p:spPr>
          <a:xfrm>
            <a:off x="762555" y="6276972"/>
            <a:ext cx="10666890" cy="261610"/>
          </a:xfrm>
          <a:prstGeom prst="rect">
            <a:avLst/>
          </a:prstGeom>
          <a:noFill/>
        </p:spPr>
        <p:txBody>
          <a:bodyPr wrap="square" rtlCol="0">
            <a:spAutoFit/>
          </a:bodyPr>
          <a:lstStyle/>
          <a:p>
            <a:r>
              <a:rPr lang="en-US" sz="1100" i="1">
                <a:latin typeface="Gilroy" panose="00000500000000000000"/>
              </a:rPr>
              <a:t>Debt Yield Covenant uses the quarters NOI annualized for calculation</a:t>
            </a:r>
          </a:p>
        </p:txBody>
      </p:sp>
      <p:graphicFrame>
        <p:nvGraphicFramePr>
          <p:cNvPr id="7" name="Chart 6">
            <a:extLst>
              <a:ext uri="{FF2B5EF4-FFF2-40B4-BE49-F238E27FC236}">
                <a16:creationId xmlns:a16="http://schemas.microsoft.com/office/drawing/2014/main" id="{6E4B23BB-AFAE-4021-93AB-6CA31419DFC6}"/>
              </a:ext>
            </a:extLst>
          </p:cNvPr>
          <p:cNvGraphicFramePr>
            <a:graphicFrameLocks/>
          </p:cNvGraphicFramePr>
          <p:nvPr>
            <p:extLst>
              <p:ext uri="{D42A27DB-BD31-4B8C-83A1-F6EECF244321}">
                <p14:modId xmlns:p14="http://schemas.microsoft.com/office/powerpoint/2010/main" val="677194639"/>
              </p:ext>
            </p:extLst>
          </p:nvPr>
        </p:nvGraphicFramePr>
        <p:xfrm>
          <a:off x="755144" y="2459104"/>
          <a:ext cx="10597896" cy="382562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93819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73FB7-FD59-0228-F828-CE79FE5EBA5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5FD4094-A330-B56C-4B03-305FC4BFAA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B5FD4094-A330-B56C-4B03-305FC4BFAA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BFAB02-C24E-F68C-A2E5-89A95BAF9ED1}"/>
              </a:ext>
            </a:extLst>
          </p:cNvPr>
          <p:cNvSpPr>
            <a:spLocks noGrp="1"/>
          </p:cNvSpPr>
          <p:nvPr>
            <p:ph type="title"/>
          </p:nvPr>
        </p:nvSpPr>
        <p:spPr/>
        <p:txBody>
          <a:bodyPr vert="horz"/>
          <a:lstStyle/>
          <a:p>
            <a:r>
              <a:rPr lang="en-US"/>
              <a:t>Fund Performance Overview </a:t>
            </a:r>
            <a:r>
              <a:rPr lang="en-US" b="0"/>
              <a:t>| NNJ Co-Invest</a:t>
            </a:r>
          </a:p>
        </p:txBody>
      </p:sp>
      <p:sp>
        <p:nvSpPr>
          <p:cNvPr id="4" name="Rectangle 3">
            <a:extLst>
              <a:ext uri="{FF2B5EF4-FFF2-40B4-BE49-F238E27FC236}">
                <a16:creationId xmlns:a16="http://schemas.microsoft.com/office/drawing/2014/main" id="{D1DEFD00-0EC7-E945-F8E0-7092B52B06B2}"/>
              </a:ext>
            </a:extLst>
          </p:cNvPr>
          <p:cNvSpPr/>
          <p:nvPr/>
        </p:nvSpPr>
        <p:spPr>
          <a:xfrm>
            <a:off x="762554" y="1171733"/>
            <a:ext cx="182880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6" name="Group 5">
            <a:extLst>
              <a:ext uri="{FF2B5EF4-FFF2-40B4-BE49-F238E27FC236}">
                <a16:creationId xmlns:a16="http://schemas.microsoft.com/office/drawing/2014/main" id="{974C9629-6FF2-09B9-BDBD-89D1809ABE7B}"/>
              </a:ext>
            </a:extLst>
          </p:cNvPr>
          <p:cNvGrpSpPr/>
          <p:nvPr/>
        </p:nvGrpSpPr>
        <p:grpSpPr>
          <a:xfrm>
            <a:off x="2674518" y="1536192"/>
            <a:ext cx="457200" cy="457200"/>
            <a:chOff x="9083708" y="2404703"/>
            <a:chExt cx="615673" cy="594359"/>
          </a:xfrm>
        </p:grpSpPr>
        <p:sp>
          <p:nvSpPr>
            <p:cNvPr id="11" name="Oval 10">
              <a:extLst>
                <a:ext uri="{FF2B5EF4-FFF2-40B4-BE49-F238E27FC236}">
                  <a16:creationId xmlns:a16="http://schemas.microsoft.com/office/drawing/2014/main" id="{0AE06858-8047-DA46-C3BA-CA7837DF9ECE}"/>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1465248A-4C2B-5EC5-5FE9-2BC9BDDF099E}"/>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93D08610-E33C-EA5B-A708-BA8FAE9FFAC6}"/>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Rectangle 20">
            <a:extLst>
              <a:ext uri="{FF2B5EF4-FFF2-40B4-BE49-F238E27FC236}">
                <a16:creationId xmlns:a16="http://schemas.microsoft.com/office/drawing/2014/main" id="{FD60C5C4-13EA-6A19-09B3-FC9E82405935}"/>
              </a:ext>
            </a:extLst>
          </p:cNvPr>
          <p:cNvSpPr/>
          <p:nvPr/>
        </p:nvSpPr>
        <p:spPr>
          <a:xfrm>
            <a:off x="3214882" y="1170432"/>
            <a:ext cx="8138160" cy="1188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The co-invest with Morgan Stanley is projected to reach </a:t>
            </a:r>
            <a:r>
              <a:rPr lang="en-US" sz="1200" b="1">
                <a:solidFill>
                  <a:schemeClr val="tx1"/>
                </a:solidFill>
                <a:latin typeface="Gilroy" panose="00000500000000000000"/>
                <a:cs typeface="Arial" panose="020B0604020202020204" pitchFamily="34" charset="0"/>
              </a:rPr>
              <a:t>19.1% Gross &amp; 16.7% Net IRR, </a:t>
            </a:r>
            <a:r>
              <a:rPr lang="en-US" sz="1200">
                <a:solidFill>
                  <a:schemeClr val="tx1"/>
                </a:solidFill>
                <a:latin typeface="Gilroy" panose="00000500000000000000"/>
                <a:cs typeface="Arial" panose="020B0604020202020204" pitchFamily="34" charset="0"/>
              </a:rPr>
              <a:t>assuming sale on Jan 1, 2029</a:t>
            </a:r>
            <a:r>
              <a:rPr lang="en-US" sz="1200" b="1">
                <a:solidFill>
                  <a:schemeClr val="tx1"/>
                </a:solidFill>
                <a:latin typeface="Gilroy" panose="00000500000000000000"/>
                <a:cs typeface="Arial" panose="020B0604020202020204" pitchFamily="34" charset="0"/>
              </a:rPr>
              <a:t> </a:t>
            </a:r>
            <a:r>
              <a:rPr lang="en-US" sz="1200">
                <a:solidFill>
                  <a:schemeClr val="tx1"/>
                </a:solidFill>
                <a:latin typeface="Gilroy" panose="00000500000000000000"/>
                <a:cs typeface="Arial" panose="020B0604020202020204" pitchFamily="34" charset="0"/>
              </a:rPr>
              <a:t>(aligned with full fund), 5.50% disposition cap rate, 1.25% management fee, and 10% GP promote</a:t>
            </a:r>
          </a:p>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Distributions CoC% differs from AFFO % </a:t>
            </a:r>
            <a:r>
              <a:rPr lang="en-US" sz="1200">
                <a:solidFill>
                  <a:schemeClr val="tx1"/>
                </a:solidFill>
                <a:latin typeface="Gilroy" panose="00000500000000000000"/>
                <a:cs typeface="Arial" panose="020B0604020202020204" pitchFamily="34" charset="0"/>
              </a:rPr>
              <a:t>since in certain quarters the co-invest will prepare for large upcoming capex events by keeping additional reserves</a:t>
            </a:r>
            <a:endParaRPr lang="en-US" sz="1200" b="1">
              <a:solidFill>
                <a:schemeClr val="tx1"/>
              </a:solidFill>
              <a:latin typeface="Gilroy" panose="00000500000000000000"/>
              <a:cs typeface="Arial" panose="020B0604020202020204" pitchFamily="34" charset="0"/>
            </a:endParaRPr>
          </a:p>
        </p:txBody>
      </p:sp>
      <p:graphicFrame>
        <p:nvGraphicFramePr>
          <p:cNvPr id="12" name="Chart 11">
            <a:extLst>
              <a:ext uri="{FF2B5EF4-FFF2-40B4-BE49-F238E27FC236}">
                <a16:creationId xmlns:a16="http://schemas.microsoft.com/office/drawing/2014/main" id="{56ADC514-53BA-4A67-A8F3-3EB3C1DD523C}"/>
              </a:ext>
            </a:extLst>
          </p:cNvPr>
          <p:cNvGraphicFramePr>
            <a:graphicFrameLocks/>
          </p:cNvGraphicFramePr>
          <p:nvPr>
            <p:extLst>
              <p:ext uri="{D42A27DB-BD31-4B8C-83A1-F6EECF244321}">
                <p14:modId xmlns:p14="http://schemas.microsoft.com/office/powerpoint/2010/main" val="4193774954"/>
              </p:ext>
            </p:extLst>
          </p:nvPr>
        </p:nvGraphicFramePr>
        <p:xfrm>
          <a:off x="762553" y="2572394"/>
          <a:ext cx="6126480" cy="3657821"/>
        </p:xfrm>
        <a:graphic>
          <a:graphicData uri="http://schemas.openxmlformats.org/drawingml/2006/chart">
            <c:chart xmlns:c="http://schemas.openxmlformats.org/drawingml/2006/chart" xmlns:r="http://schemas.openxmlformats.org/officeDocument/2006/relationships" r:id="rId5"/>
          </a:graphicData>
        </a:graphic>
      </p:graphicFrame>
      <p:pic>
        <p:nvPicPr>
          <p:cNvPr id="16" name="Picture 15">
            <a:extLst>
              <a:ext uri="{FF2B5EF4-FFF2-40B4-BE49-F238E27FC236}">
                <a16:creationId xmlns:a16="http://schemas.microsoft.com/office/drawing/2014/main" id="{A067A1F7-7229-E3A1-12BF-DA1F56FF8B09}"/>
              </a:ext>
            </a:extLst>
          </p:cNvPr>
          <p:cNvPicPr>
            <a:picLocks noChangeAspect="1"/>
          </p:cNvPicPr>
          <p:nvPr/>
        </p:nvPicPr>
        <p:blipFill>
          <a:blip r:embed="rId6"/>
          <a:stretch>
            <a:fillRect/>
          </a:stretch>
        </p:blipFill>
        <p:spPr>
          <a:xfrm>
            <a:off x="7605124" y="2558633"/>
            <a:ext cx="3055856" cy="1724908"/>
          </a:xfrm>
          <a:prstGeom prst="rect">
            <a:avLst/>
          </a:prstGeom>
        </p:spPr>
      </p:pic>
      <p:pic>
        <p:nvPicPr>
          <p:cNvPr id="17" name="Picture 16">
            <a:extLst>
              <a:ext uri="{FF2B5EF4-FFF2-40B4-BE49-F238E27FC236}">
                <a16:creationId xmlns:a16="http://schemas.microsoft.com/office/drawing/2014/main" id="{962F86F1-EAD2-0374-91BD-6D20F7C30793}"/>
              </a:ext>
            </a:extLst>
          </p:cNvPr>
          <p:cNvPicPr>
            <a:picLocks noChangeAspect="1"/>
          </p:cNvPicPr>
          <p:nvPr/>
        </p:nvPicPr>
        <p:blipFill>
          <a:blip r:embed="rId7"/>
          <a:stretch>
            <a:fillRect/>
          </a:stretch>
        </p:blipFill>
        <p:spPr>
          <a:xfrm>
            <a:off x="7605124" y="4505306"/>
            <a:ext cx="3055856" cy="1724908"/>
          </a:xfrm>
          <a:prstGeom prst="rect">
            <a:avLst/>
          </a:prstGeom>
        </p:spPr>
      </p:pic>
    </p:spTree>
    <p:extLst>
      <p:ext uri="{BB962C8B-B14F-4D97-AF65-F5344CB8AC3E}">
        <p14:creationId xmlns:p14="http://schemas.microsoft.com/office/powerpoint/2010/main" val="18357650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31D1-9974-118C-082A-17615EA69EB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78E7E6-337C-7CE2-FADF-0C1E1AE5F519}"/>
              </a:ext>
            </a:extLst>
          </p:cNvPr>
          <p:cNvPicPr>
            <a:picLocks noChangeAspect="1"/>
          </p:cNvPicPr>
          <p:nvPr/>
        </p:nvPicPr>
        <p:blipFill>
          <a:blip r:embed="rId4"/>
          <a:stretch>
            <a:fillRect/>
          </a:stretch>
        </p:blipFill>
        <p:spPr>
          <a:xfrm>
            <a:off x="691422" y="2127522"/>
            <a:ext cx="10734849" cy="3932479"/>
          </a:xfrm>
          <a:prstGeom prst="rect">
            <a:avLst/>
          </a:prstGeom>
          <a:ln w="19050">
            <a:solidFill>
              <a:schemeClr val="tx1"/>
            </a:solidFill>
          </a:ln>
        </p:spPr>
      </p:pic>
      <p:graphicFrame>
        <p:nvGraphicFramePr>
          <p:cNvPr id="6" name="think-cell data - do not delete" hidden="1">
            <a:extLst>
              <a:ext uri="{FF2B5EF4-FFF2-40B4-BE49-F238E27FC236}">
                <a16:creationId xmlns:a16="http://schemas.microsoft.com/office/drawing/2014/main" id="{BBB5F3AE-05F3-D4B2-AD8F-A3B14DBCC1C3}"/>
              </a:ext>
            </a:extLst>
          </p:cNvPr>
          <p:cNvGraphicFramePr>
            <a:graphicFrameLocks noChangeAspect="1"/>
          </p:cNvGraphicFramePr>
          <p:nvPr>
            <p:custDataLst>
              <p:tags r:id="rId1"/>
            </p:custDataLst>
            <p:extLst>
              <p:ext uri="{D42A27DB-BD31-4B8C-83A1-F6EECF244321}">
                <p14:modId xmlns:p14="http://schemas.microsoft.com/office/powerpoint/2010/main" val="29708857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6" name="think-cell data - do not delete" hidden="1">
                        <a:extLst>
                          <a:ext uri="{FF2B5EF4-FFF2-40B4-BE49-F238E27FC236}">
                            <a16:creationId xmlns:a16="http://schemas.microsoft.com/office/drawing/2014/main" id="{BBB5F3AE-05F3-D4B2-AD8F-A3B14DBCC1C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D513D79-92DD-C02B-EAA4-7962A3672F2D}"/>
              </a:ext>
            </a:extLst>
          </p:cNvPr>
          <p:cNvSpPr>
            <a:spLocks noGrp="1"/>
          </p:cNvSpPr>
          <p:nvPr>
            <p:ph type="title"/>
          </p:nvPr>
        </p:nvSpPr>
        <p:spPr/>
        <p:txBody>
          <a:bodyPr vert="horz">
            <a:normAutofit/>
          </a:bodyPr>
          <a:lstStyle/>
          <a:p>
            <a:r>
              <a:rPr lang="en-US" sz="2400"/>
              <a:t>Reserves Policy </a:t>
            </a:r>
            <a:r>
              <a:rPr lang="en-US" sz="2400" b="0"/>
              <a:t>| Next 30 Months Cashflow Forecast</a:t>
            </a:r>
          </a:p>
        </p:txBody>
      </p:sp>
      <p:sp>
        <p:nvSpPr>
          <p:cNvPr id="17" name="Rectangle 16">
            <a:extLst>
              <a:ext uri="{FF2B5EF4-FFF2-40B4-BE49-F238E27FC236}">
                <a16:creationId xmlns:a16="http://schemas.microsoft.com/office/drawing/2014/main" id="{960DFC34-63EB-E47A-BE64-0ADA1FE7A501}"/>
              </a:ext>
            </a:extLst>
          </p:cNvPr>
          <p:cNvSpPr/>
          <p:nvPr/>
        </p:nvSpPr>
        <p:spPr>
          <a:xfrm>
            <a:off x="762554" y="1243455"/>
            <a:ext cx="182880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grpSp>
        <p:nvGrpSpPr>
          <p:cNvPr id="18" name="Group 17">
            <a:extLst>
              <a:ext uri="{FF2B5EF4-FFF2-40B4-BE49-F238E27FC236}">
                <a16:creationId xmlns:a16="http://schemas.microsoft.com/office/drawing/2014/main" id="{D1F78503-9F0B-B207-46B1-52F15ACD7381}"/>
              </a:ext>
            </a:extLst>
          </p:cNvPr>
          <p:cNvGrpSpPr/>
          <p:nvPr/>
        </p:nvGrpSpPr>
        <p:grpSpPr>
          <a:xfrm>
            <a:off x="2674518" y="1379314"/>
            <a:ext cx="457200" cy="457200"/>
            <a:chOff x="9083708" y="2404703"/>
            <a:chExt cx="615673" cy="594359"/>
          </a:xfrm>
        </p:grpSpPr>
        <p:sp>
          <p:nvSpPr>
            <p:cNvPr id="19" name="Oval 18">
              <a:extLst>
                <a:ext uri="{FF2B5EF4-FFF2-40B4-BE49-F238E27FC236}">
                  <a16:creationId xmlns:a16="http://schemas.microsoft.com/office/drawing/2014/main" id="{9DDD2F58-1F62-24A0-357F-4DF41CF65941}"/>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Gilroy" panose="00000500000000000000"/>
                <a:ea typeface="+mn-ea"/>
                <a:cs typeface="+mn-cs"/>
              </a:endParaRPr>
            </a:p>
          </p:txBody>
        </p:sp>
        <p:sp>
          <p:nvSpPr>
            <p:cNvPr id="20" name="Arrow: Chevron 19">
              <a:extLst>
                <a:ext uri="{FF2B5EF4-FFF2-40B4-BE49-F238E27FC236}">
                  <a16:creationId xmlns:a16="http://schemas.microsoft.com/office/drawing/2014/main" id="{83778EED-35FB-D743-1944-DF4AE1367FCA}"/>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sp>
          <p:nvSpPr>
            <p:cNvPr id="21" name="Arrow: Chevron 20">
              <a:extLst>
                <a:ext uri="{FF2B5EF4-FFF2-40B4-BE49-F238E27FC236}">
                  <a16:creationId xmlns:a16="http://schemas.microsoft.com/office/drawing/2014/main" id="{0FC2AA15-C40C-6D30-EF8E-6FE2BC1A471D}"/>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grpSp>
      <p:sp>
        <p:nvSpPr>
          <p:cNvPr id="22" name="Rectangle 21">
            <a:extLst>
              <a:ext uri="{FF2B5EF4-FFF2-40B4-BE49-F238E27FC236}">
                <a16:creationId xmlns:a16="http://schemas.microsoft.com/office/drawing/2014/main" id="{23B957C2-4251-09A9-C79E-32D9E67EBEC9}"/>
              </a:ext>
            </a:extLst>
          </p:cNvPr>
          <p:cNvSpPr/>
          <p:nvPr/>
        </p:nvSpPr>
        <p:spPr>
          <a:xfrm>
            <a:off x="3214882" y="1242154"/>
            <a:ext cx="8211389"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736" marR="0" lvl="0" indent="-173736" algn="l" defTabSz="152369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In the next 30 months, we have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significant capex events in 2025 through 2027</a:t>
            </a:r>
          </a:p>
          <a:p>
            <a:pPr marL="173736" marR="0" lvl="0" indent="-173736" algn="l" defTabSz="152369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We will need to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set aside reserves </a:t>
            </a:r>
            <a:r>
              <a:rPr lang="en-US" sz="1400" b="1">
                <a:solidFill>
                  <a:prstClr val="black"/>
                </a:solidFill>
                <a:latin typeface="Gilroy" panose="00000500000000000000"/>
                <a:cs typeface="Arial" panose="020B0604020202020204" pitchFamily="34" charset="0"/>
              </a:rPr>
              <a:t>in 2026 to cover the negative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Q1-2</a:t>
            </a:r>
            <a:r>
              <a:rPr lang="en-US" sz="1400" b="1">
                <a:solidFill>
                  <a:prstClr val="black"/>
                </a:solidFill>
                <a:latin typeface="Gilroy" panose="00000500000000000000"/>
                <a:cs typeface="Arial" panose="020B0604020202020204" pitchFamily="34" charset="0"/>
              </a:rPr>
              <a:t>7</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AFFO</a:t>
            </a:r>
          </a:p>
        </p:txBody>
      </p:sp>
      <p:sp>
        <p:nvSpPr>
          <p:cNvPr id="25" name="Rectangle 24">
            <a:extLst>
              <a:ext uri="{FF2B5EF4-FFF2-40B4-BE49-F238E27FC236}">
                <a16:creationId xmlns:a16="http://schemas.microsoft.com/office/drawing/2014/main" id="{589812DF-CCE2-2535-8E7D-BD86F90B11D3}"/>
              </a:ext>
            </a:extLst>
          </p:cNvPr>
          <p:cNvSpPr/>
          <p:nvPr/>
        </p:nvSpPr>
        <p:spPr>
          <a:xfrm>
            <a:off x="3592920" y="5654594"/>
            <a:ext cx="1675197" cy="1910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394E62CE-862D-FFB3-1877-075922C3B025}"/>
              </a:ext>
            </a:extLst>
          </p:cNvPr>
          <p:cNvSpPr/>
          <p:nvPr/>
        </p:nvSpPr>
        <p:spPr>
          <a:xfrm>
            <a:off x="9687560" y="4074266"/>
            <a:ext cx="843280" cy="40624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A8EE9B32-7A03-7AEB-EBDF-0E39D8EB543A}"/>
              </a:ext>
            </a:extLst>
          </p:cNvPr>
          <p:cNvSpPr/>
          <p:nvPr/>
        </p:nvSpPr>
        <p:spPr>
          <a:xfrm>
            <a:off x="9687560" y="5439388"/>
            <a:ext cx="878840" cy="40624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5" name="Speech Bubble: Rectangle 34">
            <a:extLst>
              <a:ext uri="{FF2B5EF4-FFF2-40B4-BE49-F238E27FC236}">
                <a16:creationId xmlns:a16="http://schemas.microsoft.com/office/drawing/2014/main" id="{89EAF51A-44E4-02C7-58DC-E06A3C575366}"/>
              </a:ext>
            </a:extLst>
          </p:cNvPr>
          <p:cNvSpPr/>
          <p:nvPr/>
        </p:nvSpPr>
        <p:spPr>
          <a:xfrm>
            <a:off x="1215480" y="2683244"/>
            <a:ext cx="2377440" cy="1097280"/>
          </a:xfrm>
          <a:prstGeom prst="wedgeRectCallout">
            <a:avLst>
              <a:gd name="adj1" fmla="val 49161"/>
              <a:gd name="adj2" fmla="val 73314"/>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1: </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Notice upcoming negative AFFO period or large </a:t>
            </a:r>
            <a:r>
              <a:rPr kumimoji="0" lang="en-US" sz="1100" b="0" i="1" u="none" strike="noStrike" kern="1200" cap="none" spc="0" normalizeH="0" baseline="0" noProof="0" err="1">
                <a:ln>
                  <a:noFill/>
                </a:ln>
                <a:solidFill>
                  <a:prstClr val="black"/>
                </a:solidFill>
                <a:effectLst/>
                <a:uLnTx/>
                <a:uFillTx/>
                <a:latin typeface="Gilroy" panose="00000500000000000000"/>
                <a:ea typeface="+mn-ea"/>
                <a:cs typeface="+mn-cs"/>
              </a:rPr>
              <a:t>CapEx</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 Events</a:t>
            </a:r>
          </a:p>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2: </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Build cash reserves balance in advance</a:t>
            </a:r>
          </a:p>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3:</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 Draw on reserves balance in required period to enable distribution</a:t>
            </a:r>
          </a:p>
        </p:txBody>
      </p:sp>
      <p:sp>
        <p:nvSpPr>
          <p:cNvPr id="37" name="Oval 36">
            <a:extLst>
              <a:ext uri="{FF2B5EF4-FFF2-40B4-BE49-F238E27FC236}">
                <a16:creationId xmlns:a16="http://schemas.microsoft.com/office/drawing/2014/main" id="{CC9243DD-1F8C-F2F3-B760-290E0090AF78}"/>
              </a:ext>
            </a:extLst>
          </p:cNvPr>
          <p:cNvSpPr/>
          <p:nvPr/>
        </p:nvSpPr>
        <p:spPr>
          <a:xfrm>
            <a:off x="3455760" y="5440223"/>
            <a:ext cx="274320" cy="27432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2</a:t>
            </a:r>
          </a:p>
        </p:txBody>
      </p:sp>
      <p:sp>
        <p:nvSpPr>
          <p:cNvPr id="38" name="Oval 37">
            <a:extLst>
              <a:ext uri="{FF2B5EF4-FFF2-40B4-BE49-F238E27FC236}">
                <a16:creationId xmlns:a16="http://schemas.microsoft.com/office/drawing/2014/main" id="{D2713750-3BFA-6574-CDE2-A7C80DC1DBA2}"/>
              </a:ext>
            </a:extLst>
          </p:cNvPr>
          <p:cNvSpPr/>
          <p:nvPr/>
        </p:nvSpPr>
        <p:spPr>
          <a:xfrm>
            <a:off x="10488990" y="5303386"/>
            <a:ext cx="274320" cy="27432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3</a:t>
            </a:r>
          </a:p>
        </p:txBody>
      </p:sp>
      <p:sp>
        <p:nvSpPr>
          <p:cNvPr id="10" name="Rectangle 9">
            <a:extLst>
              <a:ext uri="{FF2B5EF4-FFF2-40B4-BE49-F238E27FC236}">
                <a16:creationId xmlns:a16="http://schemas.microsoft.com/office/drawing/2014/main" id="{B0898A14-1948-F1A6-A1B6-499DB649CF8F}"/>
              </a:ext>
            </a:extLst>
          </p:cNvPr>
          <p:cNvSpPr/>
          <p:nvPr/>
        </p:nvSpPr>
        <p:spPr>
          <a:xfrm>
            <a:off x="3592921" y="3878765"/>
            <a:ext cx="1675197" cy="40624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a:extLst>
              <a:ext uri="{FF2B5EF4-FFF2-40B4-BE49-F238E27FC236}">
                <a16:creationId xmlns:a16="http://schemas.microsoft.com/office/drawing/2014/main" id="{1CA97A7A-9924-CD5D-9343-3A480D9C614A}"/>
              </a:ext>
            </a:extLst>
          </p:cNvPr>
          <p:cNvSpPr/>
          <p:nvPr/>
        </p:nvSpPr>
        <p:spPr>
          <a:xfrm>
            <a:off x="5151825" y="3682282"/>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1</a:t>
            </a:r>
          </a:p>
        </p:txBody>
      </p:sp>
      <p:sp>
        <p:nvSpPr>
          <p:cNvPr id="11" name="Oval 10">
            <a:extLst>
              <a:ext uri="{FF2B5EF4-FFF2-40B4-BE49-F238E27FC236}">
                <a16:creationId xmlns:a16="http://schemas.microsoft.com/office/drawing/2014/main" id="{A4D4677A-1925-5479-8F59-AEBF6E87C8DC}"/>
              </a:ext>
            </a:extLst>
          </p:cNvPr>
          <p:cNvSpPr/>
          <p:nvPr/>
        </p:nvSpPr>
        <p:spPr>
          <a:xfrm>
            <a:off x="10443270" y="3875507"/>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1</a:t>
            </a:r>
          </a:p>
        </p:txBody>
      </p:sp>
    </p:spTree>
    <p:extLst>
      <p:ext uri="{BB962C8B-B14F-4D97-AF65-F5344CB8AC3E}">
        <p14:creationId xmlns:p14="http://schemas.microsoft.com/office/powerpoint/2010/main" val="22791942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320C81-0F91-65BE-1D25-F80014FAAA1E}"/>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E88DADA9-9D19-F8CE-EEB0-25BE8BFBB4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2" name="think-cell data - do not delete" hidden="1">
                        <a:extLst>
                          <a:ext uri="{FF2B5EF4-FFF2-40B4-BE49-F238E27FC236}">
                            <a16:creationId xmlns:a16="http://schemas.microsoft.com/office/drawing/2014/main" id="{E88DADA9-9D19-F8CE-EEB0-25BE8BFBB4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3" name="Straight Connector 2">
            <a:extLst>
              <a:ext uri="{FF2B5EF4-FFF2-40B4-BE49-F238E27FC236}">
                <a16:creationId xmlns:a16="http://schemas.microsoft.com/office/drawing/2014/main" id="{395FDD89-FE98-F8CE-60F1-A79E31369CA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9DBCF0-7B6E-1F74-AB80-5DE7AD1A0AC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62A265D-4958-171A-7197-226705A5B8F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09401236-E942-73A5-8BBB-51F57846A717}"/>
              </a:ext>
            </a:extLst>
          </p:cNvPr>
          <p:cNvSpPr>
            <a:spLocks noGrp="1"/>
          </p:cNvSpPr>
          <p:nvPr>
            <p:ph type="title"/>
          </p:nvPr>
        </p:nvSpPr>
        <p:spPr/>
        <p:txBody>
          <a:bodyPr vert="horz"/>
          <a:lstStyle/>
          <a:p>
            <a:r>
              <a:rPr lang="en-US"/>
              <a:t>Yield on Cost &amp; </a:t>
            </a:r>
            <a:r>
              <a:rPr lang="en-US" err="1"/>
              <a:t>CapEx</a:t>
            </a:r>
            <a:r>
              <a:rPr lang="en-US"/>
              <a:t> Forecast </a:t>
            </a:r>
            <a:r>
              <a:rPr lang="en-US" b="0"/>
              <a:t>| NYL</a:t>
            </a:r>
          </a:p>
        </p:txBody>
      </p:sp>
      <p:sp>
        <p:nvSpPr>
          <p:cNvPr id="16" name="Rectangle 15">
            <a:extLst>
              <a:ext uri="{FF2B5EF4-FFF2-40B4-BE49-F238E27FC236}">
                <a16:creationId xmlns:a16="http://schemas.microsoft.com/office/drawing/2014/main" id="{6BB7D3BA-689B-AD10-AF24-974245B98EDC}"/>
              </a:ext>
            </a:extLst>
          </p:cNvPr>
          <p:cNvSpPr/>
          <p:nvPr/>
        </p:nvSpPr>
        <p:spPr>
          <a:xfrm>
            <a:off x="6497775" y="1299028"/>
            <a:ext cx="512064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sp>
        <p:nvSpPr>
          <p:cNvPr id="17" name="Rectangle 16">
            <a:extLst>
              <a:ext uri="{FF2B5EF4-FFF2-40B4-BE49-F238E27FC236}">
                <a16:creationId xmlns:a16="http://schemas.microsoft.com/office/drawing/2014/main" id="{BCF5322E-2934-A3FC-92EE-7771485F4D79}"/>
              </a:ext>
            </a:extLst>
          </p:cNvPr>
          <p:cNvSpPr/>
          <p:nvPr/>
        </p:nvSpPr>
        <p:spPr>
          <a:xfrm>
            <a:off x="6497775" y="1573348"/>
            <a:ext cx="5120640" cy="2057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Yield on Cost for our NYL pool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grows most sharply in 2028 </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as many properties unlock during 2027</a:t>
            </a: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lang="en-US" sz="1400" b="1">
                <a:solidFill>
                  <a:prstClr val="black"/>
                </a:solidFill>
                <a:latin typeface="Gilroy" panose="00000500000000000000"/>
                <a:cs typeface="Arial" panose="020B0604020202020204" pitchFamily="34" charset="0"/>
              </a:rPr>
              <a:t> and TI/LC stays flat over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time</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t>
            </a:r>
            <a:r>
              <a:rPr lang="en-US" sz="1400">
                <a:solidFill>
                  <a:prstClr val="black"/>
                </a:solidFill>
                <a:latin typeface="Gilroy" panose="00000500000000000000"/>
                <a:cs typeface="Arial" panose="020B0604020202020204" pitchFamily="34" charset="0"/>
              </a:rPr>
              <a:t>stabilizing near $2M annually</a:t>
            </a:r>
            <a:endParaRPr kumimoji="0" lang="en-US" sz="1400" b="0" i="0" u="none" strike="noStrike" kern="1200" cap="none" spc="0" normalizeH="0" baseline="0" noProof="0">
              <a:ln>
                <a:noFill/>
              </a:ln>
              <a:solidFill>
                <a:prstClr val="black"/>
              </a:solidFill>
              <a:effectLst/>
              <a:highlight>
                <a:srgbClr val="FFFF00"/>
              </a:highlight>
              <a:uLnTx/>
              <a:uFillTx/>
              <a:latin typeface="Gilroy" panose="00000500000000000000"/>
              <a:ea typeface="+mn-ea"/>
              <a:cs typeface="Arial" panose="020B0604020202020204" pitchFamily="34" charset="0"/>
            </a:endParaRP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Accumulated </a:t>
            </a: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and TI/LC reach $9.6M </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for the NYL pool by the end of 2028</a:t>
            </a:r>
          </a:p>
        </p:txBody>
      </p:sp>
      <p:graphicFrame>
        <p:nvGraphicFramePr>
          <p:cNvPr id="6" name="Chart 5">
            <a:extLst>
              <a:ext uri="{FF2B5EF4-FFF2-40B4-BE49-F238E27FC236}">
                <a16:creationId xmlns:a16="http://schemas.microsoft.com/office/drawing/2014/main" id="{642DD6A0-2F8E-4865-01B6-17CF22806A90}"/>
              </a:ext>
            </a:extLst>
          </p:cNvPr>
          <p:cNvGraphicFramePr>
            <a:graphicFrameLocks/>
          </p:cNvGraphicFramePr>
          <p:nvPr/>
        </p:nvGraphicFramePr>
        <p:xfrm>
          <a:off x="543658" y="3934645"/>
          <a:ext cx="5342572" cy="2742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27232BDF-CEB2-5C2A-923C-45FAB82B7CD6}"/>
              </a:ext>
            </a:extLst>
          </p:cNvPr>
          <p:cNvGraphicFramePr>
            <a:graphicFrameLocks/>
          </p:cNvGraphicFramePr>
          <p:nvPr/>
        </p:nvGraphicFramePr>
        <p:xfrm>
          <a:off x="6305770" y="3934645"/>
          <a:ext cx="5342571" cy="27422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690D0299-1E81-BBD0-A68D-BC9981B32A86}"/>
              </a:ext>
            </a:extLst>
          </p:cNvPr>
          <p:cNvGraphicFramePr>
            <a:graphicFrameLocks/>
          </p:cNvGraphicFramePr>
          <p:nvPr/>
        </p:nvGraphicFramePr>
        <p:xfrm>
          <a:off x="543658" y="1207926"/>
          <a:ext cx="5330080" cy="2726716"/>
        </p:xfrm>
        <a:graphic>
          <a:graphicData uri="http://schemas.openxmlformats.org/drawingml/2006/chart">
            <c:chart xmlns:c="http://schemas.openxmlformats.org/drawingml/2006/chart" xmlns:r="http://schemas.openxmlformats.org/officeDocument/2006/relationships" r:id="rId8"/>
          </a:graphicData>
        </a:graphic>
      </p:graphicFrame>
      <p:sp>
        <p:nvSpPr>
          <p:cNvPr id="2" name="Rectangle 1">
            <a:extLst>
              <a:ext uri="{FF2B5EF4-FFF2-40B4-BE49-F238E27FC236}">
                <a16:creationId xmlns:a16="http://schemas.microsoft.com/office/drawing/2014/main" id="{79575320-C7F7-7672-D22E-4F482B8B21B8}"/>
              </a:ext>
            </a:extLst>
          </p:cNvPr>
          <p:cNvSpPr/>
          <p:nvPr/>
        </p:nvSpPr>
        <p:spPr>
          <a:xfrm>
            <a:off x="6607629" y="152400"/>
            <a:ext cx="5120640" cy="8427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OLD</a:t>
            </a:r>
          </a:p>
        </p:txBody>
      </p:sp>
    </p:spTree>
    <p:extLst>
      <p:ext uri="{BB962C8B-B14F-4D97-AF65-F5344CB8AC3E}">
        <p14:creationId xmlns:p14="http://schemas.microsoft.com/office/powerpoint/2010/main" val="4263449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45D1F1-3769-6083-FBA5-5A2A071B1EB2}"/>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8EACB02-343F-B86A-6EA7-902D837A68E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1" imgH="411" progId="TCLayout.ActiveDocument.1">
                  <p:embed/>
                </p:oleObj>
              </mc:Choice>
              <mc:Fallback>
                <p:oleObj name="think-cell Slide" r:id="rId3" imgW="411" imgH="411" progId="TCLayout.ActiveDocument.1">
                  <p:embed/>
                  <p:pic>
                    <p:nvPicPr>
                      <p:cNvPr id="6" name="Object 5" hidden="1">
                        <a:extLst>
                          <a:ext uri="{FF2B5EF4-FFF2-40B4-BE49-F238E27FC236}">
                            <a16:creationId xmlns:a16="http://schemas.microsoft.com/office/drawing/2014/main" id="{18EACB02-343F-B86A-6EA7-902D837A68E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B38FD5E-7B6B-4707-652F-F04060639638}"/>
              </a:ext>
            </a:extLst>
          </p:cNvPr>
          <p:cNvSpPr>
            <a:spLocks noGrp="1"/>
          </p:cNvSpPr>
          <p:nvPr>
            <p:ph type="title"/>
          </p:nvPr>
        </p:nvSpPr>
        <p:spPr/>
        <p:txBody>
          <a:bodyPr vert="horz">
            <a:normAutofit/>
          </a:bodyPr>
          <a:lstStyle/>
          <a:p>
            <a:r>
              <a:rPr lang="en-US"/>
              <a:t>Debt Yield Covenant Analysis</a:t>
            </a:r>
            <a:r>
              <a:rPr lang="en-US" b="0"/>
              <a:t>| NYL</a:t>
            </a:r>
            <a:endParaRPr lang="en-US"/>
          </a:p>
        </p:txBody>
      </p:sp>
      <p:sp>
        <p:nvSpPr>
          <p:cNvPr id="15" name="Rectangle 14">
            <a:extLst>
              <a:ext uri="{FF2B5EF4-FFF2-40B4-BE49-F238E27FC236}">
                <a16:creationId xmlns:a16="http://schemas.microsoft.com/office/drawing/2014/main" id="{F488C71F-C671-A69B-CBE4-028334A81104}"/>
              </a:ext>
            </a:extLst>
          </p:cNvPr>
          <p:cNvSpPr/>
          <p:nvPr/>
        </p:nvSpPr>
        <p:spPr>
          <a:xfrm>
            <a:off x="762554" y="1171733"/>
            <a:ext cx="182880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6" name="Group 15">
            <a:extLst>
              <a:ext uri="{FF2B5EF4-FFF2-40B4-BE49-F238E27FC236}">
                <a16:creationId xmlns:a16="http://schemas.microsoft.com/office/drawing/2014/main" id="{0EA27E78-C37B-4A49-7C9D-FF48316DD9B0}"/>
              </a:ext>
            </a:extLst>
          </p:cNvPr>
          <p:cNvGrpSpPr/>
          <p:nvPr/>
        </p:nvGrpSpPr>
        <p:grpSpPr>
          <a:xfrm>
            <a:off x="2674518" y="1490472"/>
            <a:ext cx="457200" cy="457200"/>
            <a:chOff x="9083708" y="2404703"/>
            <a:chExt cx="615673" cy="594359"/>
          </a:xfrm>
        </p:grpSpPr>
        <p:sp>
          <p:nvSpPr>
            <p:cNvPr id="18" name="Oval 17">
              <a:extLst>
                <a:ext uri="{FF2B5EF4-FFF2-40B4-BE49-F238E27FC236}">
                  <a16:creationId xmlns:a16="http://schemas.microsoft.com/office/drawing/2014/main" id="{BEFACCFC-2821-95EA-D0DE-29F1A4862C8D}"/>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hevron 18">
              <a:extLst>
                <a:ext uri="{FF2B5EF4-FFF2-40B4-BE49-F238E27FC236}">
                  <a16:creationId xmlns:a16="http://schemas.microsoft.com/office/drawing/2014/main" id="{C300C4B0-82A8-26FF-5C08-C5673CF0DAC3}"/>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EE11159C-3F2F-114C-B598-C215B16230F1}"/>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Rectangle 16">
            <a:extLst>
              <a:ext uri="{FF2B5EF4-FFF2-40B4-BE49-F238E27FC236}">
                <a16:creationId xmlns:a16="http://schemas.microsoft.com/office/drawing/2014/main" id="{710A8825-269E-FC17-5125-0294625FBBBC}"/>
              </a:ext>
            </a:extLst>
          </p:cNvPr>
          <p:cNvSpPr/>
          <p:nvPr/>
        </p:nvSpPr>
        <p:spPr>
          <a:xfrm>
            <a:off x="3214882" y="1170432"/>
            <a:ext cx="8138160" cy="10972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Debt Yield covenant remains flat at 8.5% </a:t>
            </a:r>
            <a:r>
              <a:rPr lang="en-US" sz="1200">
                <a:solidFill>
                  <a:schemeClr val="tx1"/>
                </a:solidFill>
                <a:latin typeface="Gilroy" panose="00000500000000000000"/>
                <a:cs typeface="Arial" panose="020B0604020202020204" pitchFamily="34" charset="0"/>
              </a:rPr>
              <a:t>throughout the course of the loan </a:t>
            </a:r>
          </a:p>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Stryker lease expiration at the end of 2026 </a:t>
            </a:r>
            <a:r>
              <a:rPr lang="en-US" sz="1200">
                <a:solidFill>
                  <a:schemeClr val="tx1"/>
                </a:solidFill>
                <a:latin typeface="Gilroy" panose="00000500000000000000"/>
                <a:cs typeface="Arial" panose="020B0604020202020204" pitchFamily="34" charset="0"/>
              </a:rPr>
              <a:t>results in significant drop to quarterly NOI in Q1 2027 (amplified since the adjusted NOI is calculated by annualizing the quarterly NOI)</a:t>
            </a:r>
          </a:p>
        </p:txBody>
      </p:sp>
      <p:sp>
        <p:nvSpPr>
          <p:cNvPr id="8" name="TextBox 7">
            <a:extLst>
              <a:ext uri="{FF2B5EF4-FFF2-40B4-BE49-F238E27FC236}">
                <a16:creationId xmlns:a16="http://schemas.microsoft.com/office/drawing/2014/main" id="{A0626930-7AD0-CCBC-9F52-9646399DB0E9}"/>
              </a:ext>
            </a:extLst>
          </p:cNvPr>
          <p:cNvSpPr txBox="1"/>
          <p:nvPr/>
        </p:nvSpPr>
        <p:spPr>
          <a:xfrm>
            <a:off x="762555" y="6276972"/>
            <a:ext cx="10666890" cy="261610"/>
          </a:xfrm>
          <a:prstGeom prst="rect">
            <a:avLst/>
          </a:prstGeom>
          <a:noFill/>
        </p:spPr>
        <p:txBody>
          <a:bodyPr wrap="square" rtlCol="0">
            <a:spAutoFit/>
          </a:bodyPr>
          <a:lstStyle/>
          <a:p>
            <a:r>
              <a:rPr lang="en-US" sz="1100" i="1">
                <a:latin typeface="Gilroy" panose="00000500000000000000"/>
              </a:rPr>
              <a:t>Debt Yield Covenant uses the quarters NOI annualized for calculation</a:t>
            </a:r>
          </a:p>
        </p:txBody>
      </p:sp>
      <p:graphicFrame>
        <p:nvGraphicFramePr>
          <p:cNvPr id="4" name="Chart 3">
            <a:extLst>
              <a:ext uri="{FF2B5EF4-FFF2-40B4-BE49-F238E27FC236}">
                <a16:creationId xmlns:a16="http://schemas.microsoft.com/office/drawing/2014/main" id="{991502B9-78F8-51EE-2ED6-AC2F15DBE4B7}"/>
              </a:ext>
            </a:extLst>
          </p:cNvPr>
          <p:cNvGraphicFramePr>
            <a:graphicFrameLocks/>
          </p:cNvGraphicFramePr>
          <p:nvPr/>
        </p:nvGraphicFramePr>
        <p:xfrm>
          <a:off x="759105" y="2445492"/>
          <a:ext cx="10593935" cy="3831479"/>
        </p:xfrm>
        <a:graphic>
          <a:graphicData uri="http://schemas.openxmlformats.org/drawingml/2006/chart">
            <c:chart xmlns:c="http://schemas.openxmlformats.org/drawingml/2006/chart" xmlns:r="http://schemas.openxmlformats.org/officeDocument/2006/relationships" r:id="rId5"/>
          </a:graphicData>
        </a:graphic>
      </p:graphicFrame>
      <p:sp>
        <p:nvSpPr>
          <p:cNvPr id="2" name="Rectangle 1">
            <a:extLst>
              <a:ext uri="{FF2B5EF4-FFF2-40B4-BE49-F238E27FC236}">
                <a16:creationId xmlns:a16="http://schemas.microsoft.com/office/drawing/2014/main" id="{FC4C4A44-2157-B7C6-5BBF-53E4A2654AEB}"/>
              </a:ext>
            </a:extLst>
          </p:cNvPr>
          <p:cNvSpPr/>
          <p:nvPr/>
        </p:nvSpPr>
        <p:spPr>
          <a:xfrm>
            <a:off x="6607629" y="152400"/>
            <a:ext cx="5120640" cy="8427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OLD</a:t>
            </a:r>
          </a:p>
        </p:txBody>
      </p:sp>
    </p:spTree>
    <p:extLst>
      <p:ext uri="{BB962C8B-B14F-4D97-AF65-F5344CB8AC3E}">
        <p14:creationId xmlns:p14="http://schemas.microsoft.com/office/powerpoint/2010/main" val="3726852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2D5CBF-C8DB-CCAF-2CAB-69F934E297A7}"/>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B9D71C5-CDCA-ECBC-A772-2B4AA3072CA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6" name="think-cell data - do not delete" hidden="1">
                        <a:extLst>
                          <a:ext uri="{FF2B5EF4-FFF2-40B4-BE49-F238E27FC236}">
                            <a16:creationId xmlns:a16="http://schemas.microsoft.com/office/drawing/2014/main" id="{1B9D71C5-CDCA-ECBC-A772-2B4AA3072CA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0992A3E-C9A5-214B-D3BD-7FF3BD7D7EA5}"/>
              </a:ext>
            </a:extLst>
          </p:cNvPr>
          <p:cNvPicPr>
            <a:picLocks noChangeAspect="1"/>
          </p:cNvPicPr>
          <p:nvPr/>
        </p:nvPicPr>
        <p:blipFill>
          <a:blip r:embed="rId6"/>
          <a:stretch>
            <a:fillRect/>
          </a:stretch>
        </p:blipFill>
        <p:spPr>
          <a:xfrm>
            <a:off x="553637" y="2222807"/>
            <a:ext cx="11290196" cy="3657600"/>
          </a:xfrm>
          <a:prstGeom prst="rect">
            <a:avLst/>
          </a:prstGeom>
          <a:ln w="28575">
            <a:solidFill>
              <a:schemeClr val="tx1"/>
            </a:solidFill>
          </a:ln>
        </p:spPr>
      </p:pic>
      <p:sp>
        <p:nvSpPr>
          <p:cNvPr id="2" name="Title 1">
            <a:extLst>
              <a:ext uri="{FF2B5EF4-FFF2-40B4-BE49-F238E27FC236}">
                <a16:creationId xmlns:a16="http://schemas.microsoft.com/office/drawing/2014/main" id="{7C2B6449-D09C-52A2-319C-C706DBC7804A}"/>
              </a:ext>
            </a:extLst>
          </p:cNvPr>
          <p:cNvSpPr>
            <a:spLocks noGrp="1"/>
          </p:cNvSpPr>
          <p:nvPr>
            <p:ph type="title"/>
          </p:nvPr>
        </p:nvSpPr>
        <p:spPr/>
        <p:txBody>
          <a:bodyPr vert="horz">
            <a:normAutofit/>
          </a:bodyPr>
          <a:lstStyle/>
          <a:p>
            <a:r>
              <a:rPr lang="en-US" sz="2400"/>
              <a:t>Reserves Policy </a:t>
            </a:r>
            <a:r>
              <a:rPr lang="en-US" sz="2400" b="0"/>
              <a:t>| Next 30 Months Cashflow Forecast</a:t>
            </a:r>
          </a:p>
        </p:txBody>
      </p:sp>
      <p:sp>
        <p:nvSpPr>
          <p:cNvPr id="17" name="Rectangle 16">
            <a:extLst>
              <a:ext uri="{FF2B5EF4-FFF2-40B4-BE49-F238E27FC236}">
                <a16:creationId xmlns:a16="http://schemas.microsoft.com/office/drawing/2014/main" id="{D3A3B01D-EF0C-480B-0727-5D28C4933960}"/>
              </a:ext>
            </a:extLst>
          </p:cNvPr>
          <p:cNvSpPr/>
          <p:nvPr/>
        </p:nvSpPr>
        <p:spPr>
          <a:xfrm>
            <a:off x="762554" y="1243455"/>
            <a:ext cx="182880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grpSp>
        <p:nvGrpSpPr>
          <p:cNvPr id="18" name="Group 17">
            <a:extLst>
              <a:ext uri="{FF2B5EF4-FFF2-40B4-BE49-F238E27FC236}">
                <a16:creationId xmlns:a16="http://schemas.microsoft.com/office/drawing/2014/main" id="{E881C148-9EF2-13D5-4808-C5033E538A6C}"/>
              </a:ext>
            </a:extLst>
          </p:cNvPr>
          <p:cNvGrpSpPr/>
          <p:nvPr/>
        </p:nvGrpSpPr>
        <p:grpSpPr>
          <a:xfrm>
            <a:off x="2674518" y="1379314"/>
            <a:ext cx="457200" cy="457200"/>
            <a:chOff x="9083708" y="2404703"/>
            <a:chExt cx="615673" cy="594359"/>
          </a:xfrm>
        </p:grpSpPr>
        <p:sp>
          <p:nvSpPr>
            <p:cNvPr id="19" name="Oval 18">
              <a:extLst>
                <a:ext uri="{FF2B5EF4-FFF2-40B4-BE49-F238E27FC236}">
                  <a16:creationId xmlns:a16="http://schemas.microsoft.com/office/drawing/2014/main" id="{02131CFA-7F98-E0CC-6587-F343012E9D78}"/>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Gilroy" panose="00000500000000000000"/>
                <a:ea typeface="+mn-ea"/>
                <a:cs typeface="+mn-cs"/>
              </a:endParaRPr>
            </a:p>
          </p:txBody>
        </p:sp>
        <p:sp>
          <p:nvSpPr>
            <p:cNvPr id="20" name="Arrow: Chevron 19">
              <a:extLst>
                <a:ext uri="{FF2B5EF4-FFF2-40B4-BE49-F238E27FC236}">
                  <a16:creationId xmlns:a16="http://schemas.microsoft.com/office/drawing/2014/main" id="{987AE116-FAF5-6281-925A-1935F0F46D06}"/>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sp>
          <p:nvSpPr>
            <p:cNvPr id="21" name="Arrow: Chevron 20">
              <a:extLst>
                <a:ext uri="{FF2B5EF4-FFF2-40B4-BE49-F238E27FC236}">
                  <a16:creationId xmlns:a16="http://schemas.microsoft.com/office/drawing/2014/main" id="{8887D36A-187F-C452-E7E6-37C25096FE12}"/>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grpSp>
      <p:sp>
        <p:nvSpPr>
          <p:cNvPr id="22" name="Rectangle 21">
            <a:extLst>
              <a:ext uri="{FF2B5EF4-FFF2-40B4-BE49-F238E27FC236}">
                <a16:creationId xmlns:a16="http://schemas.microsoft.com/office/drawing/2014/main" id="{1C058B7A-B2CC-7D29-C1A0-09CEC437635B}"/>
              </a:ext>
            </a:extLst>
          </p:cNvPr>
          <p:cNvSpPr/>
          <p:nvPr/>
        </p:nvSpPr>
        <p:spPr>
          <a:xfrm>
            <a:off x="3214882" y="1242154"/>
            <a:ext cx="8211389"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736" marR="0" lvl="0" indent="-173736" algn="l" defTabSz="152369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In the next 30 months, we have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significant capex events in 2025 through 2027</a:t>
            </a:r>
          </a:p>
          <a:p>
            <a:pPr marL="173736" marR="0" lvl="0" indent="-173736" algn="l" defTabSz="152369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We will need to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set aside reserves </a:t>
            </a:r>
            <a:r>
              <a:rPr lang="en-US" sz="1400" b="1">
                <a:solidFill>
                  <a:prstClr val="black"/>
                </a:solidFill>
                <a:latin typeface="Gilroy" panose="00000500000000000000"/>
                <a:cs typeface="Arial" panose="020B0604020202020204" pitchFamily="34" charset="0"/>
              </a:rPr>
              <a:t>in 2026 to cover the negative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Q1-2</a:t>
            </a:r>
            <a:r>
              <a:rPr lang="en-US" sz="1400" b="1">
                <a:solidFill>
                  <a:prstClr val="black"/>
                </a:solidFill>
                <a:latin typeface="Gilroy" panose="00000500000000000000"/>
                <a:cs typeface="Arial" panose="020B0604020202020204" pitchFamily="34" charset="0"/>
              </a:rPr>
              <a:t>7</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AFFO</a:t>
            </a:r>
          </a:p>
        </p:txBody>
      </p:sp>
      <p:sp>
        <p:nvSpPr>
          <p:cNvPr id="25" name="Rectangle 24">
            <a:extLst>
              <a:ext uri="{FF2B5EF4-FFF2-40B4-BE49-F238E27FC236}">
                <a16:creationId xmlns:a16="http://schemas.microsoft.com/office/drawing/2014/main" id="{34FE9113-37A9-3167-4648-DCDFD027B0A1}"/>
              </a:ext>
            </a:extLst>
          </p:cNvPr>
          <p:cNvSpPr/>
          <p:nvPr/>
        </p:nvSpPr>
        <p:spPr>
          <a:xfrm>
            <a:off x="3358587" y="5503240"/>
            <a:ext cx="1670045" cy="20465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84710BC0-1238-6841-7656-E70D0D873C36}"/>
              </a:ext>
            </a:extLst>
          </p:cNvPr>
          <p:cNvSpPr/>
          <p:nvPr/>
        </p:nvSpPr>
        <p:spPr>
          <a:xfrm>
            <a:off x="10136874" y="4030635"/>
            <a:ext cx="814387" cy="40624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030CB6D4-528F-1CAB-D5B8-32A6C1CFB5C8}"/>
              </a:ext>
            </a:extLst>
          </p:cNvPr>
          <p:cNvSpPr/>
          <p:nvPr/>
        </p:nvSpPr>
        <p:spPr>
          <a:xfrm>
            <a:off x="10136874" y="5324471"/>
            <a:ext cx="854218" cy="35204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5" name="Speech Bubble: Rectangle 34">
            <a:extLst>
              <a:ext uri="{FF2B5EF4-FFF2-40B4-BE49-F238E27FC236}">
                <a16:creationId xmlns:a16="http://schemas.microsoft.com/office/drawing/2014/main" id="{C7CD37DD-5E4E-7B0D-5972-D403FDBDEE00}"/>
              </a:ext>
            </a:extLst>
          </p:cNvPr>
          <p:cNvSpPr/>
          <p:nvPr/>
        </p:nvSpPr>
        <p:spPr>
          <a:xfrm>
            <a:off x="1044746" y="2662607"/>
            <a:ext cx="2377440" cy="1097280"/>
          </a:xfrm>
          <a:prstGeom prst="wedgeRectCallout">
            <a:avLst>
              <a:gd name="adj1" fmla="val 45742"/>
              <a:gd name="adj2" fmla="val 71462"/>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1: </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Notice upcoming negative AFFO period or large </a:t>
            </a:r>
            <a:r>
              <a:rPr kumimoji="0" lang="en-US" sz="1100" b="0" i="1" u="none" strike="noStrike" kern="1200" cap="none" spc="0" normalizeH="0" baseline="0" noProof="0" err="1">
                <a:ln>
                  <a:noFill/>
                </a:ln>
                <a:solidFill>
                  <a:prstClr val="black"/>
                </a:solidFill>
                <a:effectLst/>
                <a:uLnTx/>
                <a:uFillTx/>
                <a:latin typeface="Gilroy" panose="00000500000000000000"/>
                <a:ea typeface="+mn-ea"/>
                <a:cs typeface="+mn-cs"/>
              </a:rPr>
              <a:t>CapEx</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 Events</a:t>
            </a:r>
          </a:p>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2: </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Build cash reserves balance in advance</a:t>
            </a:r>
          </a:p>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3:</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 Draw on reserves balance in required period to enable distribution</a:t>
            </a:r>
          </a:p>
        </p:txBody>
      </p:sp>
      <p:sp>
        <p:nvSpPr>
          <p:cNvPr id="37" name="Oval 36">
            <a:extLst>
              <a:ext uri="{FF2B5EF4-FFF2-40B4-BE49-F238E27FC236}">
                <a16:creationId xmlns:a16="http://schemas.microsoft.com/office/drawing/2014/main" id="{07C49F7D-ABAD-EE97-1085-CBFE5391DD62}"/>
              </a:ext>
            </a:extLst>
          </p:cNvPr>
          <p:cNvSpPr/>
          <p:nvPr/>
        </p:nvSpPr>
        <p:spPr>
          <a:xfrm>
            <a:off x="3199632" y="5288130"/>
            <a:ext cx="274320" cy="27432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2</a:t>
            </a:r>
          </a:p>
        </p:txBody>
      </p:sp>
      <p:sp>
        <p:nvSpPr>
          <p:cNvPr id="38" name="Oval 37">
            <a:extLst>
              <a:ext uri="{FF2B5EF4-FFF2-40B4-BE49-F238E27FC236}">
                <a16:creationId xmlns:a16="http://schemas.microsoft.com/office/drawing/2014/main" id="{02B5B03B-5685-6B3D-E5C4-EFAFC33A4716}"/>
              </a:ext>
            </a:extLst>
          </p:cNvPr>
          <p:cNvSpPr/>
          <p:nvPr/>
        </p:nvSpPr>
        <p:spPr>
          <a:xfrm>
            <a:off x="10890478" y="5120719"/>
            <a:ext cx="274320" cy="27432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3</a:t>
            </a:r>
          </a:p>
        </p:txBody>
      </p:sp>
      <p:sp>
        <p:nvSpPr>
          <p:cNvPr id="10" name="Rectangle 9">
            <a:extLst>
              <a:ext uri="{FF2B5EF4-FFF2-40B4-BE49-F238E27FC236}">
                <a16:creationId xmlns:a16="http://schemas.microsoft.com/office/drawing/2014/main" id="{115E3B24-09E7-5692-BB1F-70E96C7403D5}"/>
              </a:ext>
            </a:extLst>
          </p:cNvPr>
          <p:cNvSpPr/>
          <p:nvPr/>
        </p:nvSpPr>
        <p:spPr>
          <a:xfrm>
            <a:off x="3353435" y="3863658"/>
            <a:ext cx="1675197" cy="5394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a:extLst>
              <a:ext uri="{FF2B5EF4-FFF2-40B4-BE49-F238E27FC236}">
                <a16:creationId xmlns:a16="http://schemas.microsoft.com/office/drawing/2014/main" id="{BFD22F3B-241E-C907-694A-CBC7B9A7A4B6}"/>
              </a:ext>
            </a:extLst>
          </p:cNvPr>
          <p:cNvSpPr/>
          <p:nvPr/>
        </p:nvSpPr>
        <p:spPr>
          <a:xfrm>
            <a:off x="4913268" y="3672955"/>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1</a:t>
            </a:r>
          </a:p>
        </p:txBody>
      </p:sp>
      <p:sp>
        <p:nvSpPr>
          <p:cNvPr id="11" name="Oval 10">
            <a:extLst>
              <a:ext uri="{FF2B5EF4-FFF2-40B4-BE49-F238E27FC236}">
                <a16:creationId xmlns:a16="http://schemas.microsoft.com/office/drawing/2014/main" id="{5EBC3039-E4BC-61F1-A408-DF0975659A07}"/>
              </a:ext>
            </a:extLst>
          </p:cNvPr>
          <p:cNvSpPr/>
          <p:nvPr/>
        </p:nvSpPr>
        <p:spPr>
          <a:xfrm>
            <a:off x="10835896" y="3819442"/>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1</a:t>
            </a:r>
          </a:p>
        </p:txBody>
      </p:sp>
      <p:sp>
        <p:nvSpPr>
          <p:cNvPr id="3" name="Rectangle 2">
            <a:extLst>
              <a:ext uri="{FF2B5EF4-FFF2-40B4-BE49-F238E27FC236}">
                <a16:creationId xmlns:a16="http://schemas.microsoft.com/office/drawing/2014/main" id="{1F659C42-A46D-298B-E1C9-D7892109B248}"/>
              </a:ext>
            </a:extLst>
          </p:cNvPr>
          <p:cNvSpPr/>
          <p:nvPr/>
        </p:nvSpPr>
        <p:spPr>
          <a:xfrm>
            <a:off x="6607629" y="152400"/>
            <a:ext cx="5120640" cy="8427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OLD</a:t>
            </a:r>
          </a:p>
        </p:txBody>
      </p:sp>
    </p:spTree>
    <p:extLst>
      <p:ext uri="{BB962C8B-B14F-4D97-AF65-F5344CB8AC3E}">
        <p14:creationId xmlns:p14="http://schemas.microsoft.com/office/powerpoint/2010/main" val="30945695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04AE9F-2D57-A041-68A9-8EA5174C1A0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494520-557E-F8DF-627D-9AF8C879A3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E0494520-557E-F8DF-627D-9AF8C879A3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C77C10-E2C2-A85E-F24E-5BDA063CD79D}"/>
              </a:ext>
            </a:extLst>
          </p:cNvPr>
          <p:cNvSpPr>
            <a:spLocks noGrp="1"/>
          </p:cNvSpPr>
          <p:nvPr>
            <p:ph type="title"/>
          </p:nvPr>
        </p:nvSpPr>
        <p:spPr/>
        <p:txBody>
          <a:bodyPr vert="horz"/>
          <a:lstStyle/>
          <a:p>
            <a:r>
              <a:rPr lang="en-US"/>
              <a:t>Fund Performance Overview </a:t>
            </a:r>
            <a:r>
              <a:rPr lang="en-US" b="0"/>
              <a:t>| NNJ Co-Invest</a:t>
            </a:r>
          </a:p>
        </p:txBody>
      </p:sp>
      <p:sp>
        <p:nvSpPr>
          <p:cNvPr id="4" name="Rectangle 3">
            <a:extLst>
              <a:ext uri="{FF2B5EF4-FFF2-40B4-BE49-F238E27FC236}">
                <a16:creationId xmlns:a16="http://schemas.microsoft.com/office/drawing/2014/main" id="{BAE968F3-ABB7-EB24-3F20-E9FFB07E1679}"/>
              </a:ext>
            </a:extLst>
          </p:cNvPr>
          <p:cNvSpPr/>
          <p:nvPr/>
        </p:nvSpPr>
        <p:spPr>
          <a:xfrm>
            <a:off x="762554" y="1171733"/>
            <a:ext cx="182880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6" name="Group 5">
            <a:extLst>
              <a:ext uri="{FF2B5EF4-FFF2-40B4-BE49-F238E27FC236}">
                <a16:creationId xmlns:a16="http://schemas.microsoft.com/office/drawing/2014/main" id="{45A307E8-B67D-E8F3-A5DF-4B66DACEDE24}"/>
              </a:ext>
            </a:extLst>
          </p:cNvPr>
          <p:cNvGrpSpPr/>
          <p:nvPr/>
        </p:nvGrpSpPr>
        <p:grpSpPr>
          <a:xfrm>
            <a:off x="2674518" y="1536192"/>
            <a:ext cx="457200" cy="457200"/>
            <a:chOff x="9083708" y="2404703"/>
            <a:chExt cx="615673" cy="594359"/>
          </a:xfrm>
        </p:grpSpPr>
        <p:sp>
          <p:nvSpPr>
            <p:cNvPr id="11" name="Oval 10">
              <a:extLst>
                <a:ext uri="{FF2B5EF4-FFF2-40B4-BE49-F238E27FC236}">
                  <a16:creationId xmlns:a16="http://schemas.microsoft.com/office/drawing/2014/main" id="{37D48866-BD4F-8D51-EBB0-0B9600ADDB61}"/>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AC008BD2-657D-05E2-961D-A5EBA728E527}"/>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6C62241B-6DDA-5789-F409-238E73F8A4D3}"/>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Rectangle 20">
            <a:extLst>
              <a:ext uri="{FF2B5EF4-FFF2-40B4-BE49-F238E27FC236}">
                <a16:creationId xmlns:a16="http://schemas.microsoft.com/office/drawing/2014/main" id="{931D5B83-47A9-80E0-08FC-01992C5A5F11}"/>
              </a:ext>
            </a:extLst>
          </p:cNvPr>
          <p:cNvSpPr/>
          <p:nvPr/>
        </p:nvSpPr>
        <p:spPr>
          <a:xfrm>
            <a:off x="3214882" y="1170432"/>
            <a:ext cx="8138160" cy="1188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The co-invest with Morgan Stanley is projected to reach </a:t>
            </a:r>
            <a:r>
              <a:rPr lang="en-US" sz="1200" b="1">
                <a:solidFill>
                  <a:schemeClr val="tx1"/>
                </a:solidFill>
                <a:latin typeface="Gilroy" panose="00000500000000000000"/>
                <a:cs typeface="Arial" panose="020B0604020202020204" pitchFamily="34" charset="0"/>
              </a:rPr>
              <a:t>20.6% Gross &amp; 18.1% Net IRR, </a:t>
            </a:r>
            <a:r>
              <a:rPr lang="en-US" sz="1200">
                <a:solidFill>
                  <a:schemeClr val="tx1"/>
                </a:solidFill>
                <a:latin typeface="Gilroy" panose="00000500000000000000"/>
                <a:cs typeface="Arial" panose="020B0604020202020204" pitchFamily="34" charset="0"/>
              </a:rPr>
              <a:t>assuming sale on Jan 1, 2029</a:t>
            </a:r>
            <a:r>
              <a:rPr lang="en-US" sz="1200" b="1">
                <a:solidFill>
                  <a:schemeClr val="tx1"/>
                </a:solidFill>
                <a:latin typeface="Gilroy" panose="00000500000000000000"/>
                <a:cs typeface="Arial" panose="020B0604020202020204" pitchFamily="34" charset="0"/>
              </a:rPr>
              <a:t> </a:t>
            </a:r>
            <a:r>
              <a:rPr lang="en-US" sz="1200">
                <a:solidFill>
                  <a:schemeClr val="tx1"/>
                </a:solidFill>
                <a:latin typeface="Gilroy" panose="00000500000000000000"/>
                <a:cs typeface="Arial" panose="020B0604020202020204" pitchFamily="34" charset="0"/>
              </a:rPr>
              <a:t>(aligned with full fund), 5.50% disposition cap rate, 1.25% management fee, and 10% GP promote</a:t>
            </a:r>
          </a:p>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Distributions CoC% differs from AFFO % </a:t>
            </a:r>
            <a:r>
              <a:rPr lang="en-US" sz="1200">
                <a:solidFill>
                  <a:schemeClr val="tx1"/>
                </a:solidFill>
                <a:latin typeface="Gilroy" panose="00000500000000000000"/>
                <a:cs typeface="Arial" panose="020B0604020202020204" pitchFamily="34" charset="0"/>
              </a:rPr>
              <a:t>since in certain quarters the co-invest will prepare for large upcoming capex events by keeping additional reserves</a:t>
            </a:r>
            <a:endParaRPr lang="en-US" sz="1200" b="1">
              <a:solidFill>
                <a:schemeClr val="tx1"/>
              </a:solidFill>
              <a:latin typeface="Gilroy" panose="00000500000000000000"/>
              <a:cs typeface="Arial" panose="020B0604020202020204" pitchFamily="34" charset="0"/>
            </a:endParaRPr>
          </a:p>
        </p:txBody>
      </p:sp>
      <p:graphicFrame>
        <p:nvGraphicFramePr>
          <p:cNvPr id="8" name="Chart 7">
            <a:extLst>
              <a:ext uri="{FF2B5EF4-FFF2-40B4-BE49-F238E27FC236}">
                <a16:creationId xmlns:a16="http://schemas.microsoft.com/office/drawing/2014/main" id="{53308C20-549D-5EA9-366B-57F816CFE9B5}"/>
              </a:ext>
            </a:extLst>
          </p:cNvPr>
          <p:cNvGraphicFramePr>
            <a:graphicFrameLocks/>
          </p:cNvGraphicFramePr>
          <p:nvPr/>
        </p:nvGraphicFramePr>
        <p:xfrm>
          <a:off x="762553" y="2573695"/>
          <a:ext cx="6126481" cy="3658901"/>
        </p:xfrm>
        <a:graphic>
          <a:graphicData uri="http://schemas.openxmlformats.org/drawingml/2006/chart">
            <c:chart xmlns:c="http://schemas.openxmlformats.org/drawingml/2006/chart" xmlns:r="http://schemas.openxmlformats.org/officeDocument/2006/relationships" r:id="rId5"/>
          </a:graphicData>
        </a:graphic>
      </p:graphicFrame>
      <p:pic>
        <p:nvPicPr>
          <p:cNvPr id="7" name="Picture 6">
            <a:extLst>
              <a:ext uri="{FF2B5EF4-FFF2-40B4-BE49-F238E27FC236}">
                <a16:creationId xmlns:a16="http://schemas.microsoft.com/office/drawing/2014/main" id="{4BE04F63-927A-4D6A-2E00-306554626015}"/>
              </a:ext>
            </a:extLst>
          </p:cNvPr>
          <p:cNvPicPr>
            <a:picLocks noChangeAspect="1"/>
          </p:cNvPicPr>
          <p:nvPr/>
        </p:nvPicPr>
        <p:blipFill>
          <a:blip r:embed="rId6"/>
          <a:stretch>
            <a:fillRect/>
          </a:stretch>
        </p:blipFill>
        <p:spPr>
          <a:xfrm>
            <a:off x="7549522" y="2546182"/>
            <a:ext cx="3167063" cy="1737360"/>
          </a:xfrm>
          <a:prstGeom prst="rect">
            <a:avLst/>
          </a:prstGeom>
        </p:spPr>
      </p:pic>
      <p:pic>
        <p:nvPicPr>
          <p:cNvPr id="14" name="Picture 13">
            <a:extLst>
              <a:ext uri="{FF2B5EF4-FFF2-40B4-BE49-F238E27FC236}">
                <a16:creationId xmlns:a16="http://schemas.microsoft.com/office/drawing/2014/main" id="{7349E113-C927-56B3-2DBF-B37DEB7000D3}"/>
              </a:ext>
            </a:extLst>
          </p:cNvPr>
          <p:cNvPicPr>
            <a:picLocks noChangeAspect="1"/>
          </p:cNvPicPr>
          <p:nvPr/>
        </p:nvPicPr>
        <p:blipFill>
          <a:blip r:embed="rId7"/>
          <a:stretch>
            <a:fillRect/>
          </a:stretch>
        </p:blipFill>
        <p:spPr>
          <a:xfrm>
            <a:off x="7549522" y="4492855"/>
            <a:ext cx="3167063" cy="1737360"/>
          </a:xfrm>
          <a:prstGeom prst="rect">
            <a:avLst/>
          </a:prstGeom>
        </p:spPr>
      </p:pic>
      <p:sp>
        <p:nvSpPr>
          <p:cNvPr id="3" name="Rectangle 2">
            <a:extLst>
              <a:ext uri="{FF2B5EF4-FFF2-40B4-BE49-F238E27FC236}">
                <a16:creationId xmlns:a16="http://schemas.microsoft.com/office/drawing/2014/main" id="{EE254A6A-D8B5-E99A-7D05-E769207C32AF}"/>
              </a:ext>
            </a:extLst>
          </p:cNvPr>
          <p:cNvSpPr/>
          <p:nvPr/>
        </p:nvSpPr>
        <p:spPr>
          <a:xfrm>
            <a:off x="6607629" y="152400"/>
            <a:ext cx="5120640" cy="8427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OLD</a:t>
            </a:r>
          </a:p>
        </p:txBody>
      </p:sp>
    </p:spTree>
    <p:extLst>
      <p:ext uri="{BB962C8B-B14F-4D97-AF65-F5344CB8AC3E}">
        <p14:creationId xmlns:p14="http://schemas.microsoft.com/office/powerpoint/2010/main" val="397687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0347AE-4D26-72B2-79B2-19E9530DFEF2}"/>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BB2BED7-58EB-211F-495B-7EB5E080872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ABB2BED7-58EB-211F-495B-7EB5E080872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44391043-BE0B-9F79-93BF-7BC58DB1B0B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0D69607-CBA8-741C-BB23-76DA6C7FCD5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86EAB71-B84E-B190-E848-9E99D7B5281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8288BF-8076-9170-A915-7F45B9BE1E5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FECA21-2E8A-0CF4-FB0C-DB938EBC24A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F7C04D5-C65C-86F6-6AC0-08793BD19A4A}"/>
              </a:ext>
            </a:extLst>
          </p:cNvPr>
          <p:cNvSpPr>
            <a:spLocks noGrp="1"/>
          </p:cNvSpPr>
          <p:nvPr>
            <p:ph type="title"/>
          </p:nvPr>
        </p:nvSpPr>
        <p:spPr/>
        <p:txBody>
          <a:bodyPr vert="horz">
            <a:normAutofit/>
          </a:bodyPr>
          <a:lstStyle/>
          <a:p>
            <a:pPr algn="l" rtl="0"/>
            <a:r>
              <a:rPr lang="en-US"/>
              <a:t>Executive Summary </a:t>
            </a:r>
            <a:r>
              <a:rPr lang="en-US" b="0"/>
              <a:t>| Financial Overview</a:t>
            </a:r>
          </a:p>
        </p:txBody>
      </p:sp>
      <p:sp>
        <p:nvSpPr>
          <p:cNvPr id="4" name="Content Placeholder 3">
            <a:extLst>
              <a:ext uri="{FF2B5EF4-FFF2-40B4-BE49-F238E27FC236}">
                <a16:creationId xmlns:a16="http://schemas.microsoft.com/office/drawing/2014/main" id="{5358BBEC-F608-1C7A-E2C1-CE1895804031}"/>
              </a:ext>
            </a:extLst>
          </p:cNvPr>
          <p:cNvSpPr>
            <a:spLocks noGrp="1"/>
          </p:cNvSpPr>
          <p:nvPr>
            <p:ph idx="1"/>
          </p:nvPr>
        </p:nvSpPr>
        <p:spPr>
          <a:xfrm>
            <a:off x="760476" y="1204892"/>
            <a:ext cx="10671048" cy="5303520"/>
          </a:xfrm>
        </p:spPr>
        <p:txBody>
          <a:bodyPr anchor="ctr">
            <a:noAutofit/>
          </a:bodyPr>
          <a:lstStyle/>
          <a:p>
            <a:pPr algn="l" rtl="0">
              <a:spcBef>
                <a:spcPts val="400"/>
              </a:spcBef>
            </a:pPr>
            <a:r>
              <a:rPr lang="en-US" sz="1600" b="1">
                <a:solidFill>
                  <a:schemeClr val="tx1"/>
                </a:solidFill>
                <a:latin typeface="Gilroy" panose="00000500000000000000"/>
              </a:rPr>
              <a:t>Financing &amp; Leverage:</a:t>
            </a:r>
          </a:p>
          <a:p>
            <a:pPr marL="628650" lvl="1" indent="-342900" algn="l" rtl="0">
              <a:spcBef>
                <a:spcPts val="400"/>
              </a:spcBef>
              <a:buFont typeface="Arial" panose="020B0604020202020204" pitchFamily="34" charset="0"/>
              <a:buChar char="•"/>
            </a:pPr>
            <a:r>
              <a:rPr lang="en-US" sz="1400">
                <a:solidFill>
                  <a:schemeClr val="tx1"/>
                </a:solidFill>
                <a:latin typeface="Gilroy" panose="00000500000000000000"/>
              </a:rPr>
              <a:t>During the quarter, the fund was extend an accordion loan associated with the credit facility, we’ve </a:t>
            </a:r>
            <a:r>
              <a:rPr lang="en-US" sz="1400" b="1">
                <a:solidFill>
                  <a:schemeClr val="tx1"/>
                </a:solidFill>
                <a:latin typeface="Gilroy" panose="00000500000000000000"/>
              </a:rPr>
              <a:t>drawn $40M of the $75M </a:t>
            </a:r>
            <a:r>
              <a:rPr lang="en-US" sz="1400">
                <a:solidFill>
                  <a:schemeClr val="tx1"/>
                </a:solidFill>
                <a:latin typeface="Gilroy" panose="00000500000000000000"/>
              </a:rPr>
              <a:t>capacity of this Term Loan. The fund expects to repay this loan within 90 days, following the closing of the refinance with Truist Bank.</a:t>
            </a:r>
          </a:p>
          <a:p>
            <a:pPr marL="628650" lvl="1" indent="-342900" algn="l" rtl="0">
              <a:spcBef>
                <a:spcPts val="400"/>
              </a:spcBef>
              <a:buFont typeface="Arial" panose="020B0604020202020204" pitchFamily="34" charset="0"/>
              <a:buChar char="•"/>
            </a:pPr>
            <a:r>
              <a:rPr lang="en-US" sz="1400">
                <a:solidFill>
                  <a:schemeClr val="tx1"/>
                </a:solidFill>
                <a:latin typeface="Gilroy" panose="00000500000000000000"/>
              </a:rPr>
              <a:t>During the quarter, the fund closed and began drawing on two construction loans with a </a:t>
            </a:r>
            <a:r>
              <a:rPr lang="en-US" sz="1400" b="1">
                <a:solidFill>
                  <a:schemeClr val="tx1"/>
                </a:solidFill>
                <a:latin typeface="Gilroy" panose="00000500000000000000"/>
              </a:rPr>
              <a:t>combined total capacity of $44.3M</a:t>
            </a:r>
            <a:r>
              <a:rPr lang="en-US" sz="1400">
                <a:solidFill>
                  <a:schemeClr val="tx1"/>
                </a:solidFill>
                <a:latin typeface="Gilroy" panose="00000500000000000000"/>
              </a:rPr>
              <a:t>, outstanding balance as of </a:t>
            </a:r>
            <a:r>
              <a:rPr lang="en-US" sz="1400" b="1">
                <a:solidFill>
                  <a:schemeClr val="tx1"/>
                </a:solidFill>
                <a:latin typeface="Gilroy" panose="00000500000000000000"/>
              </a:rPr>
              <a:t>quarter end is $9.6M.</a:t>
            </a:r>
          </a:p>
          <a:p>
            <a:pPr marL="628650" lvl="1" indent="-342900" algn="l" rtl="0">
              <a:spcBef>
                <a:spcPts val="400"/>
              </a:spcBef>
              <a:buFont typeface="Arial" panose="020B0604020202020204" pitchFamily="34" charset="0"/>
              <a:buChar char="•"/>
            </a:pPr>
            <a:r>
              <a:rPr lang="en-US" sz="1400">
                <a:solidFill>
                  <a:schemeClr val="tx1"/>
                </a:solidFill>
                <a:latin typeface="Gilroy" panose="00000500000000000000"/>
              </a:rPr>
              <a:t>The </a:t>
            </a:r>
            <a:r>
              <a:rPr lang="en-US" sz="1400" b="1">
                <a:solidFill>
                  <a:schemeClr val="tx1"/>
                </a:solidFill>
                <a:latin typeface="Gilroy" panose="00000500000000000000"/>
              </a:rPr>
              <a:t>outstanding debt as of the end of Q2 was $852M, </a:t>
            </a:r>
            <a:r>
              <a:rPr lang="en-US" sz="1400">
                <a:solidFill>
                  <a:schemeClr val="tx1"/>
                </a:solidFill>
                <a:latin typeface="Gilroy" panose="00000500000000000000"/>
              </a:rPr>
              <a:t>spread across $513M credit facility, $40M Term Loan B, $23M subline, $94.5M Apollo, $90M NYL, $81.5M BX, and $9.6M construction loan. </a:t>
            </a:r>
          </a:p>
          <a:p>
            <a:pPr marL="628650" lvl="1" indent="-342900" algn="l" rtl="0">
              <a:spcBef>
                <a:spcPts val="400"/>
              </a:spcBef>
              <a:buFont typeface="Arial" panose="020B0604020202020204" pitchFamily="34" charset="0"/>
              <a:buChar char="•"/>
            </a:pPr>
            <a:r>
              <a:rPr lang="en-US" sz="1400">
                <a:solidFill>
                  <a:schemeClr val="tx1"/>
                </a:solidFill>
                <a:latin typeface="Gilroy" panose="00000500000000000000"/>
              </a:rPr>
              <a:t>The Fund is </a:t>
            </a:r>
            <a:r>
              <a:rPr lang="en-US" sz="1400" b="1">
                <a:solidFill>
                  <a:schemeClr val="tx1"/>
                </a:solidFill>
                <a:latin typeface="Gilroy" panose="00000500000000000000"/>
              </a:rPr>
              <a:t>working on a refi with Truist Bank </a:t>
            </a:r>
            <a:r>
              <a:rPr lang="en-US" sz="1400">
                <a:solidFill>
                  <a:schemeClr val="tx1"/>
                </a:solidFill>
                <a:latin typeface="Gilroy" panose="00000500000000000000"/>
              </a:rPr>
              <a:t>for a pool of 47 properties expected to generate $350M in loan proceeds.</a:t>
            </a:r>
          </a:p>
          <a:p>
            <a:pPr marL="628650" lvl="1" indent="-342900" algn="l" rtl="0">
              <a:spcBef>
                <a:spcPts val="400"/>
              </a:spcBef>
              <a:buFont typeface="Arial" panose="020B0604020202020204" pitchFamily="34" charset="0"/>
              <a:buChar char="•"/>
            </a:pPr>
            <a:endParaRPr lang="en-US" sz="1600" b="1">
              <a:solidFill>
                <a:schemeClr val="tx1"/>
              </a:solidFill>
              <a:latin typeface="Gilroy" panose="00000500000000000000"/>
            </a:endParaRPr>
          </a:p>
          <a:p>
            <a:pPr marL="571500" lvl="1" indent="-285750">
              <a:buFont typeface="Arial" panose="020B0604020202020204" pitchFamily="34" charset="0"/>
              <a:buChar char="•"/>
            </a:pPr>
            <a:endParaRPr lang="en-US" sz="1400">
              <a:solidFill>
                <a:schemeClr val="tx1"/>
              </a:solidFill>
              <a:latin typeface="Gilroy" panose="00000500000000000000"/>
              <a:cs typeface="Arial" panose="020B0604020202020204" pitchFamily="34" charset="0"/>
            </a:endParaRPr>
          </a:p>
        </p:txBody>
      </p:sp>
      <p:sp>
        <p:nvSpPr>
          <p:cNvPr id="3" name="TextBox 2">
            <a:extLst>
              <a:ext uri="{FF2B5EF4-FFF2-40B4-BE49-F238E27FC236}">
                <a16:creationId xmlns:a16="http://schemas.microsoft.com/office/drawing/2014/main" id="{23FFA49F-57A2-809A-7FFE-8DBCC28DDD25}"/>
              </a:ext>
            </a:extLst>
          </p:cNvPr>
          <p:cNvSpPr txBox="1"/>
          <p:nvPr/>
        </p:nvSpPr>
        <p:spPr>
          <a:xfrm>
            <a:off x="9704438" y="217424"/>
            <a:ext cx="1986116" cy="369332"/>
          </a:xfrm>
          <a:prstGeom prst="rect">
            <a:avLst/>
          </a:prstGeom>
          <a:solidFill>
            <a:schemeClr val="accent6">
              <a:lumMod val="60000"/>
              <a:lumOff val="40000"/>
            </a:schemeClr>
          </a:solidFill>
        </p:spPr>
        <p:txBody>
          <a:bodyPr wrap="square" rtlCol="0">
            <a:spAutoFit/>
          </a:bodyPr>
          <a:lstStyle/>
          <a:p>
            <a:r>
              <a:rPr lang="en-US"/>
              <a:t>Ready for review</a:t>
            </a:r>
          </a:p>
        </p:txBody>
      </p:sp>
    </p:spTree>
    <p:extLst>
      <p:ext uri="{BB962C8B-B14F-4D97-AF65-F5344CB8AC3E}">
        <p14:creationId xmlns:p14="http://schemas.microsoft.com/office/powerpoint/2010/main" val="16126207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364FAB-ADEF-194D-A36C-93FA7BA4F1F7}"/>
              </a:ext>
            </a:extLst>
          </p:cNvPr>
          <p:cNvSpPr>
            <a:spLocks noGrp="1"/>
          </p:cNvSpPr>
          <p:nvPr>
            <p:ph idx="1"/>
          </p:nvPr>
        </p:nvSpPr>
        <p:spPr/>
        <p:txBody>
          <a:bodyPr>
            <a:normAutofit/>
          </a:bodyPr>
          <a:lstStyle/>
          <a:p>
            <a:r>
              <a:rPr lang="en-US" sz="2800"/>
              <a:t>Definitions</a:t>
            </a:r>
          </a:p>
        </p:txBody>
      </p:sp>
    </p:spTree>
    <p:extLst>
      <p:ext uri="{BB962C8B-B14F-4D97-AF65-F5344CB8AC3E}">
        <p14:creationId xmlns:p14="http://schemas.microsoft.com/office/powerpoint/2010/main" val="21031445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ED508E0-1C8F-7F30-0E1A-6EB3393FD34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44DB37F6-8C99-748B-EA22-ADED5D2A8D60}"/>
              </a:ext>
            </a:extLst>
          </p:cNvPr>
          <p:cNvSpPr>
            <a:spLocks noGrp="1"/>
          </p:cNvSpPr>
          <p:nvPr>
            <p:ph type="title"/>
          </p:nvPr>
        </p:nvSpPr>
        <p:spPr/>
        <p:txBody>
          <a:bodyPr/>
          <a:lstStyle/>
          <a:p>
            <a:r>
              <a:rPr lang="en-US"/>
              <a:t>Definitions</a:t>
            </a:r>
          </a:p>
        </p:txBody>
      </p:sp>
      <p:graphicFrame>
        <p:nvGraphicFramePr>
          <p:cNvPr id="3" name="Table 3">
            <a:extLst>
              <a:ext uri="{FF2B5EF4-FFF2-40B4-BE49-F238E27FC236}">
                <a16:creationId xmlns:a16="http://schemas.microsoft.com/office/drawing/2014/main" id="{7780F5E8-BFA9-CD84-7659-DD8FC4934E68}"/>
              </a:ext>
            </a:extLst>
          </p:cNvPr>
          <p:cNvGraphicFramePr>
            <a:graphicFrameLocks noGrp="1"/>
          </p:cNvGraphicFramePr>
          <p:nvPr>
            <p:extLst>
              <p:ext uri="{D42A27DB-BD31-4B8C-83A1-F6EECF244321}">
                <p14:modId xmlns:p14="http://schemas.microsoft.com/office/powerpoint/2010/main" val="1753083394"/>
              </p:ext>
            </p:extLst>
          </p:nvPr>
        </p:nvGraphicFramePr>
        <p:xfrm>
          <a:off x="573932" y="1119547"/>
          <a:ext cx="11430000" cy="4693920"/>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3310985854"/>
                    </a:ext>
                  </a:extLst>
                </a:gridCol>
              </a:tblGrid>
              <a:tr h="1110292">
                <a:tc>
                  <a:txBody>
                    <a:bodyPr/>
                    <a:lstStyle/>
                    <a:p>
                      <a:pPr algn="l"/>
                      <a:r>
                        <a:rPr lang="en-US" sz="1400" b="1" u="sng">
                          <a:solidFill>
                            <a:srgbClr val="212121"/>
                          </a:solidFill>
                          <a:latin typeface="Questa"/>
                        </a:rPr>
                        <a:t>Net operating income (NOI): </a:t>
                      </a:r>
                    </a:p>
                    <a:p>
                      <a:pPr algn="l"/>
                      <a:r>
                        <a:rPr lang="en-US" sz="1400" b="0">
                          <a:solidFill>
                            <a:srgbClr val="212121"/>
                          </a:solidFill>
                          <a:latin typeface="Questa"/>
                        </a:rPr>
                        <a:t>We define NOI as rental income, including</a:t>
                      </a:r>
                    </a:p>
                    <a:p>
                      <a:pPr algn="l"/>
                      <a:r>
                        <a:rPr lang="en-US" sz="1400" b="0">
                          <a:solidFill>
                            <a:srgbClr val="212121"/>
                          </a:solidFill>
                          <a:latin typeface="Questa"/>
                        </a:rPr>
                        <a:t>reimbursements, less property expenses, which excludes depreciation, amortization, loss on impairments, general and administrative expenses, interest expense, interest income, transaction costs, gain (loss) on involuntary conversion, loss on extinguishment of debt, gain on sales of rental property, Non Recoverable expense and other expenses.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8516536"/>
                  </a:ext>
                </a:extLst>
              </a:tr>
              <a:tr h="9362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a:solidFill>
                            <a:srgbClr val="212121"/>
                          </a:solidFill>
                          <a:latin typeface="Questa"/>
                        </a:rPr>
                        <a:t>Project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212121"/>
                          </a:solidFill>
                          <a:latin typeface="Questa"/>
                          <a:ea typeface="+mn-ea"/>
                          <a:cs typeface="+mn-cs"/>
                        </a:rPr>
                        <a:t>The amount of cash or cash equivalents paid or the fair value of the other consideration given to acquire an asset at the time of its acquisition or construction, or, when applicable, the amount attributed to that asset. (Including Capex (General Building Improvement, Tenant Improvement and Leasing commission)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7280298"/>
                  </a:ext>
                </a:extLst>
              </a:tr>
              <a:tr h="726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rgbClr val="212121"/>
                          </a:solidFill>
                          <a:latin typeface="Questa"/>
                          <a:ea typeface="+mn-ea"/>
                          <a:cs typeface="+mn-cs"/>
                        </a:rPr>
                        <a:t>Yield On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212121"/>
                          </a:solidFill>
                          <a:latin typeface="Questa"/>
                          <a:ea typeface="+mn-ea"/>
                          <a:cs typeface="+mn-cs"/>
                        </a:rPr>
                        <a:t>Yield on cost measures income in relation to the total cost of the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212121"/>
                          </a:solidFill>
                          <a:latin typeface="Questa"/>
                          <a:ea typeface="+mn-ea"/>
                          <a:cs typeface="+mn-cs"/>
                        </a:rPr>
                        <a:t>YOC% is calculated as a property's Net Operating Income (NOI) divided by the total project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0844202"/>
                  </a:ext>
                </a:extLst>
              </a:tr>
              <a:tr h="1210510">
                <a:tc>
                  <a:txBody>
                    <a:bodyPr/>
                    <a:lstStyle/>
                    <a:p>
                      <a:r>
                        <a:rPr lang="en-US" sz="1400" b="1"/>
                        <a:t>Same Store NOI: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212121"/>
                          </a:solidFill>
                          <a:latin typeface="Questa"/>
                          <a:ea typeface="+mn-ea"/>
                          <a:cs typeface="+mn-cs"/>
                        </a:rPr>
                        <a:t>We evaluate the performance of the operating properties we own and manage using a “same store” analysis because the population of properties in this analysis is consistent from period to period.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212121"/>
                          </a:solidFill>
                          <a:latin typeface="Questa"/>
                          <a:ea typeface="+mn-ea"/>
                          <a:cs typeface="+mn-cs"/>
                        </a:rPr>
                        <a:t>We define our same store population for the three months ended Sep 30, 2023 as the properties in our Owned and Managed Operating Portfolio, properties owned by the Fund as at March 31,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kern="1200">
                        <a:solidFill>
                          <a:srgbClr val="212121"/>
                        </a:solidFill>
                        <a:latin typeface="Quest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kern="1200" baseline="0">
                        <a:solidFill>
                          <a:schemeClr val="dk1"/>
                        </a:solidFill>
                        <a:latin typeface="+mn-lt"/>
                        <a:ea typeface="+mn-ea"/>
                        <a:cs typeface="+mn-cs"/>
                      </a:endParaRPr>
                    </a:p>
                    <a:p>
                      <a:endParaRPr lang="en-US" sz="1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0644520"/>
                  </a:ext>
                </a:extLst>
              </a:tr>
            </a:tbl>
          </a:graphicData>
        </a:graphic>
      </p:graphicFrame>
      <p:pic>
        <p:nvPicPr>
          <p:cNvPr id="4" name="Graphic 3" descr="Open book outline">
            <a:extLst>
              <a:ext uri="{FF2B5EF4-FFF2-40B4-BE49-F238E27FC236}">
                <a16:creationId xmlns:a16="http://schemas.microsoft.com/office/drawing/2014/main" id="{29F681B7-87A1-DE70-DAD6-CD04381EE0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9532" y="206483"/>
            <a:ext cx="914400" cy="914400"/>
          </a:xfrm>
          <a:prstGeom prst="rect">
            <a:avLst/>
          </a:prstGeom>
        </p:spPr>
      </p:pic>
    </p:spTree>
    <p:extLst>
      <p:ext uri="{BB962C8B-B14F-4D97-AF65-F5344CB8AC3E}">
        <p14:creationId xmlns:p14="http://schemas.microsoft.com/office/powerpoint/2010/main" val="38160332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C6CB096-F196-22AD-13E8-0C607A1B2CA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399224C8-A16E-44F7-CCED-4327082DF0F1}"/>
              </a:ext>
            </a:extLst>
          </p:cNvPr>
          <p:cNvSpPr>
            <a:spLocks noGrp="1"/>
          </p:cNvSpPr>
          <p:nvPr>
            <p:ph type="title"/>
          </p:nvPr>
        </p:nvSpPr>
        <p:spPr/>
        <p:txBody>
          <a:bodyPr/>
          <a:lstStyle/>
          <a:p>
            <a:r>
              <a:rPr lang="en-US"/>
              <a:t>Definitions </a:t>
            </a:r>
            <a:r>
              <a:rPr lang="en-US" b="0" i="1"/>
              <a:t>(continued) </a:t>
            </a:r>
          </a:p>
        </p:txBody>
      </p:sp>
      <p:graphicFrame>
        <p:nvGraphicFramePr>
          <p:cNvPr id="3" name="Table 3">
            <a:extLst>
              <a:ext uri="{FF2B5EF4-FFF2-40B4-BE49-F238E27FC236}">
                <a16:creationId xmlns:a16="http://schemas.microsoft.com/office/drawing/2014/main" id="{7780F5E8-BFA9-CD84-7659-DD8FC4934E68}"/>
              </a:ext>
            </a:extLst>
          </p:cNvPr>
          <p:cNvGraphicFramePr>
            <a:graphicFrameLocks noGrp="1"/>
          </p:cNvGraphicFramePr>
          <p:nvPr>
            <p:extLst>
              <p:ext uri="{D42A27DB-BD31-4B8C-83A1-F6EECF244321}">
                <p14:modId xmlns:p14="http://schemas.microsoft.com/office/powerpoint/2010/main" val="1398677645"/>
              </p:ext>
            </p:extLst>
          </p:nvPr>
        </p:nvGraphicFramePr>
        <p:xfrm>
          <a:off x="573932" y="1119549"/>
          <a:ext cx="11430000" cy="5693380"/>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3310985854"/>
                    </a:ext>
                  </a:extLst>
                </a:gridCol>
              </a:tblGrid>
              <a:tr h="1099879">
                <a:tc>
                  <a:txBody>
                    <a:bodyPr/>
                    <a:lstStyle/>
                    <a:p>
                      <a:r>
                        <a:rPr lang="en-US" sz="1400" b="1" u="sng" kern="1200">
                          <a:solidFill>
                            <a:schemeClr val="tx1"/>
                          </a:solidFill>
                          <a:latin typeface="+mn-lt"/>
                          <a:ea typeface="+mn-ea"/>
                          <a:cs typeface="+mn-cs"/>
                        </a:rPr>
                        <a:t>Funds from Operation (FFO):</a:t>
                      </a:r>
                    </a:p>
                    <a:p>
                      <a:r>
                        <a:rPr lang="en-US" sz="1400" b="0" kern="1200">
                          <a:solidFill>
                            <a:schemeClr val="tx1"/>
                          </a:solidFill>
                          <a:latin typeface="+mn-lt"/>
                          <a:ea typeface="+mn-ea"/>
                          <a:cs typeface="+mn-cs"/>
                        </a:rPr>
                        <a:t>We define FFO in accordance with the standards established by the National Association of Real Estate Investment Trusts (“NAREIT”). FFO represents net income (loss) (computed in accordance with GAAP), excluding gains (or losses) from sales of depreciable operating property, gains (losses) from sales of land, impairment write-downs of depreciable real estate, real estate related depreciation and amortization (excluding amortization of deferred financing costs and fair market value of debt adjustment) and after adjustments for unconsolidated partnerships and joint ventures.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0644520"/>
                  </a:ext>
                </a:extLst>
              </a:tr>
              <a:tr h="694660">
                <a:tc>
                  <a:txBody>
                    <a:bodyPr/>
                    <a:lstStyle/>
                    <a:p>
                      <a:r>
                        <a:rPr lang="en-US" sz="1400" b="1" u="sng">
                          <a:solidFill>
                            <a:schemeClr val="tx1"/>
                          </a:solidFill>
                        </a:rPr>
                        <a:t>Core FFO:</a:t>
                      </a:r>
                    </a:p>
                    <a:p>
                      <a:r>
                        <a:rPr lang="en-US" sz="1400" b="0">
                          <a:solidFill>
                            <a:schemeClr val="tx1"/>
                          </a:solidFill>
                        </a:rPr>
                        <a:t>Core </a:t>
                      </a:r>
                      <a:r>
                        <a:rPr lang="en-US" sz="1400" b="0" kern="1200">
                          <a:solidFill>
                            <a:schemeClr val="tx1"/>
                          </a:solidFill>
                          <a:latin typeface="+mn-lt"/>
                          <a:ea typeface="+mn-ea"/>
                          <a:cs typeface="+mn-cs"/>
                        </a:rPr>
                        <a:t>FFO excludes transaction costs </a:t>
                      </a:r>
                      <a:r>
                        <a:rPr lang="en-US" sz="1400" b="0">
                          <a:solidFill>
                            <a:schemeClr val="tx1"/>
                          </a:solidFill>
                        </a:rPr>
                        <a:t>and non-recurring other expenses.</a:t>
                      </a:r>
                      <a:endParaRPr lang="en-IL" sz="14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9533513"/>
                  </a:ext>
                </a:extLst>
              </a:tr>
              <a:tr h="1707707">
                <a:tc>
                  <a:txBody>
                    <a:bodyPr/>
                    <a:lstStyle/>
                    <a:p>
                      <a:r>
                        <a:rPr lang="en-US" sz="1400" b="1" u="sng">
                          <a:solidFill>
                            <a:schemeClr val="tx1"/>
                          </a:solidFill>
                        </a:rPr>
                        <a:t>AFFO:</a:t>
                      </a:r>
                    </a:p>
                    <a:p>
                      <a:r>
                        <a:rPr lang="en-US" sz="1400" b="0">
                          <a:solidFill>
                            <a:schemeClr val="tx1"/>
                          </a:solidFill>
                        </a:rPr>
                        <a:t>To arrive at AFFO, we adjust Core FFO to include realized gains from the disposition of land and development properties, net of current tax expense, and recurring capital expenditures and exclude the following items that we recognize directly in Core FFO: </a:t>
                      </a:r>
                      <a:endParaRPr lang="he-IL" sz="1400" b="0">
                        <a:solidFill>
                          <a:schemeClr val="tx1"/>
                        </a:solidFill>
                      </a:endParaRPr>
                    </a:p>
                    <a:p>
                      <a:pPr marL="400050" indent="-400050">
                        <a:buAutoNum type="romanLcParenBoth"/>
                      </a:pPr>
                      <a:r>
                        <a:rPr lang="en-US" sz="1400" b="0">
                          <a:solidFill>
                            <a:schemeClr val="tx1"/>
                          </a:solidFill>
                        </a:rPr>
                        <a:t>straight-line rents; </a:t>
                      </a:r>
                      <a:endParaRPr lang="he-IL" sz="1400" b="0">
                        <a:solidFill>
                          <a:schemeClr val="tx1"/>
                        </a:solidFill>
                      </a:endParaRPr>
                    </a:p>
                    <a:p>
                      <a:pPr marL="400050" indent="-400050">
                        <a:buAutoNum type="romanLcParenBoth"/>
                      </a:pPr>
                      <a:r>
                        <a:rPr lang="en-US" sz="1400" b="0">
                          <a:solidFill>
                            <a:schemeClr val="tx1"/>
                          </a:solidFill>
                        </a:rPr>
                        <a:t>(ii) amortization of above- and below-market lease intangibles; </a:t>
                      </a:r>
                      <a:endParaRPr lang="he-IL" sz="1400" b="0">
                        <a:solidFill>
                          <a:schemeClr val="tx1"/>
                        </a:solidFill>
                      </a:endParaRPr>
                    </a:p>
                    <a:p>
                      <a:pPr marL="400050" indent="-400050">
                        <a:buAutoNum type="romanLcParenBoth"/>
                      </a:pPr>
                      <a:r>
                        <a:rPr lang="en-US" sz="1400" b="0">
                          <a:solidFill>
                            <a:schemeClr val="tx1"/>
                          </a:solidFill>
                        </a:rPr>
                        <a:t>(iii) amortization of management contracts; </a:t>
                      </a:r>
                      <a:endParaRPr lang="he-IL" sz="1400" b="0">
                        <a:solidFill>
                          <a:schemeClr val="tx1"/>
                        </a:solidFill>
                      </a:endParaRPr>
                    </a:p>
                    <a:p>
                      <a:pPr marL="400050" indent="-400050">
                        <a:buAutoNum type="romanLcParenBoth"/>
                      </a:pPr>
                      <a:r>
                        <a:rPr lang="en-US" sz="1400" b="0">
                          <a:solidFill>
                            <a:schemeClr val="tx1"/>
                          </a:solidFill>
                        </a:rPr>
                        <a:t>(iv) amortization of debt premiums and discounts and financing costs, net of amounts capitalized, and; </a:t>
                      </a:r>
                      <a:endParaRPr lang="he-IL" sz="1400" b="0">
                        <a:solidFill>
                          <a:schemeClr val="tx1"/>
                        </a:solidFill>
                      </a:endParaRPr>
                    </a:p>
                    <a:p>
                      <a:pPr marL="400050" indent="-400050">
                        <a:buAutoNum type="romanLcParenBoth"/>
                      </a:pPr>
                      <a:r>
                        <a:rPr lang="en-US" sz="1400" b="0">
                          <a:solidFill>
                            <a:schemeClr val="tx1"/>
                          </a:solidFill>
                        </a:rPr>
                        <a:t>(v) stock compensation amortization expense.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273464"/>
                  </a:ext>
                </a:extLst>
              </a:tr>
              <a:tr h="289442">
                <a:tc>
                  <a:txBody>
                    <a:bodyPr/>
                    <a:lstStyle/>
                    <a:p>
                      <a:r>
                        <a:rPr lang="en-US" sz="1400" b="1" kern="1200">
                          <a:solidFill>
                            <a:schemeClr val="tx1"/>
                          </a:solidFill>
                          <a:latin typeface="+mn-lt"/>
                          <a:ea typeface="+mn-ea"/>
                          <a:cs typeface="+mn-cs"/>
                        </a:rPr>
                        <a:t>Base Interest Rate- </a:t>
                      </a:r>
                      <a:r>
                        <a:rPr lang="en-US" sz="1400" b="0" kern="1200">
                          <a:solidFill>
                            <a:schemeClr val="tx1"/>
                          </a:solidFill>
                          <a:latin typeface="+mn-lt"/>
                          <a:ea typeface="+mn-ea"/>
                          <a:cs typeface="+mn-cs"/>
                        </a:rPr>
                        <a:t>The actual Interest that was paid during the period.</a:t>
                      </a:r>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65736842"/>
                  </a:ext>
                </a:extLst>
              </a:tr>
              <a:tr h="289442">
                <a:tc>
                  <a:txBody>
                    <a:bodyPr/>
                    <a:lstStyle/>
                    <a:p>
                      <a:r>
                        <a:rPr lang="en-US" sz="1400" b="1" kern="1200">
                          <a:solidFill>
                            <a:schemeClr val="tx1"/>
                          </a:solidFill>
                          <a:latin typeface="+mn-lt"/>
                          <a:ea typeface="+mn-ea"/>
                          <a:cs typeface="+mn-cs"/>
                        </a:rPr>
                        <a:t>Effective Interest Rate </a:t>
                      </a:r>
                      <a:r>
                        <a:rPr lang="en-US" sz="1400" b="0" kern="1200">
                          <a:solidFill>
                            <a:schemeClr val="tx1"/>
                          </a:solidFill>
                          <a:latin typeface="+mn-lt"/>
                          <a:ea typeface="+mn-ea"/>
                          <a:cs typeface="+mn-cs"/>
                        </a:rPr>
                        <a:t>(W/O Origination fee amortization)- Base interest Rate plus amortization of hedging costs</a:t>
                      </a:r>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73013056"/>
                  </a:ext>
                </a:extLst>
              </a:tr>
              <a:tr h="289442">
                <a:tc>
                  <a:txBody>
                    <a:bodyPr/>
                    <a:lstStyle/>
                    <a:p>
                      <a:r>
                        <a:rPr lang="en-US" sz="1400" b="1" kern="1200">
                          <a:solidFill>
                            <a:schemeClr val="tx1"/>
                          </a:solidFill>
                          <a:latin typeface="+mn-lt"/>
                          <a:ea typeface="+mn-ea"/>
                          <a:cs typeface="+mn-cs"/>
                        </a:rPr>
                        <a:t>Effective Interest Rate- </a:t>
                      </a:r>
                      <a:r>
                        <a:rPr lang="en-US" sz="1400" b="0" kern="1200">
                          <a:solidFill>
                            <a:schemeClr val="tx1"/>
                          </a:solidFill>
                          <a:latin typeface="+mn-lt"/>
                          <a:ea typeface="+mn-ea"/>
                          <a:cs typeface="+mn-cs"/>
                        </a:rPr>
                        <a:t>Base interest rate plus hedging costs &amp; origination fee amortization.</a:t>
                      </a:r>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576656533"/>
                  </a:ext>
                </a:extLst>
              </a:tr>
              <a:tr h="289442">
                <a:tc>
                  <a:txBody>
                    <a:bodyPr/>
                    <a:lstStyle/>
                    <a:p>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1718198"/>
                  </a:ext>
                </a:extLst>
              </a:tr>
              <a:tr h="492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latin typeface="+mn-lt"/>
                          <a:ea typeface="+mn-ea"/>
                          <a:cs typeface="+mn-cs"/>
                        </a:rPr>
                        <a:t>Recovery Ratio </a:t>
                      </a:r>
                      <a:r>
                        <a:rPr lang="en-US" sz="1400" b="0" kern="1200">
                          <a:solidFill>
                            <a:schemeClr val="tx1"/>
                          </a:solidFill>
                          <a:latin typeface="+mn-lt"/>
                          <a:ea typeface="+mn-ea"/>
                          <a:cs typeface="+mn-cs"/>
                        </a:rPr>
                        <a:t>- </a:t>
                      </a:r>
                      <a:r>
                        <a:rPr lang="en-US" sz="1400">
                          <a:solidFill>
                            <a:srgbClr val="000000"/>
                          </a:solidFill>
                        </a:rPr>
                        <a:t>Recoveries Incomes/Recoverable and Non-Recoverable Expenses. The KPI will be used to measure our ability to collect recoveries from tenants.</a:t>
                      </a:r>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894280357"/>
                  </a:ext>
                </a:extLst>
              </a:tr>
              <a:tr h="289442">
                <a:tc>
                  <a:txBody>
                    <a:bodyPr/>
                    <a:lstStyle/>
                    <a:p>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071546"/>
                  </a:ext>
                </a:extLst>
              </a:tr>
            </a:tbl>
          </a:graphicData>
        </a:graphic>
      </p:graphicFrame>
      <p:pic>
        <p:nvPicPr>
          <p:cNvPr id="4" name="Graphic 3" descr="Open book outline">
            <a:extLst>
              <a:ext uri="{FF2B5EF4-FFF2-40B4-BE49-F238E27FC236}">
                <a16:creationId xmlns:a16="http://schemas.microsoft.com/office/drawing/2014/main" id="{35491AEA-2ED1-C80A-95B4-FD1B329B8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9532" y="205147"/>
            <a:ext cx="914400" cy="914400"/>
          </a:xfrm>
          <a:prstGeom prst="rect">
            <a:avLst/>
          </a:prstGeom>
        </p:spPr>
      </p:pic>
    </p:spTree>
    <p:extLst>
      <p:ext uri="{BB962C8B-B14F-4D97-AF65-F5344CB8AC3E}">
        <p14:creationId xmlns:p14="http://schemas.microsoft.com/office/powerpoint/2010/main" val="3066287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5C0B0-BAC1-7E6E-9FB0-5E5107EFF842}"/>
              </a:ext>
            </a:extLst>
          </p:cNvPr>
          <p:cNvSpPr>
            <a:spLocks noGrp="1"/>
          </p:cNvSpPr>
          <p:nvPr>
            <p:ph type="title"/>
          </p:nvPr>
        </p:nvSpPr>
        <p:spPr/>
        <p:txBody>
          <a:bodyPr/>
          <a:lstStyle/>
          <a:p>
            <a:pPr defTabSz="914400"/>
            <a:r>
              <a:rPr lang="en-US" kern="0"/>
              <a:t>A/R General Allowance - Deep Dive</a:t>
            </a:r>
          </a:p>
        </p:txBody>
      </p:sp>
      <p:pic>
        <p:nvPicPr>
          <p:cNvPr id="10" name="Picture 9">
            <a:extLst>
              <a:ext uri="{FF2B5EF4-FFF2-40B4-BE49-F238E27FC236}">
                <a16:creationId xmlns:a16="http://schemas.microsoft.com/office/drawing/2014/main" id="{1419F4B5-98FE-C167-684D-A10BECE98A17}"/>
              </a:ext>
            </a:extLst>
          </p:cNvPr>
          <p:cNvPicPr>
            <a:picLocks noChangeAspect="1"/>
          </p:cNvPicPr>
          <p:nvPr/>
        </p:nvPicPr>
        <p:blipFill>
          <a:blip r:embed="rId3"/>
          <a:stretch>
            <a:fillRect/>
          </a:stretch>
        </p:blipFill>
        <p:spPr>
          <a:xfrm>
            <a:off x="237286" y="1601715"/>
            <a:ext cx="7161710" cy="2674856"/>
          </a:xfrm>
          <a:prstGeom prst="rect">
            <a:avLst/>
          </a:prstGeom>
        </p:spPr>
      </p:pic>
      <p:sp>
        <p:nvSpPr>
          <p:cNvPr id="11" name="Rectangle 10">
            <a:extLst>
              <a:ext uri="{FF2B5EF4-FFF2-40B4-BE49-F238E27FC236}">
                <a16:creationId xmlns:a16="http://schemas.microsoft.com/office/drawing/2014/main" id="{0A4CDAD0-003C-36C6-427A-E9762194B00F}"/>
              </a:ext>
            </a:extLst>
          </p:cNvPr>
          <p:cNvSpPr/>
          <p:nvPr/>
        </p:nvSpPr>
        <p:spPr>
          <a:xfrm>
            <a:off x="7576457" y="883934"/>
            <a:ext cx="4378257" cy="3674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 </a:t>
            </a:r>
          </a:p>
        </p:txBody>
      </p:sp>
      <p:sp>
        <p:nvSpPr>
          <p:cNvPr id="12" name="Rectangle 11">
            <a:extLst>
              <a:ext uri="{FF2B5EF4-FFF2-40B4-BE49-F238E27FC236}">
                <a16:creationId xmlns:a16="http://schemas.microsoft.com/office/drawing/2014/main" id="{36B9981C-B499-E73A-699C-0715CA77453D}"/>
              </a:ext>
            </a:extLst>
          </p:cNvPr>
          <p:cNvSpPr/>
          <p:nvPr/>
        </p:nvSpPr>
        <p:spPr>
          <a:xfrm>
            <a:off x="7576457" y="1231788"/>
            <a:ext cx="4378257" cy="38318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200" b="1">
                <a:solidFill>
                  <a:schemeClr val="accent2"/>
                </a:solidFill>
                <a:latin typeface="Gilroy" panose="00000500000000000000"/>
                <a:ea typeface="Lato Medium" panose="020F0502020204030203" pitchFamily="34" charset="0"/>
                <a:cs typeface="Lato Medium" panose="020F0502020204030203" pitchFamily="34" charset="0"/>
              </a:rPr>
              <a:t>Key Considerations</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General Allowance – Balance of A/R determined based on the A/R Age and % of Allowance, that we estimate will not be collected in the future </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A/R General Allowance is r</a:t>
            </a:r>
            <a:r>
              <a:rPr lang="en-US" sz="1200" b="0">
                <a:solidFill>
                  <a:schemeClr val="accent2"/>
                </a:solidFill>
                <a:latin typeface="Gilroy" panose="00000500000000000000"/>
                <a:ea typeface="Lato Medium" panose="020F0502020204030203" pitchFamily="34" charset="0"/>
                <a:cs typeface="Lato Medium" panose="020F0502020204030203" pitchFamily="34" charset="0"/>
              </a:rPr>
              <a:t>ecorded at the Fund-level, </a:t>
            </a:r>
            <a:r>
              <a:rPr lang="en-US" sz="1200" b="0" u="sng">
                <a:solidFill>
                  <a:schemeClr val="accent2"/>
                </a:solidFill>
                <a:latin typeface="Gilroy" panose="00000500000000000000"/>
                <a:ea typeface="Lato Medium" panose="020F0502020204030203" pitchFamily="34" charset="0"/>
                <a:cs typeface="Lato Medium" panose="020F0502020204030203" pitchFamily="34" charset="0"/>
              </a:rPr>
              <a:t>NOT</a:t>
            </a:r>
            <a:r>
              <a:rPr lang="en-US" sz="1200" b="0">
                <a:solidFill>
                  <a:schemeClr val="accent2"/>
                </a:solidFill>
                <a:latin typeface="Gilroy" panose="00000500000000000000"/>
                <a:ea typeface="Lato Medium" panose="020F0502020204030203" pitchFamily="34" charset="0"/>
                <a:cs typeface="Lato Medium" panose="020F0502020204030203" pitchFamily="34" charset="0"/>
              </a:rPr>
              <a:t> at the individual Property-level </a:t>
            </a:r>
          </a:p>
          <a:p>
            <a:pPr marL="171450" indent="-171450">
              <a:spcBef>
                <a:spcPts val="600"/>
              </a:spcBef>
              <a:buFont typeface="Arial" panose="020B0604020202020204" pitchFamily="34" charset="0"/>
              <a:buChar char="•"/>
            </a:pPr>
            <a:endParaRPr lang="en-US" sz="1200">
              <a:solidFill>
                <a:schemeClr val="tx1"/>
              </a:solidFill>
              <a:latin typeface="Arial" panose="020B0604020202020204" pitchFamily="34" charset="0"/>
              <a:cs typeface="Arial" panose="020B0604020202020204" pitchFamily="34" charset="0"/>
            </a:endParaRPr>
          </a:p>
          <a:p>
            <a:pPr>
              <a:spcBef>
                <a:spcPts val="600"/>
              </a:spcBef>
            </a:pPr>
            <a:r>
              <a:rPr lang="en-US" sz="1200" b="1">
                <a:solidFill>
                  <a:schemeClr val="accent2"/>
                </a:solidFill>
                <a:latin typeface="Gilroy" panose="00000500000000000000"/>
                <a:ea typeface="Lato Medium" panose="020F0502020204030203" pitchFamily="34" charset="0"/>
                <a:cs typeface="Lato Medium" panose="020F0502020204030203" pitchFamily="34" charset="0"/>
              </a:rPr>
              <a:t>Financial Metrics Impact </a:t>
            </a:r>
          </a:p>
          <a:p>
            <a:pPr marL="171450" indent="-171450">
              <a:spcBef>
                <a:spcPts val="600"/>
              </a:spcBef>
              <a:buFont typeface="Wingdings" panose="05000000000000000000" pitchFamily="2" charset="2"/>
              <a:buChar char="Ø"/>
            </a:pPr>
            <a:r>
              <a:rPr lang="en-US" sz="1200" b="0">
                <a:solidFill>
                  <a:schemeClr val="accent2"/>
                </a:solidFill>
                <a:latin typeface="Gilroy" panose="00000500000000000000"/>
                <a:ea typeface="Lato Medium" panose="020F0502020204030203" pitchFamily="34" charset="0"/>
                <a:cs typeface="Lato Medium" panose="020F0502020204030203" pitchFamily="34" charset="0"/>
              </a:rPr>
              <a:t>Property Level – No impact in the tenant ledger or A/R Balance of the fund </a:t>
            </a:r>
          </a:p>
          <a:p>
            <a:pPr marL="171450" indent="-171450">
              <a:spcBef>
                <a:spcPts val="600"/>
              </a:spcBef>
              <a:buFont typeface="Wingdings" panose="05000000000000000000" pitchFamily="2" charset="2"/>
              <a:buChar char="Ø"/>
            </a:pPr>
            <a:r>
              <a:rPr lang="en-US" sz="1200">
                <a:solidFill>
                  <a:schemeClr val="accent2"/>
                </a:solidFill>
                <a:latin typeface="Gilroy" panose="00000500000000000000"/>
                <a:ea typeface="Lato Medium" panose="020F0502020204030203" pitchFamily="34" charset="0"/>
                <a:cs typeface="Lato Medium" panose="020F0502020204030203" pitchFamily="34" charset="0"/>
              </a:rPr>
              <a:t>Fund Level</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YOC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No impact</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NOI (for bank covenants)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No Impact</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FFO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Impact</a:t>
            </a:r>
            <a:r>
              <a:rPr lang="en-US" sz="1200">
                <a:solidFill>
                  <a:schemeClr val="accent2"/>
                </a:solidFill>
                <a:latin typeface="Gilroy" panose="00000500000000000000"/>
                <a:ea typeface="Lato Medium" panose="020F0502020204030203" pitchFamily="34" charset="0"/>
                <a:cs typeface="Lato Medium" panose="020F0502020204030203" pitchFamily="34" charset="0"/>
              </a:rPr>
              <a:t> </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Core FFO (Distribution Decision)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Impact</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Audited P&amp;L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Impact</a:t>
            </a:r>
          </a:p>
          <a:p>
            <a:pPr marL="228600" indent="-228600">
              <a:spcBef>
                <a:spcPts val="600"/>
              </a:spcBef>
              <a:buAutoNum type="arabicPeriod"/>
            </a:pPr>
            <a:endParaRPr lang="en-US" sz="1200" b="0">
              <a:solidFill>
                <a:schemeClr val="accent2"/>
              </a:solidFill>
              <a:latin typeface="Gilroy" panose="00000500000000000000"/>
              <a:ea typeface="Lato Medium" panose="020F0502020204030203" pitchFamily="34" charset="0"/>
              <a:cs typeface="Lato Medium" panose="020F0502020204030203" pitchFamily="34" charset="0"/>
            </a:endParaRPr>
          </a:p>
          <a:p>
            <a:pPr>
              <a:spcBef>
                <a:spcPts val="600"/>
              </a:spcBef>
            </a:pPr>
            <a:endParaRPr lang="en-US" sz="1200" b="1">
              <a:solidFill>
                <a:schemeClr val="accent2"/>
              </a:solidFill>
              <a:latin typeface="Gilroy" panose="00000500000000000000"/>
              <a:ea typeface="Lato Medium" panose="020F0502020204030203" pitchFamily="34" charset="0"/>
              <a:cs typeface="Lato Medium" panose="020F0502020204030203" pitchFamily="34" charset="0"/>
            </a:endParaRPr>
          </a:p>
        </p:txBody>
      </p:sp>
      <p:sp>
        <p:nvSpPr>
          <p:cNvPr id="3" name="TextBox 2">
            <a:extLst>
              <a:ext uri="{FF2B5EF4-FFF2-40B4-BE49-F238E27FC236}">
                <a16:creationId xmlns:a16="http://schemas.microsoft.com/office/drawing/2014/main" id="{435376E9-50FD-3903-FB03-65C65305BDD8}"/>
              </a:ext>
            </a:extLst>
          </p:cNvPr>
          <p:cNvSpPr txBox="1"/>
          <p:nvPr/>
        </p:nvSpPr>
        <p:spPr>
          <a:xfrm>
            <a:off x="5252491" y="154988"/>
            <a:ext cx="2441887" cy="369332"/>
          </a:xfrm>
          <a:prstGeom prst="rect">
            <a:avLst/>
          </a:prstGeom>
          <a:solidFill>
            <a:srgbClr val="FFC000"/>
          </a:solidFill>
        </p:spPr>
        <p:txBody>
          <a:bodyPr wrap="none" rtlCol="0">
            <a:spAutoFit/>
          </a:bodyPr>
          <a:lstStyle/>
          <a:p>
            <a:r>
              <a:rPr lang="en-US"/>
              <a:t>Fund Finance – updated</a:t>
            </a:r>
          </a:p>
        </p:txBody>
      </p:sp>
    </p:spTree>
    <p:extLst>
      <p:ext uri="{BB962C8B-B14F-4D97-AF65-F5344CB8AC3E}">
        <p14:creationId xmlns:p14="http://schemas.microsoft.com/office/powerpoint/2010/main" val="2870531177"/>
      </p:ext>
    </p:extLst>
  </p:cSld>
  <p:clrMapOvr>
    <a:masterClrMapping/>
  </p:clrMapOvr>
  <p:extLst>
    <p:ext uri="{6950BFC3-D8DA-4A85-94F7-54DA5524770B}">
      <p188:commentRel xmlns:p188="http://schemas.microsoft.com/office/powerpoint/2018/8/main" r:id="rId2"/>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AC21C2-8F51-2DB2-3247-058D2A8E01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6FAC21C2-8F51-2DB2-3247-058D2A8E018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43D2A981-2198-E277-7112-81665CDAE8DC}"/>
              </a:ext>
            </a:extLst>
          </p:cNvPr>
          <p:cNvSpPr>
            <a:spLocks noGrp="1"/>
          </p:cNvSpPr>
          <p:nvPr>
            <p:ph type="title"/>
          </p:nvPr>
        </p:nvSpPr>
        <p:spPr/>
        <p:txBody>
          <a:bodyPr vert="horz"/>
          <a:lstStyle/>
          <a:p>
            <a:r>
              <a:rPr lang="en-US"/>
              <a:t>Financing Cost Summary – Life Company Refi’s</a:t>
            </a:r>
          </a:p>
        </p:txBody>
      </p:sp>
      <p:sp>
        <p:nvSpPr>
          <p:cNvPr id="22" name="Rectangle 21">
            <a:extLst>
              <a:ext uri="{FF2B5EF4-FFF2-40B4-BE49-F238E27FC236}">
                <a16:creationId xmlns:a16="http://schemas.microsoft.com/office/drawing/2014/main" id="{2FA89690-0892-5BDB-D6CB-E83C41996284}"/>
              </a:ext>
            </a:extLst>
          </p:cNvPr>
          <p:cNvSpPr/>
          <p:nvPr/>
        </p:nvSpPr>
        <p:spPr>
          <a:xfrm>
            <a:off x="863819" y="6118884"/>
            <a:ext cx="6825454" cy="60510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000">
                <a:solidFill>
                  <a:schemeClr val="tx1"/>
                </a:solidFill>
                <a:latin typeface="Gilroy" panose="00000500000000000000"/>
                <a:cs typeface="Arial" panose="020B0604020202020204" pitchFamily="34" charset="0"/>
              </a:rPr>
              <a:t>* Net Proceeds- Outstanding Loan minus Closing Costs and Upfront Reserves</a:t>
            </a:r>
          </a:p>
          <a:p>
            <a:pPr>
              <a:spcBef>
                <a:spcPts val="600"/>
              </a:spcBef>
            </a:pPr>
            <a:r>
              <a:rPr lang="en-US" sz="1000">
                <a:solidFill>
                  <a:schemeClr val="tx1"/>
                </a:solidFill>
                <a:latin typeface="Gilroy" panose="00000500000000000000"/>
                <a:cs typeface="Arial" panose="020B0604020202020204" pitchFamily="34" charset="0"/>
              </a:rPr>
              <a:t>**Effective LTC- Net Proceeds divided by TC</a:t>
            </a:r>
          </a:p>
          <a:p>
            <a:pPr>
              <a:spcBef>
                <a:spcPts val="600"/>
              </a:spcBef>
            </a:pPr>
            <a:r>
              <a:rPr lang="en-US" sz="1000">
                <a:solidFill>
                  <a:schemeClr val="tx1"/>
                </a:solidFill>
                <a:latin typeface="Gilroy" panose="00000500000000000000"/>
                <a:cs typeface="Arial" panose="020B0604020202020204" pitchFamily="34" charset="0"/>
              </a:rPr>
              <a:t>***Effective Interest Rate- expected interest expenses divided by Net Proceeds</a:t>
            </a:r>
          </a:p>
        </p:txBody>
      </p:sp>
      <p:graphicFrame>
        <p:nvGraphicFramePr>
          <p:cNvPr id="2" name="Table 1">
            <a:extLst>
              <a:ext uri="{FF2B5EF4-FFF2-40B4-BE49-F238E27FC236}">
                <a16:creationId xmlns:a16="http://schemas.microsoft.com/office/drawing/2014/main" id="{9765F097-D795-394F-046C-F538940901F6}"/>
              </a:ext>
            </a:extLst>
          </p:cNvPr>
          <p:cNvGraphicFramePr>
            <a:graphicFrameLocks noGrp="1"/>
          </p:cNvGraphicFramePr>
          <p:nvPr>
            <p:extLst>
              <p:ext uri="{D42A27DB-BD31-4B8C-83A1-F6EECF244321}">
                <p14:modId xmlns:p14="http://schemas.microsoft.com/office/powerpoint/2010/main" val="2399509992"/>
              </p:ext>
            </p:extLst>
          </p:nvPr>
        </p:nvGraphicFramePr>
        <p:xfrm>
          <a:off x="863818" y="1348695"/>
          <a:ext cx="6825454" cy="4724694"/>
        </p:xfrm>
        <a:graphic>
          <a:graphicData uri="http://schemas.openxmlformats.org/drawingml/2006/table">
            <a:tbl>
              <a:tblPr firstRow="1" bandRow="1">
                <a:tableStyleId>{5C22544A-7EE6-4342-B048-85BDC9FD1C3A}</a:tableStyleId>
              </a:tblPr>
              <a:tblGrid>
                <a:gridCol w="2475521">
                  <a:extLst>
                    <a:ext uri="{9D8B030D-6E8A-4147-A177-3AD203B41FA5}">
                      <a16:colId xmlns:a16="http://schemas.microsoft.com/office/drawing/2014/main" val="680181583"/>
                    </a:ext>
                  </a:extLst>
                </a:gridCol>
                <a:gridCol w="1440479">
                  <a:extLst>
                    <a:ext uri="{9D8B030D-6E8A-4147-A177-3AD203B41FA5}">
                      <a16:colId xmlns:a16="http://schemas.microsoft.com/office/drawing/2014/main" val="1352239322"/>
                    </a:ext>
                  </a:extLst>
                </a:gridCol>
                <a:gridCol w="1471230">
                  <a:extLst>
                    <a:ext uri="{9D8B030D-6E8A-4147-A177-3AD203B41FA5}">
                      <a16:colId xmlns:a16="http://schemas.microsoft.com/office/drawing/2014/main" val="2204115771"/>
                    </a:ext>
                  </a:extLst>
                </a:gridCol>
                <a:gridCol w="1438224">
                  <a:extLst>
                    <a:ext uri="{9D8B030D-6E8A-4147-A177-3AD203B41FA5}">
                      <a16:colId xmlns:a16="http://schemas.microsoft.com/office/drawing/2014/main" val="2218065727"/>
                    </a:ext>
                  </a:extLst>
                </a:gridCol>
              </a:tblGrid>
              <a:tr h="621323">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endParaRPr lang="en-US"/>
                    </a:p>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517531521"/>
                  </a:ext>
                </a:extLst>
              </a:tr>
              <a:tr h="266281">
                <a:tc>
                  <a:txBody>
                    <a:bodyPr/>
                    <a:lstStyle/>
                    <a:p>
                      <a:r>
                        <a:rPr lang="en-US" sz="1200" b="1">
                          <a:latin typeface="Gilroy" panose="00000500000000000000"/>
                        </a:rPr>
                        <a:t>Properties (Number/TC)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10 / $ 145.3M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13 / $ 16</a:t>
                      </a:r>
                      <a:r>
                        <a:rPr lang="he-IL" sz="1200" b="0">
                          <a:latin typeface="Gilroy" panose="00000500000000000000"/>
                        </a:rPr>
                        <a:t>1</a:t>
                      </a:r>
                      <a:r>
                        <a:rPr lang="en-US" sz="1200" b="0">
                          <a:latin typeface="Gilroy" panose="00000500000000000000"/>
                        </a:rPr>
                        <a:t>.5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16/  $ 128M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492689805"/>
                  </a:ext>
                </a:extLst>
              </a:tr>
              <a:tr h="321766">
                <a:tc>
                  <a:txBody>
                    <a:bodyPr/>
                    <a:lstStyle/>
                    <a:p>
                      <a:r>
                        <a:rPr lang="en-US" sz="1200" b="1">
                          <a:latin typeface="Gilroy" panose="00000500000000000000"/>
                        </a:rPr>
                        <a:t>Term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5 Years (Mar ‘29)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5 Years (Oct ’28)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5 Years (Oct 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582734884"/>
                  </a:ext>
                </a:extLst>
              </a:tr>
              <a:tr h="321766">
                <a:tc>
                  <a:txBody>
                    <a:bodyPr/>
                    <a:lstStyle/>
                    <a:p>
                      <a:r>
                        <a:rPr lang="en-US" sz="1200" b="1">
                          <a:latin typeface="Gilroy" panose="00000500000000000000"/>
                        </a:rPr>
                        <a:t>Outstanding Loan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$ 90M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$ 94.5M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$81.5M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143907296"/>
                  </a:ext>
                </a:extLst>
              </a:tr>
              <a:tr h="321766">
                <a:tc>
                  <a:txBody>
                    <a:bodyPr/>
                    <a:lstStyle/>
                    <a:p>
                      <a:r>
                        <a:rPr lang="en-US" sz="1200" b="1">
                          <a:latin typeface="Gilroy" panose="00000500000000000000"/>
                        </a:rPr>
                        <a:t>*Net Proceeds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$ 88.6M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$ 88.4M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$ 78.7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192241454"/>
                  </a:ext>
                </a:extLst>
              </a:tr>
              <a:tr h="321766">
                <a:tc>
                  <a:txBody>
                    <a:bodyPr/>
                    <a:lstStyle/>
                    <a:p>
                      <a:r>
                        <a:rPr lang="en-US" sz="1200" b="1">
                          <a:latin typeface="Gilroy" panose="00000500000000000000"/>
                        </a:rPr>
                        <a:t>Interest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6.30%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6.15%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6.53%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20786206"/>
                  </a:ext>
                </a:extLst>
              </a:tr>
              <a:tr h="321766">
                <a:tc>
                  <a:txBody>
                    <a:bodyPr/>
                    <a:lstStyle/>
                    <a:p>
                      <a:r>
                        <a:rPr lang="en-US" sz="1200" b="1">
                          <a:latin typeface="Gilroy" panose="00000500000000000000"/>
                        </a:rPr>
                        <a:t>Closing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$ 1.44M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$ 2M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$ 2.1M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727225583"/>
                  </a:ext>
                </a:extLst>
              </a:tr>
              <a:tr h="321766">
                <a:tc>
                  <a:txBody>
                    <a:bodyPr/>
                    <a:lstStyle/>
                    <a:p>
                      <a:r>
                        <a:rPr lang="en-US" sz="1200" b="1">
                          <a:latin typeface="Gilroy" panose="00000500000000000000"/>
                        </a:rPr>
                        <a:t>Upfront Reserves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$0.7M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984179344"/>
                  </a:ext>
                </a:extLst>
              </a:tr>
              <a:tr h="443802">
                <a:tc>
                  <a:txBody>
                    <a:bodyPr/>
                    <a:lstStyle/>
                    <a:p>
                      <a:r>
                        <a:rPr lang="en-US" sz="1200" b="1">
                          <a:latin typeface="Gilroy" panose="00000500000000000000"/>
                        </a:rPr>
                        <a:t>Ongoing Reserves Payments</a:t>
                      </a:r>
                    </a:p>
                    <a:p>
                      <a:r>
                        <a:rPr lang="en-US" sz="1200" b="1">
                          <a:latin typeface="Gilroy" panose="00000500000000000000"/>
                        </a:rPr>
                        <a:t>Capex/Tax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b="0">
                        <a:latin typeface="Gilroy" panose="000005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166K/122K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26K/114K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3958371739"/>
                  </a:ext>
                </a:extLst>
              </a:tr>
              <a:tr h="321766">
                <a:tc>
                  <a:txBody>
                    <a:bodyPr/>
                    <a:lstStyle/>
                    <a:p>
                      <a:r>
                        <a:rPr lang="en-US" sz="1200" b="1">
                          <a:latin typeface="Gilroy" panose="00000500000000000000"/>
                        </a:rPr>
                        <a:t>LTC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345151114"/>
                  </a:ext>
                </a:extLst>
              </a:tr>
              <a:tr h="321766">
                <a:tc>
                  <a:txBody>
                    <a:bodyPr/>
                    <a:lstStyle/>
                    <a:p>
                      <a:r>
                        <a:rPr lang="en-US" sz="1200" b="1">
                          <a:latin typeface="Gilroy" panose="00000500000000000000"/>
                        </a:rPr>
                        <a:t>**Effective LTC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296477879"/>
                  </a:ext>
                </a:extLst>
              </a:tr>
              <a:tr h="321766">
                <a:tc>
                  <a:txBody>
                    <a:bodyPr/>
                    <a:lstStyle/>
                    <a:p>
                      <a:r>
                        <a:rPr lang="en-US" sz="1200" b="1">
                          <a:latin typeface="Gilroy" panose="00000500000000000000"/>
                        </a:rPr>
                        <a:t>***Effective Interest base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6.40%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6.58%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6.77%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601825749"/>
                  </a:ext>
                </a:extLst>
              </a:tr>
              <a:tr h="443802">
                <a:tc>
                  <a:txBody>
                    <a:bodyPr/>
                    <a:lstStyle/>
                    <a:p>
                      <a:r>
                        <a:rPr lang="en-US" sz="1200" b="1">
                          <a:latin typeface="Gilroy" panose="00000500000000000000"/>
                        </a:rPr>
                        <a:t>Closing Cost out of outstanding Loan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2.13%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2.61%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586042541"/>
                  </a:ext>
                </a:extLst>
              </a:tr>
            </a:tbl>
          </a:graphicData>
        </a:graphic>
      </p:graphicFrame>
      <p:pic>
        <p:nvPicPr>
          <p:cNvPr id="28" name="Picture 27">
            <a:extLst>
              <a:ext uri="{FF2B5EF4-FFF2-40B4-BE49-F238E27FC236}">
                <a16:creationId xmlns:a16="http://schemas.microsoft.com/office/drawing/2014/main" id="{C44E62DD-51C2-0A32-8444-F3124E4828D4}"/>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3833574" y="1429266"/>
            <a:ext cx="444181" cy="429853"/>
          </a:xfrm>
          <a:prstGeom prst="rect">
            <a:avLst/>
          </a:prstGeom>
        </p:spPr>
      </p:pic>
      <p:pic>
        <p:nvPicPr>
          <p:cNvPr id="3" name="Picture 2">
            <a:extLst>
              <a:ext uri="{FF2B5EF4-FFF2-40B4-BE49-F238E27FC236}">
                <a16:creationId xmlns:a16="http://schemas.microsoft.com/office/drawing/2014/main" id="{BDDFA519-F35F-81AA-FBC5-3CEB682E757F}"/>
              </a:ext>
            </a:extLst>
          </p:cNvPr>
          <p:cNvPicPr>
            <a:picLocks noChangeAspect="1"/>
          </p:cNvPicPr>
          <p:nvPr/>
        </p:nvPicPr>
        <p:blipFill>
          <a:blip r:embed="rId8"/>
          <a:stretch>
            <a:fillRect/>
          </a:stretch>
        </p:blipFill>
        <p:spPr>
          <a:xfrm>
            <a:off x="4893524" y="1481321"/>
            <a:ext cx="1260004" cy="348565"/>
          </a:xfrm>
          <a:prstGeom prst="rect">
            <a:avLst/>
          </a:prstGeom>
        </p:spPr>
      </p:pic>
      <p:pic>
        <p:nvPicPr>
          <p:cNvPr id="4" name="Picture 3">
            <a:extLst>
              <a:ext uri="{FF2B5EF4-FFF2-40B4-BE49-F238E27FC236}">
                <a16:creationId xmlns:a16="http://schemas.microsoft.com/office/drawing/2014/main" id="{B535EB0E-A7A8-6E88-0A7C-FA96C08E4CEC}"/>
              </a:ext>
            </a:extLst>
          </p:cNvPr>
          <p:cNvPicPr>
            <a:picLocks noChangeAspect="1"/>
          </p:cNvPicPr>
          <p:nvPr/>
        </p:nvPicPr>
        <p:blipFill>
          <a:blip r:embed="rId9"/>
          <a:stretch>
            <a:fillRect/>
          </a:stretch>
        </p:blipFill>
        <p:spPr>
          <a:xfrm>
            <a:off x="6354240" y="1466703"/>
            <a:ext cx="1260004" cy="386403"/>
          </a:xfrm>
          <a:prstGeom prst="rect">
            <a:avLst/>
          </a:prstGeom>
        </p:spPr>
      </p:pic>
      <p:sp>
        <p:nvSpPr>
          <p:cNvPr id="6" name="Rectangle 5">
            <a:extLst>
              <a:ext uri="{FF2B5EF4-FFF2-40B4-BE49-F238E27FC236}">
                <a16:creationId xmlns:a16="http://schemas.microsoft.com/office/drawing/2014/main" id="{D103660C-719D-38A1-A760-89EC90DDEE0A}"/>
              </a:ext>
            </a:extLst>
          </p:cNvPr>
          <p:cNvSpPr/>
          <p:nvPr/>
        </p:nvSpPr>
        <p:spPr>
          <a:xfrm>
            <a:off x="8158375" y="1348695"/>
            <a:ext cx="3650415" cy="3073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7" name="Rectangle 6">
            <a:extLst>
              <a:ext uri="{FF2B5EF4-FFF2-40B4-BE49-F238E27FC236}">
                <a16:creationId xmlns:a16="http://schemas.microsoft.com/office/drawing/2014/main" id="{3A3B8B30-EC19-0282-5111-6CCB84161243}"/>
              </a:ext>
            </a:extLst>
          </p:cNvPr>
          <p:cNvSpPr/>
          <p:nvPr/>
        </p:nvSpPr>
        <p:spPr>
          <a:xfrm>
            <a:off x="8158375" y="1651492"/>
            <a:ext cx="3650415" cy="42699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3736">
              <a:spcBef>
                <a:spcPts val="600"/>
              </a:spcBef>
              <a:buFont typeface="Arial" panose="020B0604020202020204" pitchFamily="34" charset="0"/>
              <a:buChar char="•"/>
            </a:pPr>
            <a:r>
              <a:rPr lang="en-US" sz="1100" b="1" u="sng">
                <a:solidFill>
                  <a:schemeClr val="tx1"/>
                </a:solidFill>
                <a:latin typeface="Arial" panose="020B0604020202020204" pitchFamily="34" charset="0"/>
                <a:cs typeface="Arial" panose="020B0604020202020204" pitchFamily="34" charset="0"/>
              </a:rPr>
              <a:t>Higher Closing Costs</a:t>
            </a:r>
            <a:r>
              <a:rPr lang="en-US" sz="1100">
                <a:solidFill>
                  <a:schemeClr val="tx1"/>
                </a:solidFill>
                <a:latin typeface="Arial" panose="020B0604020202020204" pitchFamily="34" charset="0"/>
                <a:cs typeface="Arial" panose="020B0604020202020204" pitchFamily="34" charset="0"/>
              </a:rPr>
              <a:t>: Loan closing costs are significantly higher than current model estimates, ranging between 1.6% and 2.61%.</a:t>
            </a:r>
          </a:p>
          <a:p>
            <a:pPr marL="171450" indent="-173736">
              <a:spcBef>
                <a:spcPts val="600"/>
              </a:spcBef>
              <a:buFont typeface="Arial" panose="020B0604020202020204" pitchFamily="34" charset="0"/>
              <a:buChar char="•"/>
            </a:pPr>
            <a:r>
              <a:rPr lang="en-US" sz="1100" b="1" u="sng">
                <a:solidFill>
                  <a:schemeClr val="tx1"/>
                </a:solidFill>
                <a:latin typeface="Arial" panose="020B0604020202020204" pitchFamily="34" charset="0"/>
                <a:cs typeface="Arial" panose="020B0604020202020204" pitchFamily="34" charset="0"/>
              </a:rPr>
              <a:t>Impact on Effective LTC</a:t>
            </a:r>
            <a:r>
              <a:rPr lang="en-US" sz="1100">
                <a:solidFill>
                  <a:schemeClr val="tx1"/>
                </a:solidFill>
                <a:latin typeface="Arial" panose="020B0604020202020204" pitchFamily="34" charset="0"/>
                <a:cs typeface="Arial" panose="020B0604020202020204" pitchFamily="34" charset="0"/>
              </a:rPr>
              <a:t>: The higher closing costs and loan reserves have a significant impact on the effective LTC ratio.</a:t>
            </a:r>
          </a:p>
          <a:p>
            <a:pPr marL="171450" indent="-173736">
              <a:spcBef>
                <a:spcPts val="600"/>
              </a:spcBef>
              <a:buFont typeface="Arial" panose="020B0604020202020204" pitchFamily="34" charset="0"/>
              <a:buChar char="•"/>
            </a:pPr>
            <a:r>
              <a:rPr lang="en-US" sz="1100" b="1" u="sng">
                <a:solidFill>
                  <a:schemeClr val="tx1"/>
                </a:solidFill>
                <a:latin typeface="Arial" panose="020B0604020202020204" pitchFamily="34" charset="0"/>
                <a:cs typeface="Arial" panose="020B0604020202020204" pitchFamily="34" charset="0"/>
              </a:rPr>
              <a:t>Decreasing LTC Over Time</a:t>
            </a:r>
            <a:r>
              <a:rPr lang="en-US" sz="1100">
                <a:solidFill>
                  <a:schemeClr val="tx1"/>
                </a:solidFill>
                <a:latin typeface="Arial" panose="020B0604020202020204" pitchFamily="34" charset="0"/>
                <a:cs typeface="Arial" panose="020B0604020202020204" pitchFamily="34" charset="0"/>
              </a:rPr>
              <a:t>: For these loans, the LTC will decrease over time as no additional draws will be made to finance </a:t>
            </a:r>
            <a:r>
              <a:rPr lang="en-US" sz="1100" err="1">
                <a:solidFill>
                  <a:schemeClr val="tx1"/>
                </a:solidFill>
                <a:latin typeface="Arial" panose="020B0604020202020204" pitchFamily="34" charset="0"/>
                <a:cs typeface="Arial" panose="020B0604020202020204" pitchFamily="34" charset="0"/>
              </a:rPr>
              <a:t>CapEx</a:t>
            </a:r>
            <a:endParaRPr lang="en-US" sz="1100">
              <a:solidFill>
                <a:schemeClr val="tx1"/>
              </a:solidFill>
              <a:latin typeface="Arial" panose="020B0604020202020204" pitchFamily="34" charset="0"/>
              <a:cs typeface="Arial" panose="020B0604020202020204" pitchFamily="34" charset="0"/>
            </a:endParaRPr>
          </a:p>
          <a:p>
            <a:pPr marL="171450" indent="-173736">
              <a:spcBef>
                <a:spcPts val="600"/>
              </a:spcBef>
              <a:buFont typeface="Arial" panose="020B0604020202020204" pitchFamily="34" charset="0"/>
              <a:buChar char="•"/>
            </a:pPr>
            <a:r>
              <a:rPr lang="en-US" sz="1100" b="1" u="sng">
                <a:solidFill>
                  <a:schemeClr val="tx1"/>
                </a:solidFill>
                <a:latin typeface="Arial" panose="020B0604020202020204" pitchFamily="34" charset="0"/>
                <a:cs typeface="Arial" panose="020B0604020202020204" pitchFamily="34" charset="0"/>
              </a:rPr>
              <a:t>Ongoing Reserves Impact</a:t>
            </a:r>
            <a:r>
              <a:rPr lang="en-US" sz="1100">
                <a:solidFill>
                  <a:schemeClr val="tx1"/>
                </a:solidFill>
                <a:latin typeface="Arial" panose="020B0604020202020204" pitchFamily="34" charset="0"/>
                <a:cs typeface="Arial" panose="020B0604020202020204" pitchFamily="34" charset="0"/>
              </a:rPr>
              <a:t>: The ongoing reserves for taxes and </a:t>
            </a:r>
            <a:r>
              <a:rPr lang="en-US" sz="1100" err="1">
                <a:solidFill>
                  <a:schemeClr val="tx1"/>
                </a:solidFill>
                <a:latin typeface="Arial" panose="020B0604020202020204" pitchFamily="34" charset="0"/>
                <a:cs typeface="Arial" panose="020B0604020202020204" pitchFamily="34" charset="0"/>
              </a:rPr>
              <a:t>CapEx</a:t>
            </a:r>
            <a:r>
              <a:rPr lang="en-US" sz="1100">
                <a:solidFill>
                  <a:schemeClr val="tx1"/>
                </a:solidFill>
                <a:latin typeface="Arial" panose="020B0604020202020204" pitchFamily="34" charset="0"/>
                <a:cs typeface="Arial" panose="020B0604020202020204" pitchFamily="34" charset="0"/>
              </a:rPr>
              <a:t> reduce the overall efficiency of the loan. A methodology to capture this impact still needs to be developed.</a:t>
            </a:r>
          </a:p>
          <a:p>
            <a:pPr marL="171450" indent="-173736">
              <a:spcBef>
                <a:spcPts val="600"/>
              </a:spcBef>
              <a:buFont typeface="Arial" panose="020B0604020202020204" pitchFamily="34" charset="0"/>
              <a:buChar char="•"/>
            </a:pPr>
            <a:r>
              <a:rPr lang="en-US" sz="1100" b="1" u="sng">
                <a:solidFill>
                  <a:schemeClr val="tx1"/>
                </a:solidFill>
                <a:latin typeface="Arial" panose="020B0604020202020204" pitchFamily="34" charset="0"/>
                <a:cs typeface="Arial" panose="020B0604020202020204" pitchFamily="34" charset="0"/>
              </a:rPr>
              <a:t>NYL Loan Efficiency</a:t>
            </a:r>
            <a:r>
              <a:rPr lang="en-US" sz="1100">
                <a:solidFill>
                  <a:schemeClr val="tx1"/>
                </a:solidFill>
                <a:latin typeface="Arial" panose="020B0604020202020204" pitchFamily="34" charset="0"/>
                <a:cs typeface="Arial" panose="020B0604020202020204" pitchFamily="34" charset="0"/>
              </a:rPr>
              <a:t>: When factoring in expenses and reserve requirements, the NYL loan emerges as the most efficient option. This may also be related to the quality of the portfolio.</a:t>
            </a:r>
          </a:p>
        </p:txBody>
      </p:sp>
    </p:spTree>
    <p:extLst>
      <p:ext uri="{BB962C8B-B14F-4D97-AF65-F5344CB8AC3E}">
        <p14:creationId xmlns:p14="http://schemas.microsoft.com/office/powerpoint/2010/main" val="393355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3BCE54-B845-DE8F-89CF-1FAD44B88387}"/>
              </a:ext>
            </a:extLst>
          </p:cNvPr>
          <p:cNvSpPr/>
          <p:nvPr/>
        </p:nvSpPr>
        <p:spPr>
          <a:xfrm>
            <a:off x="7074181" y="1503664"/>
            <a:ext cx="4256289" cy="462879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050" b="1">
                <a:solidFill>
                  <a:schemeClr val="tx1"/>
                </a:solidFill>
                <a:latin typeface="Gilroy" panose="00000500000000000000"/>
                <a:cs typeface="Arial" panose="020B0604020202020204" pitchFamily="34" charset="0"/>
              </a:rPr>
              <a:t>No significant changes in Hazel Park UW, Swedesboro is still in entitlement stage therefore too early to determine if any significant UW changes will materialize.</a:t>
            </a:r>
          </a:p>
          <a:p>
            <a:pPr>
              <a:spcBef>
                <a:spcPts val="600"/>
              </a:spcBef>
            </a:pPr>
            <a:endParaRPr lang="en-US" sz="1050" b="1" u="sng">
              <a:solidFill>
                <a:schemeClr val="tx1"/>
              </a:solidFill>
              <a:latin typeface="Gilroy" panose="00000500000000000000"/>
              <a:cs typeface="Arial" panose="020B0604020202020204" pitchFamily="34" charset="0"/>
            </a:endParaRPr>
          </a:p>
          <a:p>
            <a:pPr>
              <a:spcBef>
                <a:spcPts val="600"/>
              </a:spcBef>
            </a:pPr>
            <a:r>
              <a:rPr lang="en-US" sz="1050" b="1" u="sng">
                <a:solidFill>
                  <a:schemeClr val="tx1"/>
                </a:solidFill>
                <a:latin typeface="Gilroy" panose="00000500000000000000"/>
                <a:cs typeface="Arial" panose="020B0604020202020204" pitchFamily="34" charset="0"/>
              </a:rPr>
              <a:t>Joyce Kilmer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Total contributions have decreased due to an increase in the expected construction debt loan. We will receive proceeds once the loan is finalized.</a:t>
            </a:r>
          </a:p>
          <a:p>
            <a:pPr>
              <a:spcBef>
                <a:spcPts val="600"/>
              </a:spcBef>
            </a:pPr>
            <a:r>
              <a:rPr lang="en-US" sz="1050" b="1" u="sng">
                <a:solidFill>
                  <a:schemeClr val="tx1"/>
                </a:solidFill>
                <a:latin typeface="Gilroy" panose="00000500000000000000"/>
                <a:cs typeface="Arial" panose="020B0604020202020204" pitchFamily="34" charset="0"/>
              </a:rPr>
              <a:t>Lincoln Swisher –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Total underwritten contributions have decreased because of the increased expected construction debt loan. Most contributions are upcoming, and actual contributions align with the revised underwriting.</a:t>
            </a:r>
          </a:p>
        </p:txBody>
      </p:sp>
      <p:sp>
        <p:nvSpPr>
          <p:cNvPr id="13" name="Rectangle 12">
            <a:extLst>
              <a:ext uri="{FF2B5EF4-FFF2-40B4-BE49-F238E27FC236}">
                <a16:creationId xmlns:a16="http://schemas.microsoft.com/office/drawing/2014/main" id="{BBE04AAF-7EF5-E6E2-84DD-E2DA7591F457}"/>
              </a:ext>
            </a:extLst>
          </p:cNvPr>
          <p:cNvSpPr/>
          <p:nvPr/>
        </p:nvSpPr>
        <p:spPr>
          <a:xfrm>
            <a:off x="7074182" y="1015796"/>
            <a:ext cx="4256289" cy="4878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Gilroy" panose="00000500000000000000"/>
                <a:cs typeface="Arial" panose="020B0604020202020204" pitchFamily="34" charset="0"/>
              </a:rPr>
              <a:t>Key Takeaways</a:t>
            </a:r>
          </a:p>
        </p:txBody>
      </p:sp>
      <p:sp>
        <p:nvSpPr>
          <p:cNvPr id="16" name="TextBox 15">
            <a:extLst>
              <a:ext uri="{FF2B5EF4-FFF2-40B4-BE49-F238E27FC236}">
                <a16:creationId xmlns:a16="http://schemas.microsoft.com/office/drawing/2014/main" id="{3ACC0B19-8A28-6E5A-A9C2-AC34EBC9C2FD}"/>
              </a:ext>
            </a:extLst>
          </p:cNvPr>
          <p:cNvSpPr txBox="1"/>
          <p:nvPr/>
        </p:nvSpPr>
        <p:spPr>
          <a:xfrm>
            <a:off x="8967082" y="66309"/>
            <a:ext cx="2206040" cy="646331"/>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highlight>
                  <a:srgbClr val="FFFF00"/>
                </a:highlight>
              </a:rPr>
              <a:t>Ready for review–</a:t>
            </a:r>
          </a:p>
          <a:p>
            <a:pPr algn="ctr"/>
            <a:r>
              <a:rPr lang="en-US">
                <a:highlight>
                  <a:srgbClr val="FFFF00"/>
                </a:highlight>
              </a:rPr>
              <a:t>Fund Finance</a:t>
            </a:r>
          </a:p>
        </p:txBody>
      </p:sp>
      <p:sp>
        <p:nvSpPr>
          <p:cNvPr id="6" name="Title 3">
            <a:extLst>
              <a:ext uri="{FF2B5EF4-FFF2-40B4-BE49-F238E27FC236}">
                <a16:creationId xmlns:a16="http://schemas.microsoft.com/office/drawing/2014/main" id="{5713E25B-FEDC-1154-0922-3B49A285DDF5}"/>
              </a:ext>
            </a:extLst>
          </p:cNvPr>
          <p:cNvSpPr txBox="1">
            <a:spLocks/>
          </p:cNvSpPr>
          <p:nvPr/>
        </p:nvSpPr>
        <p:spPr>
          <a:xfrm>
            <a:off x="594428" y="28474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solidFill>
                  <a:schemeClr val="tx1"/>
                </a:solidFill>
              </a:rPr>
              <a:t>Development Deals</a:t>
            </a:r>
            <a:r>
              <a:rPr lang="en-US" b="0">
                <a:solidFill>
                  <a:schemeClr val="tx1"/>
                </a:solidFill>
              </a:rPr>
              <a:t>| </a:t>
            </a:r>
            <a:r>
              <a:rPr lang="en-US">
                <a:solidFill>
                  <a:schemeClr val="tx1"/>
                </a:solidFill>
              </a:rPr>
              <a:t>Underwriting Comparison</a:t>
            </a:r>
            <a:endParaRPr lang="en-US" b="0" i="1" kern="0">
              <a:solidFill>
                <a:schemeClr val="tx1"/>
              </a:solidFill>
            </a:endParaRPr>
          </a:p>
        </p:txBody>
      </p:sp>
      <p:pic>
        <p:nvPicPr>
          <p:cNvPr id="8" name="Picture 7">
            <a:extLst>
              <a:ext uri="{FF2B5EF4-FFF2-40B4-BE49-F238E27FC236}">
                <a16:creationId xmlns:a16="http://schemas.microsoft.com/office/drawing/2014/main" id="{38C95454-F30A-4ED0-3C0E-D8B5F07CC1AA}"/>
              </a:ext>
            </a:extLst>
          </p:cNvPr>
          <p:cNvPicPr>
            <a:picLocks noChangeAspect="1"/>
          </p:cNvPicPr>
          <p:nvPr/>
        </p:nvPicPr>
        <p:blipFill>
          <a:blip r:embed="rId2"/>
          <a:stretch>
            <a:fillRect/>
          </a:stretch>
        </p:blipFill>
        <p:spPr>
          <a:xfrm>
            <a:off x="594428" y="1114120"/>
            <a:ext cx="5943600" cy="5116665"/>
          </a:xfrm>
          <a:prstGeom prst="rect">
            <a:avLst/>
          </a:prstGeom>
        </p:spPr>
      </p:pic>
      <p:sp>
        <p:nvSpPr>
          <p:cNvPr id="9" name="Oval 8">
            <a:extLst>
              <a:ext uri="{FF2B5EF4-FFF2-40B4-BE49-F238E27FC236}">
                <a16:creationId xmlns:a16="http://schemas.microsoft.com/office/drawing/2014/main" id="{63A6EA1B-3DB1-A879-C6B3-995CD8C6A0D7}"/>
              </a:ext>
            </a:extLst>
          </p:cNvPr>
          <p:cNvSpPr/>
          <p:nvPr/>
        </p:nvSpPr>
        <p:spPr>
          <a:xfrm>
            <a:off x="6810596" y="428840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0" name="Oval 9">
            <a:extLst>
              <a:ext uri="{FF2B5EF4-FFF2-40B4-BE49-F238E27FC236}">
                <a16:creationId xmlns:a16="http://schemas.microsoft.com/office/drawing/2014/main" id="{63E71AB6-E5A0-F1A8-2E46-140FE957D3E5}"/>
              </a:ext>
            </a:extLst>
          </p:cNvPr>
          <p:cNvSpPr/>
          <p:nvPr/>
        </p:nvSpPr>
        <p:spPr>
          <a:xfrm>
            <a:off x="6810596" y="348741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4" name="Oval 13">
            <a:extLst>
              <a:ext uri="{FF2B5EF4-FFF2-40B4-BE49-F238E27FC236}">
                <a16:creationId xmlns:a16="http://schemas.microsoft.com/office/drawing/2014/main" id="{53EAD155-74F1-DD5A-A026-3DA403CEF760}"/>
              </a:ext>
            </a:extLst>
          </p:cNvPr>
          <p:cNvSpPr/>
          <p:nvPr/>
        </p:nvSpPr>
        <p:spPr>
          <a:xfrm>
            <a:off x="4829396" y="90694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5" name="Oval 14">
            <a:extLst>
              <a:ext uri="{FF2B5EF4-FFF2-40B4-BE49-F238E27FC236}">
                <a16:creationId xmlns:a16="http://schemas.microsoft.com/office/drawing/2014/main" id="{99BE77A1-FFBB-56E6-4896-8DB73A8BD38A}"/>
              </a:ext>
            </a:extLst>
          </p:cNvPr>
          <p:cNvSpPr/>
          <p:nvPr/>
        </p:nvSpPr>
        <p:spPr>
          <a:xfrm>
            <a:off x="3114896" y="90694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Tree>
    <p:extLst>
      <p:ext uri="{BB962C8B-B14F-4D97-AF65-F5344CB8AC3E}">
        <p14:creationId xmlns:p14="http://schemas.microsoft.com/office/powerpoint/2010/main" val="37392878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32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การออกแบบที่กำหนดเอง">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ropoint Theme 1">
  <a:themeElements>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aropoint Theme 1" id="{6CB0A4D9-7D2C-49A6-BBE8-B11029BB64E1}" vid="{07DCB984-B37C-4A09-8891-128821881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081fd01-d439-4fe0-a261-b90b951a1f6f">
      <Terms xmlns="http://schemas.microsoft.com/office/infopath/2007/PartnerControls"/>
    </lcf76f155ced4ddcb4097134ff3c332f>
    <TaxCatchAll xmlns="c1c3a309-e325-46b7-b4fc-eb07665bc7bc" xsi:nil="true"/>
    <Notes xmlns="e081fd01-d439-4fe0-a261-b90b951a1f6f" xsi:nil="true"/>
    <PropertyName xmlns="e081fd01-d439-4fe0-a261-b90b951a1f6f" xsi:nil="true"/>
    <TenantName xmlns="e081fd01-d439-4fe0-a261-b90b951a1f6f" xsi:nil="true"/>
    <LeaseTerm xmlns="e081fd01-d439-4fe0-a261-b90b951a1f6f" xsi:nil="true"/>
    <SquareFootage xmlns="e081fd01-d439-4fe0-a261-b90b951a1f6f" xsi:nil="true"/>
    <BaseRent xmlns="e081fd01-d439-4fe0-a261-b90b951a1f6f" xsi:nil="true"/>
    <Status xmlns="e081fd01-d439-4fe0-a261-b90b951a1f6f" xsi:nil="true"/>
    <TIAllowance xmlns="e081fd01-d439-4fe0-a261-b90b951a1f6f" xsi:nil="true"/>
    <Escelation xmlns="e081fd01-d439-4fe0-a261-b90b951a1f6f" xsi:nil="true"/>
    <FreeRent xmlns="e081fd01-d439-4fe0-a261-b90b951a1f6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488BBBE80EB5C4C97F67E4FA8A9DB67" ma:contentTypeVersion="26" ma:contentTypeDescription="Create a new document." ma:contentTypeScope="" ma:versionID="4c3c3b505473a15c675dffacdf105ea8">
  <xsd:schema xmlns:xsd="http://www.w3.org/2001/XMLSchema" xmlns:xs="http://www.w3.org/2001/XMLSchema" xmlns:p="http://schemas.microsoft.com/office/2006/metadata/properties" xmlns:ns2="e081fd01-d439-4fe0-a261-b90b951a1f6f" xmlns:ns3="c1c3a309-e325-46b7-b4fc-eb07665bc7bc" targetNamespace="http://schemas.microsoft.com/office/2006/metadata/properties" ma:root="true" ma:fieldsID="addfd48cfb2b3382897cbd2a2e471927" ns2:_="" ns3:_="">
    <xsd:import namespace="e081fd01-d439-4fe0-a261-b90b951a1f6f"/>
    <xsd:import namespace="c1c3a309-e325-46b7-b4fc-eb07665bc7b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ServiceSearchProperties" minOccurs="0"/>
                <xsd:element ref="ns2:MediaServiceBillingMetadata" minOccurs="0"/>
                <xsd:element ref="ns2:Notes" minOccurs="0"/>
                <xsd:element ref="ns2:PropertyName" minOccurs="0"/>
                <xsd:element ref="ns2:TenantName" minOccurs="0"/>
                <xsd:element ref="ns2:LeaseTerm" minOccurs="0"/>
                <xsd:element ref="ns2:SquareFootage" minOccurs="0"/>
                <xsd:element ref="ns2:BaseRent" minOccurs="0"/>
                <xsd:element ref="ns2:Status" minOccurs="0"/>
                <xsd:element ref="ns2:TIAllowance" minOccurs="0"/>
                <xsd:element ref="ns2:Escelation" minOccurs="0"/>
                <xsd:element ref="ns2:FreeR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81fd01-d439-4fe0-a261-b90b951a1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4754051-9484-4b91-b87b-bc7805518ace"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element name="Notes" ma:index="24" nillable="true" ma:displayName="Notes" ma:description="Landlord Form Lease" ma:format="Dropdown" ma:internalName="Notes">
      <xsd:simpleType>
        <xsd:restriction base="dms:Text">
          <xsd:maxLength value="255"/>
        </xsd:restriction>
      </xsd:simpleType>
    </xsd:element>
    <xsd:element name="PropertyName" ma:index="25" nillable="true" ma:displayName="Property Name" ma:format="Dropdown" ma:internalName="PropertyName">
      <xsd:simpleType>
        <xsd:restriction base="dms:Text">
          <xsd:maxLength value="255"/>
        </xsd:restriction>
      </xsd:simpleType>
    </xsd:element>
    <xsd:element name="TenantName" ma:index="26" nillable="true" ma:displayName="Tenant Name" ma:format="Dropdown" ma:internalName="TenantName">
      <xsd:simpleType>
        <xsd:restriction base="dms:Text">
          <xsd:maxLength value="255"/>
        </xsd:restriction>
      </xsd:simpleType>
    </xsd:element>
    <xsd:element name="LeaseTerm" ma:index="27" nillable="true" ma:displayName="Lease Term" ma:decimals="0" ma:format="Dropdown" ma:internalName="LeaseTerm" ma:percentage="FALSE">
      <xsd:simpleType>
        <xsd:restriction base="dms:Number"/>
      </xsd:simpleType>
    </xsd:element>
    <xsd:element name="SquareFootage" ma:index="28" nillable="true" ma:displayName="Square Footage" ma:decimals="0" ma:format="Dropdown" ma:internalName="SquareFootage" ma:percentage="FALSE">
      <xsd:simpleType>
        <xsd:restriction base="dms:Number"/>
      </xsd:simpleType>
    </xsd:element>
    <xsd:element name="BaseRent" ma:index="29" nillable="true" ma:displayName="Base Rent" ma:format="Dropdown" ma:internalName="BaseRent" ma:percentage="FALSE">
      <xsd:simpleType>
        <xsd:restriction base="dms:Number"/>
      </xsd:simpleType>
    </xsd:element>
    <xsd:element name="Status" ma:index="30" nillable="true" ma:displayName="Status" ma:format="Dropdown" ma:internalName="Status">
      <xsd:simpleType>
        <xsd:restriction base="dms:Choice">
          <xsd:enumeration value="Pending"/>
          <xsd:enumeration value="Processed"/>
          <xsd:enumeration value="Choice 3"/>
        </xsd:restriction>
      </xsd:simpleType>
    </xsd:element>
    <xsd:element name="TIAllowance" ma:index="31" nillable="true" ma:displayName="TI Allowance" ma:format="Dropdown" ma:internalName="TIAllowance" ma:percentage="FALSE">
      <xsd:simpleType>
        <xsd:restriction base="dms:Number"/>
      </xsd:simpleType>
    </xsd:element>
    <xsd:element name="Escelation" ma:index="32" nillable="true" ma:displayName="Escelation" ma:format="Dropdown" ma:internalName="Escelation" ma:percentage="TRUE">
      <xsd:simpleType>
        <xsd:restriction base="dms:Number"/>
      </xsd:simpleType>
    </xsd:element>
    <xsd:element name="FreeRent" ma:index="33" nillable="true" ma:displayName="Free Rent" ma:format="Dropdown" ma:internalName="FreeRent"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c1c3a309-e325-46b7-b4fc-eb07665bc7bc"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c237a9e-0250-4756-a9e3-36798d478586}" ma:internalName="TaxCatchAll" ma:showField="CatchAllData" ma:web="c1c3a309-e325-46b7-b4fc-eb07665bc7b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6F19AF-2E4D-46BD-A40B-7A64ECFEB997}">
  <ds:schemaRefs>
    <ds:schemaRef ds:uri="c1c3a309-e325-46b7-b4fc-eb07665bc7bc"/>
    <ds:schemaRef ds:uri="e081fd01-d439-4fe0-a261-b90b951a1f6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C5A6019-9B4E-4251-90B9-AEA10316F5E1}">
  <ds:schemaRefs>
    <ds:schemaRef ds:uri="http://schemas.microsoft.com/sharepoint/v3/contenttype/forms"/>
  </ds:schemaRefs>
</ds:datastoreItem>
</file>

<file path=customXml/itemProps3.xml><?xml version="1.0" encoding="utf-8"?>
<ds:datastoreItem xmlns:ds="http://schemas.openxmlformats.org/officeDocument/2006/customXml" ds:itemID="{BF43560B-94AD-4CE4-A39C-1098D42183B2}"/>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95</Slides>
  <Notes>76</Notes>
  <HiddenSlides>21</HiddenSlides>
  <ScaleCrop>false</ScaleCrop>
  <HeadingPairs>
    <vt:vector size="4" baseType="variant">
      <vt:variant>
        <vt:lpstr>Theme</vt:lpstr>
      </vt:variant>
      <vt:variant>
        <vt:i4>2</vt:i4>
      </vt:variant>
      <vt:variant>
        <vt:lpstr>Slide Titles</vt:lpstr>
      </vt:variant>
      <vt:variant>
        <vt:i4>95</vt:i4>
      </vt:variant>
    </vt:vector>
  </HeadingPairs>
  <TitlesOfParts>
    <vt:vector size="97" baseType="lpstr">
      <vt:lpstr>การออกแบบที่กำหนดเอง</vt:lpstr>
      <vt:lpstr>Faropoint Theme 1</vt:lpstr>
      <vt:lpstr>PowerPoint Presentation</vt:lpstr>
      <vt:lpstr>PowerPoint Presentation</vt:lpstr>
      <vt:lpstr>Executive Summary | Key Areas to Monitor</vt:lpstr>
      <vt:lpstr>Executive Summary | Key Areas to Monitor</vt:lpstr>
      <vt:lpstr>Executive Summary | Key Areas to Monitor</vt:lpstr>
      <vt:lpstr>Executive Summary | Key Decisions</vt:lpstr>
      <vt:lpstr>Executive Summary | Asset Management Operational Review </vt:lpstr>
      <vt:lpstr>Executive Summary | Financial Overview</vt:lpstr>
      <vt:lpstr>Executive Summary | Financial Overview</vt:lpstr>
      <vt:lpstr>Executive Summary | Valuations, Development &amp; Forecast</vt:lpstr>
      <vt:lpstr>Fund ID | Fund III Overview</vt:lpstr>
      <vt:lpstr>Executive Summary | Dry Powder Overview</vt:lpstr>
      <vt:lpstr>Financing Strategy &amp; Summary</vt:lpstr>
      <vt:lpstr>Executive Summary | Financing Overview</vt:lpstr>
      <vt:lpstr>PowerPoint Presentation</vt:lpstr>
      <vt:lpstr>PowerPoint Presentation</vt:lpstr>
      <vt:lpstr>Contract Occupancy | Net Absorption – Fund 3</vt:lpstr>
      <vt:lpstr>Current Vacant Spaces | Property Level Leasing Updates – Fund 3</vt:lpstr>
      <vt:lpstr>Top 10 Vacant Spaces | Property Level Leasing Updates Fund 2</vt:lpstr>
      <vt:lpstr>Economic Occupancy | 2025 Budget Forecast – Fund 3</vt:lpstr>
      <vt:lpstr>Markup to Market Projection – Based on July 2025 11 Yr CFs</vt:lpstr>
      <vt:lpstr>PowerPoint Presentation</vt:lpstr>
      <vt:lpstr>Q2 2025 | Signed Leases – Fund 3</vt:lpstr>
      <vt:lpstr>Q2 2025 | Market Level Summary – Fund 3</vt:lpstr>
      <vt:lpstr>Downtime Quarterly Trend | Fund 3</vt:lpstr>
      <vt:lpstr>Leasing Performance since Inception | Fund 3 Stats</vt:lpstr>
      <vt:lpstr>Quarterly Trend | Fund 3 Leasing Spreads Achieved</vt:lpstr>
      <vt:lpstr>Q2 2025 | External benchmarking</vt:lpstr>
      <vt:lpstr>PowerPoint Presentation</vt:lpstr>
      <vt:lpstr>Leasing Performance since Inception | Overall Portfolio Stats (Fund 2 &amp; 3)</vt:lpstr>
      <vt:lpstr>Quarterly Trend | Portfolio Leasing Spreads Achieved (Fund 2 &amp; 3) </vt:lpstr>
      <vt:lpstr>Portfolio Downtime since Inception | How is actual Downtime trending?</vt:lpstr>
      <vt:lpstr>Tenants Lost | Impact on Renewal Rate (Fund 2 &amp; Fund 3)</vt:lpstr>
      <vt:lpstr>PowerPoint Presentation</vt:lpstr>
      <vt:lpstr>Fund 3 | Tenant AR Summary</vt:lpstr>
      <vt:lpstr>Fund 3 | Level 3 Tenants</vt:lpstr>
      <vt:lpstr>Fund 3 | Level 3 Tenants</vt:lpstr>
      <vt:lpstr>AR Monitoring | Loan Pools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Financing Metrics | Cash Basis vs Effective Interest Rate by Loan</vt:lpstr>
      <vt:lpstr>PowerPoint Presentation</vt:lpstr>
      <vt:lpstr>PowerPoint Presentation</vt:lpstr>
      <vt:lpstr>PowerPoint Presentation</vt:lpstr>
      <vt:lpstr>PowerPoint Presentation</vt:lpstr>
      <vt:lpstr>PowerPoint Presentation</vt:lpstr>
      <vt:lpstr>Sources &amp; Uses| After Refi</vt:lpstr>
      <vt:lpstr>PowerPoint Presentation</vt:lpstr>
      <vt:lpstr>Profit &amp; Loss</vt:lpstr>
      <vt:lpstr>Fund Performance | Non-GAAP KPIs </vt:lpstr>
      <vt:lpstr>PowerPoint Presentation</vt:lpstr>
      <vt:lpstr>PowerPoint Presentation</vt:lpstr>
      <vt:lpstr>Fund Performance Forecast | Acquisitions Pace</vt:lpstr>
      <vt:lpstr>Fund Performance Forecast | Dispositions</vt:lpstr>
      <vt:lpstr>Fund Performance Forecast | Yield on Cost</vt:lpstr>
      <vt:lpstr>Fund Performance Forecast | CapEx, TI &amp; LC w/ MT Co-Invest &amp; Plymouth Sale</vt:lpstr>
      <vt:lpstr>Financing Strategy &amp; Summary</vt:lpstr>
      <vt:lpstr>Loan &amp; Hedging Maturities</vt:lpstr>
      <vt:lpstr>Fund Performance Forecast | Hedging &amp; Debt Forecast w/ MT Co-Invest &amp; Plymouth Sale</vt:lpstr>
      <vt:lpstr>Fund Performance Forecast | Quarterly FFO Forecast</vt:lpstr>
      <vt:lpstr>Fund Performance Forecast | Annual FFO Forecast</vt:lpstr>
      <vt:lpstr>Fund Performance Forecast | Performance Overview</vt:lpstr>
      <vt:lpstr>Fund Performance Forecast | IRR Waterfall</vt:lpstr>
      <vt:lpstr>Fund Performance Forecast | DSCR Forecast</vt:lpstr>
      <vt:lpstr>Fund Performance Forecast | FCCR Forecast</vt:lpstr>
      <vt:lpstr>Fund Performance Overview | Seed Portfolio Forecast</vt:lpstr>
      <vt:lpstr>PowerPoint Presentation</vt:lpstr>
      <vt:lpstr>PowerPoint Presentation</vt:lpstr>
      <vt:lpstr>PowerPoint Presentation</vt:lpstr>
      <vt:lpstr>Yield on Cost &amp; CapEx Forecast | NYL</vt:lpstr>
      <vt:lpstr>Debt Yield Covenant Analysis| NYL</vt:lpstr>
      <vt:lpstr>Fund Performance Overview | NNJ Co-Invest</vt:lpstr>
      <vt:lpstr>Reserves Policy | Next 30 Months Cashflow Forecast</vt:lpstr>
      <vt:lpstr>Yield on Cost &amp; CapEx Forecast | NYL</vt:lpstr>
      <vt:lpstr>Debt Yield Covenant Analysis| NYL</vt:lpstr>
      <vt:lpstr>Reserves Policy | Next 30 Months Cashflow Forecast</vt:lpstr>
      <vt:lpstr>Fund Performance Overview | NNJ Co-Invest</vt:lpstr>
      <vt:lpstr>PowerPoint Presentation</vt:lpstr>
      <vt:lpstr>Definitions</vt:lpstr>
      <vt:lpstr>Definitions (continued) </vt:lpstr>
      <vt:lpstr>A/R General Allowance - Deep Dive</vt:lpstr>
      <vt:lpstr>Financing Cost Summary – Life Company Refi’s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 III Performance Review Q4-23</dc:title>
  <dc:creator>Fernando Olivero</dc:creator>
  <cp:revision>1</cp:revision>
  <dcterms:created xsi:type="dcterms:W3CDTF">2022-06-30T19:04:27Z</dcterms:created>
  <dcterms:modified xsi:type="dcterms:W3CDTF">2025-07-31T01:30:17Z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0x0101004488BBBE80EB5C4C97F67E4FA8A9DB67</vt:lpwstr>
  </property>
  <property fmtid="{D5CDD505-2E9C-101B-9397-08002B2CF9AE}" pid="3" name="Order">
    <vt:r8>2776000</vt:r8>
  </property>
  <property fmtid="{D5CDD505-2E9C-101B-9397-08002B2CF9AE}" pid="4" name="MediaServiceImageTags">
    <vt:lpwstr/>
  </property>
  <property fmtid="{D5CDD505-2E9C-101B-9397-08002B2CF9AE}" pid="5" name="MSIP_Label_4713abd7-d691-42f3-97a2-d869d609ea02_Enabled">
    <vt:lpwstr>true</vt:lpwstr>
  </property>
  <property fmtid="{D5CDD505-2E9C-101B-9397-08002B2CF9AE}" pid="6" name="MSIP_Label_4713abd7-d691-42f3-97a2-d869d609ea02_SetDate">
    <vt:lpwstr>2023-10-17T14:59:14Z</vt:lpwstr>
  </property>
  <property fmtid="{D5CDD505-2E9C-101B-9397-08002B2CF9AE}" pid="7" name="MSIP_Label_4713abd7-d691-42f3-97a2-d869d609ea02_Method">
    <vt:lpwstr>Standard</vt:lpwstr>
  </property>
  <property fmtid="{D5CDD505-2E9C-101B-9397-08002B2CF9AE}" pid="8" name="MSIP_Label_4713abd7-d691-42f3-97a2-d869d609ea02_Name">
    <vt:lpwstr>defa4170-0d19-0005-0004-bc88714345d2</vt:lpwstr>
  </property>
  <property fmtid="{D5CDD505-2E9C-101B-9397-08002B2CF9AE}" pid="9" name="MSIP_Label_4713abd7-d691-42f3-97a2-d869d609ea02_SiteId">
    <vt:lpwstr>e8112459-a5cd-4dea-8ad8-6cd2cf09bed4</vt:lpwstr>
  </property>
  <property fmtid="{D5CDD505-2E9C-101B-9397-08002B2CF9AE}" pid="10" name="MSIP_Label_4713abd7-d691-42f3-97a2-d869d609ea02_ActionId">
    <vt:lpwstr>e6130e57-9633-450b-8770-eb2dc5a2648f</vt:lpwstr>
  </property>
  <property fmtid="{D5CDD505-2E9C-101B-9397-08002B2CF9AE}" pid="11" name="MSIP_Label_4713abd7-d691-42f3-97a2-d869d609ea02_ContentBits">
    <vt:lpwstr>0</vt:lpwstr>
  </property>
</Properties>
</file>